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84" r:id="rId1"/>
    <p:sldMasterId id="2147483767" r:id="rId2"/>
    <p:sldMasterId id="2147484322" r:id="rId3"/>
  </p:sldMasterIdLst>
  <p:notesMasterIdLst>
    <p:notesMasterId r:id="rId15"/>
  </p:notesMasterIdLst>
  <p:handoutMasterIdLst>
    <p:handoutMasterId r:id="rId16"/>
  </p:handoutMasterIdLst>
  <p:sldIdLst>
    <p:sldId id="304" r:id="rId4"/>
    <p:sldId id="309" r:id="rId5"/>
    <p:sldId id="318" r:id="rId6"/>
    <p:sldId id="302" r:id="rId7"/>
    <p:sldId id="299" r:id="rId8"/>
    <p:sldId id="313" r:id="rId9"/>
    <p:sldId id="311" r:id="rId10"/>
    <p:sldId id="315" r:id="rId11"/>
    <p:sldId id="316" r:id="rId12"/>
    <p:sldId id="319" r:id="rId13"/>
    <p:sldId id="305" r:id="rId14"/>
  </p:sldIdLst>
  <p:sldSz cx="9144000" cy="5715000" type="screen16x10"/>
  <p:notesSz cx="6669088" cy="9872663"/>
  <p:defaultTextStyle>
    <a:defPPr>
      <a:defRPr lang="nl-NL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Arial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Arial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Arial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Arial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79DCB"/>
    <a:srgbClr val="6B95C7"/>
    <a:srgbClr val="0000CC"/>
    <a:srgbClr val="00CC00"/>
    <a:srgbClr val="232B35"/>
    <a:srgbClr val="0055D2"/>
    <a:srgbClr val="005FEA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7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870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908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4" tIns="46117" rIns="92234" bIns="46117" numCol="1" anchor="t" anchorCtr="0" compatLnSpc="1">
            <a:prstTxWarp prst="textNoShape">
              <a:avLst/>
            </a:prstTxWarp>
          </a:bodyPr>
          <a:lstStyle>
            <a:lvl1pPr defTabSz="458983">
              <a:defRPr sz="1200">
                <a:latin typeface="Calibri" pitchFamily="34" charset="0"/>
                <a:cs typeface="Genev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 bwMode="auto">
          <a:xfrm>
            <a:off x="3776663" y="0"/>
            <a:ext cx="2890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4" tIns="46117" rIns="92234" bIns="46117" numCol="1" anchor="t" anchorCtr="0" compatLnSpc="1">
            <a:prstTxWarp prst="textNoShape">
              <a:avLst/>
            </a:prstTxWarp>
          </a:bodyPr>
          <a:lstStyle>
            <a:lvl1pPr algn="r" defTabSz="458983">
              <a:defRPr sz="1200">
                <a:latin typeface="Calibri" pitchFamily="34" charset="0"/>
                <a:cs typeface="Geneva"/>
              </a:defRPr>
            </a:lvl1pPr>
          </a:lstStyle>
          <a:p>
            <a:pPr>
              <a:defRPr/>
            </a:pPr>
            <a:fld id="{6C910F94-CBA7-4114-8826-1B289D711E8F}" type="datetime1">
              <a:rPr lang="nl-NL"/>
              <a:pPr>
                <a:defRPr/>
              </a:pPr>
              <a:t>1-7-2015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 bwMode="auto">
          <a:xfrm>
            <a:off x="3530600" y="9099550"/>
            <a:ext cx="2889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4" tIns="46117" rIns="92234" bIns="46117" numCol="1" anchor="ctr" anchorCtr="0" compatLnSpc="1">
            <a:prstTxWarp prst="textNoShape">
              <a:avLst/>
            </a:prstTxWarp>
          </a:bodyPr>
          <a:lstStyle>
            <a:lvl1pPr algn="r" defTabSz="458983">
              <a:defRPr sz="1200">
                <a:latin typeface="Calibri" pitchFamily="34" charset="0"/>
                <a:cs typeface="Genev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 bwMode="auto">
          <a:xfrm>
            <a:off x="3530600" y="9367838"/>
            <a:ext cx="28892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4" tIns="46117" rIns="92234" bIns="46117" numCol="1" anchor="ctr" anchorCtr="0" compatLnSpc="1">
            <a:prstTxWarp prst="textNoShape">
              <a:avLst/>
            </a:prstTxWarp>
          </a:bodyPr>
          <a:lstStyle>
            <a:lvl1pPr algn="r" defTabSz="458983">
              <a:defRPr sz="1200">
                <a:latin typeface="Calibri" pitchFamily="34" charset="0"/>
                <a:cs typeface="Geneva"/>
              </a:defRPr>
            </a:lvl1pPr>
          </a:lstStyle>
          <a:p>
            <a:pPr>
              <a:defRPr/>
            </a:pPr>
            <a:fld id="{D6B3AFDF-4319-4931-A230-E212DFC93E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7414" name="Afbeelding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9104313"/>
            <a:ext cx="21971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908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4" tIns="46117" rIns="92234" bIns="46117" numCol="1" anchor="t" anchorCtr="0" compatLnSpc="1">
            <a:prstTxWarp prst="textNoShape">
              <a:avLst/>
            </a:prstTxWarp>
          </a:bodyPr>
          <a:lstStyle>
            <a:lvl1pPr defTabSz="458983">
              <a:defRPr sz="1200">
                <a:latin typeface="Calibri" pitchFamily="34" charset="0"/>
                <a:cs typeface="Genev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auto">
          <a:xfrm>
            <a:off x="3776663" y="0"/>
            <a:ext cx="2890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4" tIns="46117" rIns="92234" bIns="46117" numCol="1" anchor="t" anchorCtr="0" compatLnSpc="1">
            <a:prstTxWarp prst="textNoShape">
              <a:avLst/>
            </a:prstTxWarp>
          </a:bodyPr>
          <a:lstStyle>
            <a:lvl1pPr algn="r" defTabSz="458983">
              <a:defRPr sz="1200">
                <a:latin typeface="Calibri" pitchFamily="34" charset="0"/>
                <a:cs typeface="Geneva"/>
              </a:defRPr>
            </a:lvl1pPr>
          </a:lstStyle>
          <a:p>
            <a:pPr>
              <a:defRPr/>
            </a:pPr>
            <a:fld id="{2B5DD8FC-FD7B-4D96-9C52-9A951AA32AD6}" type="datetime1">
              <a:rPr lang="nl-NL"/>
              <a:pPr>
                <a:defRPr/>
              </a:pPr>
              <a:t>1-7-2015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741363"/>
            <a:ext cx="59213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252" tIns="43626" rIns="87252" bIns="43626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auto">
          <a:xfrm>
            <a:off x="666750" y="4689475"/>
            <a:ext cx="5335588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4" tIns="46117" rIns="92234" bIns="46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auto">
          <a:xfrm>
            <a:off x="0" y="9377363"/>
            <a:ext cx="28908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4" tIns="46117" rIns="92234" bIns="46117" numCol="1" anchor="b" anchorCtr="0" compatLnSpc="1">
            <a:prstTxWarp prst="textNoShape">
              <a:avLst/>
            </a:prstTxWarp>
          </a:bodyPr>
          <a:lstStyle>
            <a:lvl1pPr defTabSz="458983">
              <a:defRPr sz="1200">
                <a:latin typeface="Calibri" pitchFamily="34" charset="0"/>
                <a:cs typeface="Genev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auto">
          <a:xfrm>
            <a:off x="3776663" y="9377363"/>
            <a:ext cx="28908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4" tIns="46117" rIns="92234" bIns="46117" numCol="1" anchor="b" anchorCtr="0" compatLnSpc="1">
            <a:prstTxWarp prst="textNoShape">
              <a:avLst/>
            </a:prstTxWarp>
          </a:bodyPr>
          <a:lstStyle>
            <a:lvl1pPr algn="r" defTabSz="458983">
              <a:defRPr sz="1200">
                <a:latin typeface="Calibri" pitchFamily="34" charset="0"/>
                <a:cs typeface="Geneva"/>
              </a:defRPr>
            </a:lvl1pPr>
          </a:lstStyle>
          <a:p>
            <a:pPr>
              <a:defRPr/>
            </a:pPr>
            <a:fld id="{B5704A79-3426-4B96-8A86-35F41CE7ED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" charset="-128"/>
        <a:cs typeface="Geneva" pitchFamily="-1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" charset="-128"/>
        <a:cs typeface="Geneva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" charset="-128"/>
        <a:cs typeface="Geneva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" charset="-128"/>
        <a:cs typeface="Geneva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" charset="-128"/>
        <a:cs typeface="Geneva"/>
      </a:defRPr>
    </a:lvl5pPr>
    <a:lvl6pPr marL="2285521" algn="l" defTabSz="457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457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457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457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 Titeldia - KDZ wee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ia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 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30238" y="288926"/>
            <a:ext cx="3008313" cy="968375"/>
          </a:xfrm>
        </p:spPr>
        <p:txBody>
          <a:bodyPr anchor="t"/>
          <a:lstStyle>
            <a:lvl1pPr algn="l">
              <a:lnSpc>
                <a:spcPts val="2200"/>
              </a:lnSpc>
              <a:defRPr sz="1600" b="1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3748088" y="288926"/>
            <a:ext cx="5111750" cy="418147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257301"/>
            <a:ext cx="3008313" cy="3213099"/>
          </a:xfr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CE1E-D516-47E1-B1A6-B4C3E6DA15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87866" y="304800"/>
            <a:ext cx="8571972" cy="3787775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87866" y="4092575"/>
            <a:ext cx="8571972" cy="572559"/>
          </a:xfrm>
        </p:spPr>
        <p:txBody>
          <a:bodyPr tIns="46800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E7683-FD3A-4CB4-B537-22AE908FE9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 Titeldia - KDZ weetje 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ia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- Titeldia - datum-pers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 descr="NM_PP_blauw_titeldia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8" descr="NM_LOGO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00050" y="4752975"/>
            <a:ext cx="2901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3465" y="235579"/>
            <a:ext cx="5591996" cy="95250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43465" y="3800793"/>
            <a:ext cx="5591996" cy="9521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 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8" descr="NM_PP_blauw_titeldia.jpg"/>
          <p:cNvPicPr>
            <a:picLocks noChangeAspect="1"/>
          </p:cNvPicPr>
          <p:nvPr userDrawn="1"/>
        </p:nvPicPr>
        <p:blipFill>
          <a:blip r:embed="rId2"/>
          <a:srcRect b="16554"/>
          <a:stretch>
            <a:fillRect/>
          </a:stretch>
        </p:blipFill>
        <p:spPr bwMode="auto">
          <a:xfrm>
            <a:off x="0" y="0"/>
            <a:ext cx="91440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5" y="228600"/>
            <a:ext cx="8217123" cy="952500"/>
          </a:xfrm>
        </p:spPr>
        <p:txBody>
          <a:bodyPr/>
          <a:lstStyle>
            <a:lvl1pPr algn="l">
              <a:defRPr sz="2000" b="1" cap="none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58E55-AAF9-4381-98F6-C0B0CDE6DD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 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1B8BB-6EF4-4BC6-9F4F-2B1509AF3FF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 Zonder 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2938" y="643467"/>
            <a:ext cx="8216900" cy="3915833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0D9C-7B9A-4E55-8C4E-E6218AF187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 Titel en 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42938" y="228600"/>
            <a:ext cx="8064500" cy="9525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42938" y="1333500"/>
            <a:ext cx="3929062" cy="30607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3938" y="1333500"/>
            <a:ext cx="3873500" cy="30607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F44A3-E479-4501-AF5E-FE61DC72262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- 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B1A43-5A36-4532-B5D2-2BD8056C398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-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527FA-006D-4A21-9403-C7CFB785AC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" charset="-128"/>
          <a:cs typeface="Geneva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-1" charset="-128"/>
          <a:cs typeface="Geneva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-1" charset="-128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-1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-1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pitchFamily="-1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42938" y="228600"/>
            <a:ext cx="8216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409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42938" y="1333500"/>
            <a:ext cx="82169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726238" y="5167313"/>
            <a:ext cx="2133600" cy="1508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Arial" pitchFamily="-1" charset="0"/>
                <a:ea typeface="Geneva" pitchFamily="-1" charset="-128"/>
                <a:cs typeface="Geneva" pitchFamily="-1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672138" y="5018088"/>
            <a:ext cx="3187700" cy="1333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FFFFFF"/>
                </a:solidFill>
                <a:latin typeface="Arial" pitchFamily="-1" charset="0"/>
                <a:ea typeface="Geneva" pitchFamily="-1" charset="-128"/>
                <a:cs typeface="Geneva" pitchFamily="-1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726238" y="5313363"/>
            <a:ext cx="2133600" cy="1587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fld id="{95101C8F-14F9-4E0B-B84F-FEF8248DF6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395" r:id="rId3"/>
    <p:sldLayoutId id="2147484394" r:id="rId4"/>
    <p:sldLayoutId id="2147484393" r:id="rId5"/>
    <p:sldLayoutId id="2147484392" r:id="rId6"/>
    <p:sldLayoutId id="2147484391" r:id="rId7"/>
    <p:sldLayoutId id="2147484390" r:id="rId8"/>
    <p:sldLayoutId id="2147484389" r:id="rId9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/>
          <a:ea typeface="Geneva" pitchFamily="-1" charset="-128"/>
          <a:cs typeface="Arial"/>
        </a:defRPr>
      </a:lvl1pPr>
      <a:lvl2pPr algn="l" defTabSz="457200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65" charset="0"/>
          <a:ea typeface="Geneva" pitchFamily="-1" charset="-128"/>
          <a:cs typeface="Arial" charset="0"/>
        </a:defRPr>
      </a:lvl2pPr>
      <a:lvl3pPr algn="l" defTabSz="457200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65" charset="0"/>
          <a:ea typeface="Geneva" pitchFamily="-1" charset="-128"/>
          <a:cs typeface="Arial" charset="0"/>
        </a:defRPr>
      </a:lvl3pPr>
      <a:lvl4pPr algn="l" defTabSz="457200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65" charset="0"/>
          <a:ea typeface="Geneva" pitchFamily="-1" charset="-128"/>
          <a:cs typeface="Arial" charset="0"/>
        </a:defRPr>
      </a:lvl4pPr>
      <a:lvl5pPr algn="l" defTabSz="457200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65" charset="0"/>
          <a:ea typeface="Geneva" pitchFamily="-1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9pPr>
    </p:titleStyle>
    <p:bodyStyle>
      <a:lvl1pPr marL="268288" indent="-268288" algn="l" defTabSz="457200" rtl="0" eaLnBrk="0" fontAlgn="base" hangingPunct="0">
        <a:lnSpc>
          <a:spcPts val="2200"/>
        </a:lnSpc>
        <a:spcBef>
          <a:spcPts val="1000"/>
        </a:spcBef>
        <a:spcAft>
          <a:spcPct val="0"/>
        </a:spcAft>
        <a:buFont typeface="Arial" charset="0"/>
        <a:buChar char="•"/>
        <a:defRPr sz="1600" kern="1200">
          <a:solidFill>
            <a:srgbClr val="FFFFFF"/>
          </a:solidFill>
          <a:latin typeface="Arial"/>
          <a:ea typeface="Geneva" pitchFamily="-1" charset="-128"/>
          <a:cs typeface="Arial"/>
        </a:defRPr>
      </a:lvl1pPr>
      <a:lvl2pPr marL="534988" indent="-268288" algn="l" defTabSz="457200" rtl="0" eaLnBrk="0" fontAlgn="base" hangingPunct="0">
        <a:lnSpc>
          <a:spcPts val="2200"/>
        </a:lnSpc>
        <a:spcBef>
          <a:spcPts val="1000"/>
        </a:spcBef>
        <a:spcAft>
          <a:spcPct val="0"/>
        </a:spcAft>
        <a:buFont typeface="Arial" charset="0"/>
        <a:buChar char="–"/>
        <a:defRPr sz="1600" kern="1200">
          <a:solidFill>
            <a:srgbClr val="FFFFFF"/>
          </a:solidFill>
          <a:latin typeface="Arial"/>
          <a:ea typeface="Geneva" pitchFamily="-1" charset="-128"/>
          <a:cs typeface="Arial"/>
        </a:defRPr>
      </a:lvl2pPr>
      <a:lvl3pPr marL="898525" indent="-177800" algn="l" defTabSz="457200" rtl="0" eaLnBrk="0" fontAlgn="base" hangingPunct="0">
        <a:lnSpc>
          <a:spcPts val="2200"/>
        </a:lnSpc>
        <a:spcBef>
          <a:spcPts val="1000"/>
        </a:spcBef>
        <a:spcAft>
          <a:spcPct val="0"/>
        </a:spcAft>
        <a:buFont typeface="Arial" charset="0"/>
        <a:buChar char="•"/>
        <a:defRPr sz="1600" kern="1200">
          <a:solidFill>
            <a:srgbClr val="FFFFFF"/>
          </a:solidFill>
          <a:latin typeface="Arial"/>
          <a:ea typeface="Geneva" pitchFamily="-1" charset="-128"/>
          <a:cs typeface="Arial"/>
        </a:defRPr>
      </a:lvl3pPr>
      <a:lvl4pPr marL="1255713" indent="-266700" algn="l" defTabSz="457200" rtl="0" eaLnBrk="0" fontAlgn="base" hangingPunct="0">
        <a:lnSpc>
          <a:spcPts val="2200"/>
        </a:lnSpc>
        <a:spcBef>
          <a:spcPts val="1000"/>
        </a:spcBef>
        <a:spcAft>
          <a:spcPct val="0"/>
        </a:spcAft>
        <a:buFont typeface="Arial" charset="0"/>
        <a:buChar char="–"/>
        <a:defRPr sz="1600" kern="1200">
          <a:solidFill>
            <a:srgbClr val="FFFFFF"/>
          </a:solidFill>
          <a:latin typeface="Arial"/>
          <a:ea typeface="Geneva" pitchFamily="-1" charset="-128"/>
          <a:cs typeface="Arial"/>
        </a:defRPr>
      </a:lvl4pPr>
      <a:lvl5pPr marL="1611313" indent="-228600" algn="l" defTabSz="457200" rtl="0" eaLnBrk="0" fontAlgn="base" hangingPunct="0">
        <a:lnSpc>
          <a:spcPts val="2200"/>
        </a:lnSpc>
        <a:spcBef>
          <a:spcPts val="1000"/>
        </a:spcBef>
        <a:spcAft>
          <a:spcPct val="0"/>
        </a:spcAft>
        <a:buFont typeface="Arial" charset="0"/>
        <a:buChar char="»"/>
        <a:defRPr sz="1600" kern="1200">
          <a:solidFill>
            <a:srgbClr val="FFFFFF"/>
          </a:solidFill>
          <a:latin typeface="Arial"/>
          <a:ea typeface="Geneva" pitchFamily="-1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" charset="-128"/>
          <a:cs typeface="Geneva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Geneva" pitchFamily="-1" charset="-128"/>
          <a:cs typeface="Geneva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-1" charset="-128"/>
          <a:cs typeface="Geneva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-1" charset="-128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-1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-1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pitchFamily="-1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www.youtube.com/watch?v=xmEaJUtcKEg&amp;feature=player_embedded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/>
          </p:cNvSpPr>
          <p:nvPr/>
        </p:nvSpPr>
        <p:spPr bwMode="auto">
          <a:xfrm>
            <a:off x="642938" y="474663"/>
            <a:ext cx="55927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 eaLnBrk="0" hangingPunct="0">
              <a:lnSpc>
                <a:spcPts val="2900"/>
              </a:lnSpc>
            </a:pPr>
            <a:r>
              <a:rPr lang="nl-NL" sz="2400" b="1">
                <a:solidFill>
                  <a:srgbClr val="FFFFFF"/>
                </a:solidFill>
                <a:cs typeface="Geneva"/>
              </a:rPr>
              <a:t>Meervoudige financiering van meekoppelprojecten</a:t>
            </a:r>
          </a:p>
          <a:p>
            <a:pPr defTabSz="457200" eaLnBrk="0" hangingPunct="0">
              <a:lnSpc>
                <a:spcPts val="2900"/>
              </a:lnSpc>
            </a:pPr>
            <a:endParaRPr lang="nl-NL" sz="100" b="1">
              <a:solidFill>
                <a:srgbClr val="FFFFFF"/>
              </a:solidFill>
              <a:cs typeface="Geneva"/>
            </a:endParaRPr>
          </a:p>
          <a:p>
            <a:pPr defTabSz="457200" eaLnBrk="0" hangingPunct="0">
              <a:lnSpc>
                <a:spcPts val="2900"/>
              </a:lnSpc>
            </a:pPr>
            <a:r>
              <a:rPr lang="nl-NL" sz="2400">
                <a:solidFill>
                  <a:srgbClr val="FFFFFF"/>
                </a:solidFill>
                <a:cs typeface="Geneva"/>
              </a:rPr>
              <a:t>Ervaringen met 20 klimaatbuffers</a:t>
            </a:r>
          </a:p>
        </p:txBody>
      </p:sp>
      <p:sp>
        <p:nvSpPr>
          <p:cNvPr id="18434" name="Subtitel 2"/>
          <p:cNvSpPr>
            <a:spLocks/>
          </p:cNvSpPr>
          <p:nvPr/>
        </p:nvSpPr>
        <p:spPr bwMode="auto">
          <a:xfrm>
            <a:off x="642938" y="3419475"/>
            <a:ext cx="5903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 eaLnBrk="0" hangingPunct="0">
              <a:lnSpc>
                <a:spcPts val="2200"/>
              </a:lnSpc>
              <a:spcBef>
                <a:spcPts val="1000"/>
              </a:spcBef>
              <a:buFont typeface="Arial" charset="0"/>
              <a:buNone/>
            </a:pPr>
            <a:r>
              <a:rPr lang="nl-NL" sz="1600">
                <a:solidFill>
                  <a:srgbClr val="FFFFFF"/>
                </a:solidFill>
                <a:cs typeface="Geneva"/>
              </a:rPr>
              <a:t>Paul Vertegaal</a:t>
            </a:r>
          </a:p>
          <a:p>
            <a:pPr defTabSz="457200" eaLnBrk="0" hangingPunct="0">
              <a:lnSpc>
                <a:spcPts val="2200"/>
              </a:lnSpc>
              <a:spcBef>
                <a:spcPts val="1000"/>
              </a:spcBef>
              <a:buFont typeface="Arial" charset="0"/>
              <a:buNone/>
            </a:pPr>
            <a:r>
              <a:rPr lang="nl-NL" sz="1600">
                <a:solidFill>
                  <a:srgbClr val="FFFFFF"/>
                </a:solidFill>
                <a:cs typeface="Geneva"/>
              </a:rPr>
              <a:t>Workshop Ruimtelijke Adaptatie</a:t>
            </a:r>
          </a:p>
          <a:p>
            <a:pPr defTabSz="457200" eaLnBrk="0" hangingPunct="0">
              <a:lnSpc>
                <a:spcPts val="2200"/>
              </a:lnSpc>
              <a:spcBef>
                <a:spcPts val="1000"/>
              </a:spcBef>
              <a:buFont typeface="Arial" charset="0"/>
              <a:buNone/>
            </a:pPr>
            <a:r>
              <a:rPr lang="nl-NL" sz="1600">
                <a:solidFill>
                  <a:srgbClr val="FFFFFF"/>
                </a:solidFill>
                <a:cs typeface="Geneva"/>
              </a:rPr>
              <a:t>1 juli 2015 - Baarn</a:t>
            </a:r>
          </a:p>
        </p:txBody>
      </p:sp>
      <p:pic>
        <p:nvPicPr>
          <p:cNvPr id="18435" name="Afbeelding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5345113"/>
            <a:ext cx="288131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Afbeelding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31802">
            <a:off x="4999038" y="212725"/>
            <a:ext cx="37211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73075" y="252413"/>
            <a:ext cx="53498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nl-NL" altLang="nl-NL" sz="2000" b="1" dirty="0">
                <a:solidFill>
                  <a:schemeClr val="bg1"/>
                </a:solidFill>
                <a:cs typeface="Geneva"/>
              </a:rPr>
              <a:t>Aanbevelingen</a:t>
            </a:r>
            <a:endParaRPr lang="nl-NL" altLang="nl-NL" sz="2000" b="1" dirty="0">
              <a:solidFill>
                <a:schemeClr val="bg1"/>
              </a:solidFill>
              <a:cs typeface="Geneva"/>
            </a:endParaRPr>
          </a:p>
          <a:p>
            <a:pPr marL="342900" indent="-342900" defTabSz="914400">
              <a:lnSpc>
                <a:spcPts val="2200"/>
              </a:lnSpc>
              <a:buFont typeface="Arial" charset="0"/>
              <a:buNone/>
              <a:defRPr/>
            </a:pPr>
            <a:endParaRPr lang="nl-NL" altLang="nl-NL" dirty="0">
              <a:solidFill>
                <a:schemeClr val="bg1"/>
              </a:solidFill>
              <a:cs typeface="Geneva"/>
            </a:endParaRP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nl-NL" altLang="nl-NL" dirty="0">
                <a:solidFill>
                  <a:schemeClr val="bg1"/>
                </a:solidFill>
                <a:cs typeface="Geneva"/>
              </a:rPr>
              <a:t>g</a:t>
            </a:r>
            <a:r>
              <a:rPr lang="nl-NL" altLang="nl-NL" dirty="0">
                <a:solidFill>
                  <a:schemeClr val="bg1"/>
                </a:solidFill>
                <a:cs typeface="Geneva"/>
              </a:rPr>
              <a:t>oed plan! </a:t>
            </a:r>
            <a:endParaRPr lang="nl-NL" altLang="nl-NL" dirty="0">
              <a:solidFill>
                <a:schemeClr val="bg1"/>
              </a:solidFill>
              <a:cs typeface="Geneva"/>
            </a:endParaRP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nl-NL" altLang="nl-NL" dirty="0">
                <a:solidFill>
                  <a:schemeClr val="bg1"/>
                </a:solidFill>
                <a:cs typeface="Geneva"/>
              </a:rPr>
              <a:t>b</a:t>
            </a:r>
            <a:r>
              <a:rPr lang="nl-NL" altLang="nl-NL" dirty="0">
                <a:solidFill>
                  <a:schemeClr val="bg1"/>
                </a:solidFill>
                <a:cs typeface="Geneva"/>
              </a:rPr>
              <a:t>ruidsschat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nl-NL" altLang="nl-NL" dirty="0">
                <a:solidFill>
                  <a:schemeClr val="bg1"/>
                </a:solidFill>
                <a:cs typeface="Geneva"/>
              </a:rPr>
              <a:t>vroeg stadium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nl-NL" altLang="nl-NL" dirty="0">
                <a:solidFill>
                  <a:schemeClr val="bg1"/>
                </a:solidFill>
                <a:cs typeface="Geneva"/>
              </a:rPr>
              <a:t>flexibel zijn, creatief (2x)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nl-NL" altLang="nl-NL" dirty="0">
                <a:solidFill>
                  <a:schemeClr val="bg1"/>
                </a:solidFill>
                <a:cs typeface="Geneva"/>
              </a:rPr>
              <a:t>goede projectleiders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nl-NL" altLang="nl-NL" dirty="0">
                <a:solidFill>
                  <a:schemeClr val="bg1"/>
                </a:solidFill>
                <a:cs typeface="Geneva"/>
              </a:rPr>
              <a:t>e</a:t>
            </a:r>
            <a:r>
              <a:rPr lang="nl-NL" altLang="nl-NL" dirty="0">
                <a:solidFill>
                  <a:schemeClr val="bg1"/>
                </a:solidFill>
                <a:cs typeface="Geneva"/>
              </a:rPr>
              <a:t>nthousiaste opdrachtgevers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AutoNum type="arabicPeriod"/>
              <a:defRPr/>
            </a:pPr>
            <a:endParaRPr lang="nl-NL" altLang="nl-NL" dirty="0">
              <a:solidFill>
                <a:schemeClr val="bg1"/>
              </a:solidFill>
              <a:cs typeface="Geneva"/>
            </a:endParaRPr>
          </a:p>
          <a:p>
            <a:pPr defTabSz="914400">
              <a:lnSpc>
                <a:spcPts val="2200"/>
              </a:lnSpc>
              <a:spcBef>
                <a:spcPct val="50000"/>
              </a:spcBef>
              <a:defRPr/>
            </a:pPr>
            <a:endParaRPr lang="nl-NL" altLang="nl-NL" i="1" dirty="0">
              <a:solidFill>
                <a:schemeClr val="bg1"/>
              </a:solidFill>
              <a:cs typeface="Geneva"/>
            </a:endParaRPr>
          </a:p>
          <a:p>
            <a:pPr defTabSz="914400">
              <a:lnSpc>
                <a:spcPts val="2200"/>
              </a:lnSpc>
              <a:spcBef>
                <a:spcPct val="50000"/>
              </a:spcBef>
              <a:defRPr/>
            </a:pPr>
            <a:r>
              <a:rPr lang="nl-NL" altLang="nl-NL" i="1" dirty="0">
                <a:solidFill>
                  <a:schemeClr val="bg1"/>
                </a:solidFill>
                <a:cs typeface="Geneva"/>
              </a:rPr>
              <a:t>‘</a:t>
            </a:r>
            <a:r>
              <a:rPr lang="nl-NL" altLang="nl-NL" sz="1400" i="1" dirty="0" err="1">
                <a:solidFill>
                  <a:schemeClr val="bg1"/>
                </a:solidFill>
                <a:cs typeface="Geneva"/>
              </a:rPr>
              <a:t>There’s</a:t>
            </a:r>
            <a:r>
              <a:rPr lang="nl-NL" altLang="nl-NL" sz="1400" i="1" dirty="0">
                <a:solidFill>
                  <a:schemeClr val="bg1"/>
                </a:solidFill>
                <a:cs typeface="Geneva"/>
              </a:rPr>
              <a:t> plenty of money. We </a:t>
            </a:r>
            <a:r>
              <a:rPr lang="nl-NL" altLang="nl-NL" sz="1400" i="1" dirty="0" err="1">
                <a:solidFill>
                  <a:schemeClr val="bg1"/>
                </a:solidFill>
                <a:cs typeface="Geneva"/>
              </a:rPr>
              <a:t>need</a:t>
            </a:r>
            <a:r>
              <a:rPr lang="nl-NL" altLang="nl-NL" sz="1400" i="1" dirty="0">
                <a:solidFill>
                  <a:schemeClr val="bg1"/>
                </a:solidFill>
                <a:cs typeface="Geneva"/>
              </a:rPr>
              <a:t> </a:t>
            </a:r>
            <a:r>
              <a:rPr lang="nl-NL" altLang="nl-NL" sz="1400" i="1" dirty="0" err="1">
                <a:solidFill>
                  <a:schemeClr val="bg1"/>
                </a:solidFill>
                <a:cs typeface="Geneva"/>
              </a:rPr>
              <a:t>good</a:t>
            </a:r>
            <a:r>
              <a:rPr lang="nl-NL" altLang="nl-NL" sz="1400" i="1" dirty="0">
                <a:solidFill>
                  <a:schemeClr val="bg1"/>
                </a:solidFill>
                <a:cs typeface="Geneva"/>
              </a:rPr>
              <a:t> </a:t>
            </a:r>
            <a:r>
              <a:rPr lang="nl-NL" altLang="nl-NL" sz="1400" i="1" dirty="0" err="1">
                <a:solidFill>
                  <a:schemeClr val="bg1"/>
                </a:solidFill>
                <a:cs typeface="Geneva"/>
              </a:rPr>
              <a:t>projects</a:t>
            </a:r>
            <a:r>
              <a:rPr lang="nl-NL" altLang="nl-NL" sz="1400" i="1" dirty="0">
                <a:solidFill>
                  <a:schemeClr val="bg1"/>
                </a:solidFill>
                <a:cs typeface="Geneva"/>
              </a:rPr>
              <a:t>!’</a:t>
            </a:r>
            <a:endParaRPr lang="nl-NL" altLang="nl-NL" sz="1400" i="1" dirty="0">
              <a:solidFill>
                <a:schemeClr val="bg1"/>
              </a:solidFill>
              <a:cs typeface="Geneva"/>
            </a:endParaRPr>
          </a:p>
        </p:txBody>
      </p:sp>
      <p:pic>
        <p:nvPicPr>
          <p:cNvPr id="27651" name="Afbeelding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5467350"/>
            <a:ext cx="19875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bart zwiers springt in Onlanden (CNK-fil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4827588"/>
            <a:ext cx="24003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Afbeelding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163" y="5365750"/>
            <a:ext cx="2400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Afbeeld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238125"/>
            <a:ext cx="8642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ts val="2200"/>
              </a:lnSpc>
              <a:buFont typeface="Arial" charset="0"/>
              <a:buNone/>
            </a:pPr>
            <a:r>
              <a:rPr lang="nl-NL" altLang="nl-NL" sz="2000" b="1">
                <a:solidFill>
                  <a:srgbClr val="0000CC"/>
                </a:solidFill>
                <a:cs typeface="Geneva"/>
              </a:rPr>
              <a:t>Klimaatbuffers en meekoppelen</a:t>
            </a:r>
            <a:r>
              <a:rPr lang="nl-NL" altLang="nl-NL" sz="2000">
                <a:solidFill>
                  <a:srgbClr val="0000CC"/>
                </a:solidFill>
                <a:cs typeface="Geneva"/>
              </a:rPr>
              <a:t> </a:t>
            </a:r>
            <a:r>
              <a:rPr lang="nl-NL" altLang="nl-NL" sz="2000" b="1">
                <a:solidFill>
                  <a:srgbClr val="0000CC"/>
                </a:solidFill>
                <a:cs typeface="Geneva"/>
              </a:rPr>
              <a:t>in een nieuwe fase</a:t>
            </a:r>
          </a:p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1600" i="1">
              <a:solidFill>
                <a:srgbClr val="0000CC"/>
              </a:solidFill>
              <a:cs typeface="Geneva"/>
            </a:endParaRPr>
          </a:p>
          <a:p>
            <a:pPr defTabSz="914400">
              <a:lnSpc>
                <a:spcPts val="2200"/>
              </a:lnSpc>
              <a:buFont typeface="Arial" charset="0"/>
              <a:buNone/>
            </a:pPr>
            <a:r>
              <a:rPr lang="nl-NL" altLang="nl-NL" sz="1600" i="1">
                <a:solidFill>
                  <a:srgbClr val="0000CC"/>
                </a:solidFill>
                <a:cs typeface="Geneva"/>
              </a:rPr>
              <a:t>‘There’s plenty of money. We need good projects!’</a:t>
            </a:r>
          </a:p>
          <a:p>
            <a:pPr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endParaRPr lang="nl-NL" altLang="nl-NL" sz="900" i="1">
              <a:solidFill>
                <a:srgbClr val="0000CC"/>
              </a:solidFill>
              <a:cs typeface="Geneva"/>
            </a:endParaRPr>
          </a:p>
          <a:p>
            <a:pPr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endParaRPr lang="nl-NL" altLang="nl-NL" sz="900">
              <a:solidFill>
                <a:schemeClr val="hlink"/>
              </a:solidFill>
              <a:cs typeface="Geneva"/>
            </a:endParaRPr>
          </a:p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>
              <a:solidFill>
                <a:schemeClr val="hlink"/>
              </a:solidFill>
              <a:cs typeface="Geneva"/>
            </a:endParaRPr>
          </a:p>
        </p:txBody>
      </p:sp>
      <p:pic>
        <p:nvPicPr>
          <p:cNvPr id="19459" name="Afbeelding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78413"/>
            <a:ext cx="91440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el 1"/>
          <p:cNvSpPr>
            <a:spLocks/>
          </p:cNvSpPr>
          <p:nvPr/>
        </p:nvSpPr>
        <p:spPr bwMode="auto">
          <a:xfrm>
            <a:off x="439738" y="379413"/>
            <a:ext cx="8064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 eaLnBrk="0" hangingPunct="0">
              <a:lnSpc>
                <a:spcPts val="2900"/>
              </a:lnSpc>
            </a:pPr>
            <a:r>
              <a:rPr lang="nl-NL" sz="2000" b="1">
                <a:solidFill>
                  <a:schemeClr val="bg1"/>
                </a:solidFill>
                <a:cs typeface="Geneva"/>
              </a:rPr>
              <a:t>Inhoud</a:t>
            </a:r>
          </a:p>
        </p:txBody>
      </p:sp>
      <p:sp>
        <p:nvSpPr>
          <p:cNvPr id="20483" name="Tijdelijke aanduiding voor inhoud 2"/>
          <p:cNvSpPr>
            <a:spLocks/>
          </p:cNvSpPr>
          <p:nvPr/>
        </p:nvSpPr>
        <p:spPr bwMode="auto">
          <a:xfrm>
            <a:off x="-80963" y="1444625"/>
            <a:ext cx="74945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42950" lvl="1" indent="-285750" defTabSz="457200" eaLnBrk="0" hangingPunct="0">
              <a:lnSpc>
                <a:spcPts val="2200"/>
              </a:lnSpc>
              <a:spcBef>
                <a:spcPts val="1000"/>
              </a:spcBef>
              <a:spcAft>
                <a:spcPct val="20000"/>
              </a:spcAft>
              <a:buFontTx/>
              <a:buAutoNum type="arabicPeriod"/>
            </a:pPr>
            <a:r>
              <a:rPr lang="nl-NL" altLang="nl-NL">
                <a:solidFill>
                  <a:srgbClr val="FFFFFF"/>
                </a:solidFill>
                <a:cs typeface="Geneva"/>
              </a:rPr>
              <a:t>klimaatbuffers als voorbeeld van ruimtelijke adaptatie</a:t>
            </a:r>
          </a:p>
          <a:p>
            <a:pPr marL="742950" lvl="1" indent="-285750" defTabSz="457200" eaLnBrk="0" hangingPunct="0">
              <a:lnSpc>
                <a:spcPts val="2200"/>
              </a:lnSpc>
              <a:spcBef>
                <a:spcPts val="1000"/>
              </a:spcBef>
              <a:spcAft>
                <a:spcPct val="20000"/>
              </a:spcAft>
              <a:buFontTx/>
              <a:buAutoNum type="arabicPeriod"/>
            </a:pPr>
            <a:r>
              <a:rPr lang="nl-NL" altLang="nl-NL">
                <a:solidFill>
                  <a:srgbClr val="FFFFFF"/>
                </a:solidFill>
                <a:cs typeface="Geneva"/>
              </a:rPr>
              <a:t>het financieringsmodel</a:t>
            </a:r>
          </a:p>
          <a:p>
            <a:pPr marL="742950" lvl="1" indent="-285750" defTabSz="457200" eaLnBrk="0" hangingPunct="0">
              <a:lnSpc>
                <a:spcPts val="2200"/>
              </a:lnSpc>
              <a:spcBef>
                <a:spcPts val="1000"/>
              </a:spcBef>
              <a:spcAft>
                <a:spcPct val="20000"/>
              </a:spcAft>
              <a:buFontTx/>
              <a:buAutoNum type="arabicPeriod"/>
            </a:pPr>
            <a:r>
              <a:rPr lang="nl-NL" altLang="nl-NL">
                <a:solidFill>
                  <a:srgbClr val="FFFFFF"/>
                </a:solidFill>
                <a:cs typeface="Geneva"/>
              </a:rPr>
              <a:t>geldbronnen in 2015 e.v.</a:t>
            </a:r>
          </a:p>
          <a:p>
            <a:pPr marL="742950" lvl="1" indent="-285750" defTabSz="457200" eaLnBrk="0" hangingPunct="0">
              <a:lnSpc>
                <a:spcPts val="2200"/>
              </a:lnSpc>
              <a:spcBef>
                <a:spcPts val="1000"/>
              </a:spcBef>
              <a:spcAft>
                <a:spcPct val="20000"/>
              </a:spcAft>
              <a:buFontTx/>
              <a:buAutoNum type="arabicPeriod"/>
            </a:pPr>
            <a:r>
              <a:rPr lang="nl-NL" altLang="nl-NL">
                <a:solidFill>
                  <a:srgbClr val="FFFFFF"/>
                </a:solidFill>
                <a:cs typeface="Geneva"/>
              </a:rPr>
              <a:t>aanbevelingen</a:t>
            </a:r>
          </a:p>
          <a:p>
            <a:pPr marL="742950" lvl="1" indent="-285750" defTabSz="457200" eaLnBrk="0" hangingPunct="0">
              <a:lnSpc>
                <a:spcPts val="2200"/>
              </a:lnSpc>
              <a:spcBef>
                <a:spcPts val="1000"/>
              </a:spcBef>
              <a:spcAft>
                <a:spcPct val="20000"/>
              </a:spcAft>
            </a:pPr>
            <a:endParaRPr lang="nl-NL" altLang="nl-NL" b="1">
              <a:solidFill>
                <a:srgbClr val="FFFFFF"/>
              </a:solidFill>
              <a:cs typeface="Geneva"/>
            </a:endParaRP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8" y="4687888"/>
            <a:ext cx="24003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Afbeelding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138" y="5284788"/>
            <a:ext cx="2400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-55563" y="4227513"/>
            <a:ext cx="8812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endParaRPr lang="nl-NL" altLang="nl-NL" sz="900">
              <a:solidFill>
                <a:srgbClr val="FFFFFF"/>
              </a:solidFill>
              <a:cs typeface="Geneva"/>
            </a:endParaRPr>
          </a:p>
        </p:txBody>
      </p:sp>
      <p:sp>
        <p:nvSpPr>
          <p:cNvPr id="21506" name="Text Box 18"/>
          <p:cNvSpPr txBox="1">
            <a:spLocks noChangeArrowheads="1"/>
          </p:cNvSpPr>
          <p:nvPr/>
        </p:nvSpPr>
        <p:spPr bwMode="auto">
          <a:xfrm>
            <a:off x="568325" y="171450"/>
            <a:ext cx="499745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 sz="2000" b="1">
                <a:solidFill>
                  <a:schemeClr val="bg1"/>
                </a:solidFill>
                <a:cs typeface="Geneva"/>
              </a:rPr>
              <a:t>Learning by doing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2008-2014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endParaRPr lang="nl-NL" altLang="nl-NL" sz="200">
              <a:solidFill>
                <a:schemeClr val="bg1"/>
              </a:solidFill>
              <a:cs typeface="Geneva"/>
            </a:endParaRP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Kust en wadden                 </a:t>
            </a:r>
            <a:r>
              <a:rPr lang="nl-NL" altLang="nl-NL" i="1">
                <a:solidFill>
                  <a:schemeClr val="bg1"/>
                </a:solidFill>
                <a:cs typeface="Geneva"/>
              </a:rPr>
              <a:t>biobouwers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Rivieren/IJsselmeer           </a:t>
            </a:r>
            <a:r>
              <a:rPr lang="nl-NL" altLang="nl-NL" i="1">
                <a:solidFill>
                  <a:schemeClr val="bg1"/>
                </a:solidFill>
                <a:cs typeface="Geneva"/>
              </a:rPr>
              <a:t>vooroevers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Laag Nederland	              </a:t>
            </a:r>
            <a:r>
              <a:rPr lang="nl-NL" altLang="nl-NL" i="1">
                <a:solidFill>
                  <a:schemeClr val="bg1"/>
                </a:solidFill>
                <a:cs typeface="Geneva"/>
              </a:rPr>
              <a:t>ruimte vd rivier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Hoog Nederland                 </a:t>
            </a:r>
            <a:r>
              <a:rPr lang="nl-NL" altLang="nl-NL" i="1">
                <a:solidFill>
                  <a:schemeClr val="bg1"/>
                </a:solidFill>
                <a:cs typeface="Geneva"/>
              </a:rPr>
              <a:t>water bergen</a:t>
            </a:r>
            <a:r>
              <a:rPr lang="nl-NL" altLang="nl-NL">
                <a:solidFill>
                  <a:schemeClr val="bg1"/>
                </a:solidFill>
                <a:cs typeface="Geneva"/>
              </a:rPr>
              <a:t>          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Stedelijke omgeving           </a:t>
            </a:r>
            <a:r>
              <a:rPr lang="nl-NL" altLang="nl-NL" i="1">
                <a:solidFill>
                  <a:schemeClr val="bg1"/>
                </a:solidFill>
                <a:cs typeface="Geneva"/>
              </a:rPr>
              <a:t>water vasthouden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---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20 veldpilots (6 NM)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8 strategische studies (2 NM)                    </a:t>
            </a:r>
            <a:r>
              <a:rPr lang="nl-NL" altLang="nl-NL">
                <a:solidFill>
                  <a:schemeClr val="bg1"/>
                </a:solidFill>
                <a:cs typeface="Geneva"/>
                <a:hlinkClick r:id="rId2"/>
              </a:rPr>
              <a:t>film</a:t>
            </a:r>
            <a:endParaRPr lang="nl-NL" altLang="nl-NL">
              <a:solidFill>
                <a:schemeClr val="bg1"/>
              </a:solidFill>
              <a:cs typeface="Geneva"/>
            </a:endParaRPr>
          </a:p>
        </p:txBody>
      </p:sp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6700" y="184150"/>
            <a:ext cx="36576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Ovaal 26"/>
          <p:cNvSpPr>
            <a:spLocks noChangeArrowheads="1"/>
          </p:cNvSpPr>
          <p:nvPr/>
        </p:nvSpPr>
        <p:spPr bwMode="auto">
          <a:xfrm>
            <a:off x="7954963" y="706438"/>
            <a:ext cx="376237" cy="347662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</p:txBody>
      </p:sp>
      <p:sp>
        <p:nvSpPr>
          <p:cNvPr id="21509" name="Ovaal 27"/>
          <p:cNvSpPr>
            <a:spLocks noChangeArrowheads="1"/>
          </p:cNvSpPr>
          <p:nvPr/>
        </p:nvSpPr>
        <p:spPr bwMode="auto">
          <a:xfrm>
            <a:off x="6035675" y="3316288"/>
            <a:ext cx="376238" cy="347662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</p:txBody>
      </p:sp>
      <p:pic>
        <p:nvPicPr>
          <p:cNvPr id="21510" name="Afbeelding 12">
            <a:hlinkClick r:id="rId2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2863" y="3773488"/>
            <a:ext cx="332263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Ovaal 26"/>
          <p:cNvSpPr>
            <a:spLocks noChangeArrowheads="1"/>
          </p:cNvSpPr>
          <p:nvPr/>
        </p:nvSpPr>
        <p:spPr bwMode="auto">
          <a:xfrm>
            <a:off x="6875463" y="649288"/>
            <a:ext cx="376237" cy="347662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</p:txBody>
      </p:sp>
      <p:sp>
        <p:nvSpPr>
          <p:cNvPr id="21512" name="Ovaal 26"/>
          <p:cNvSpPr>
            <a:spLocks noChangeArrowheads="1"/>
          </p:cNvSpPr>
          <p:nvPr/>
        </p:nvSpPr>
        <p:spPr bwMode="auto">
          <a:xfrm>
            <a:off x="6489700" y="850900"/>
            <a:ext cx="376238" cy="347663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</p:txBody>
      </p:sp>
      <p:sp>
        <p:nvSpPr>
          <p:cNvPr id="21513" name="Ovaal 26"/>
          <p:cNvSpPr>
            <a:spLocks noChangeArrowheads="1"/>
          </p:cNvSpPr>
          <p:nvPr/>
        </p:nvSpPr>
        <p:spPr bwMode="auto">
          <a:xfrm>
            <a:off x="7761288" y="1922463"/>
            <a:ext cx="376237" cy="347662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</p:txBody>
      </p:sp>
      <p:sp>
        <p:nvSpPr>
          <p:cNvPr id="21514" name="Ovaal 26"/>
          <p:cNvSpPr>
            <a:spLocks noChangeArrowheads="1"/>
          </p:cNvSpPr>
          <p:nvPr/>
        </p:nvSpPr>
        <p:spPr bwMode="auto">
          <a:xfrm>
            <a:off x="6376988" y="1379538"/>
            <a:ext cx="376237" cy="347662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</p:txBody>
      </p:sp>
      <p:sp>
        <p:nvSpPr>
          <p:cNvPr id="21515" name="Ovaal 26"/>
          <p:cNvSpPr>
            <a:spLocks noChangeArrowheads="1"/>
          </p:cNvSpPr>
          <p:nvPr/>
        </p:nvSpPr>
        <p:spPr bwMode="auto">
          <a:xfrm>
            <a:off x="7578725" y="2460625"/>
            <a:ext cx="376238" cy="347663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</p:txBody>
      </p:sp>
      <p:sp>
        <p:nvSpPr>
          <p:cNvPr id="21516" name="Ovaal 26"/>
          <p:cNvSpPr>
            <a:spLocks noChangeArrowheads="1"/>
          </p:cNvSpPr>
          <p:nvPr/>
        </p:nvSpPr>
        <p:spPr bwMode="auto">
          <a:xfrm>
            <a:off x="5848350" y="2633663"/>
            <a:ext cx="376238" cy="347662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</p:txBody>
      </p:sp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3335338" y="1270000"/>
            <a:ext cx="1919287" cy="204628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cs typeface="Geneva"/>
            </a:endParaRPr>
          </a:p>
        </p:txBody>
      </p:sp>
      <p:pic>
        <p:nvPicPr>
          <p:cNvPr id="21518" name="Afbeelding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163" y="5467350"/>
            <a:ext cx="19875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4925" y="152400"/>
            <a:ext cx="64039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11" descr="Woordmerk- natuurlijke klimaatbuff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5725" y="266700"/>
            <a:ext cx="34829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13"/>
          <p:cNvSpPr txBox="1">
            <a:spLocks noChangeArrowheads="1"/>
          </p:cNvSpPr>
          <p:nvPr/>
        </p:nvSpPr>
        <p:spPr bwMode="auto">
          <a:xfrm>
            <a:off x="106363" y="442913"/>
            <a:ext cx="254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nl-NL" altLang="nl-NL" sz="2000" b="1">
                <a:solidFill>
                  <a:schemeClr val="bg1"/>
                </a:solidFill>
                <a:cs typeface="Geneva"/>
              </a:rPr>
              <a:t>Integraal &amp;</a:t>
            </a:r>
          </a:p>
          <a:p>
            <a:pPr defTabSz="914400" eaLnBrk="0" hangingPunct="0"/>
            <a:r>
              <a:rPr lang="nl-NL" altLang="nl-NL" sz="2000" b="1">
                <a:solidFill>
                  <a:schemeClr val="bg1"/>
                </a:solidFill>
                <a:cs typeface="Geneva"/>
              </a:rPr>
              <a:t>Multifunctioneel</a:t>
            </a:r>
          </a:p>
          <a:p>
            <a:pPr defTabSz="914400" eaLnBrk="0" hangingPunct="0"/>
            <a:endParaRPr lang="nl-NL" altLang="nl-NL" sz="2000" b="1">
              <a:solidFill>
                <a:schemeClr val="bg1"/>
              </a:solidFill>
              <a:cs typeface="Geneva"/>
            </a:endParaRPr>
          </a:p>
          <a:p>
            <a:pPr defTabSz="914400" eaLnBrk="0" hangingPunct="0"/>
            <a:r>
              <a:rPr lang="nl-NL" altLang="nl-NL" sz="2000">
                <a:solidFill>
                  <a:schemeClr val="bg1"/>
                </a:solidFill>
                <a:cs typeface="Geneva"/>
              </a:rPr>
              <a:t>èn 3 x ESS</a:t>
            </a:r>
          </a:p>
        </p:txBody>
      </p:sp>
      <p:pic>
        <p:nvPicPr>
          <p:cNvPr id="22532" name="Afbeelding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3788" y="1670050"/>
            <a:ext cx="2270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Afbeelding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1425" y="2898775"/>
            <a:ext cx="227013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Afbeelding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0200" y="3095625"/>
            <a:ext cx="227013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Afbeelding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8913" y="3498850"/>
            <a:ext cx="227012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Afbeelding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0200" y="3694113"/>
            <a:ext cx="2270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Afbeelding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0200" y="3897313"/>
            <a:ext cx="227013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Afbeelding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8913" y="4711700"/>
            <a:ext cx="2270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Afbeelding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0175" y="5133975"/>
            <a:ext cx="133191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Afbeelding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3788" y="5116513"/>
            <a:ext cx="22701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Afbeelding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5425" y="5133975"/>
            <a:ext cx="190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373063" y="322263"/>
            <a:ext cx="8501062" cy="4338637"/>
          </a:xfrm>
          <a:ln w="12700">
            <a:solidFill>
              <a:schemeClr val="bg1"/>
            </a:solidFill>
          </a:ln>
        </p:spPr>
        <p:txBody>
          <a:bodyPr/>
          <a:lstStyle/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nl-NL" b="1" smtClean="0">
                <a:latin typeface="Arial" charset="0"/>
                <a:ea typeface="Geneva"/>
                <a:cs typeface="Arial" charset="0"/>
                <a:sym typeface="Wingdings" pitchFamily="2" charset="2"/>
              </a:rPr>
              <a:t>Investeringen											Mln €		%</a:t>
            </a:r>
          </a:p>
          <a:p>
            <a:pPr lvl="1">
              <a:lnSpc>
                <a:spcPts val="700"/>
              </a:lnSpc>
              <a:spcBef>
                <a:spcPct val="0"/>
              </a:spcBef>
              <a:buFont typeface="Arial" charset="0"/>
              <a:buNone/>
            </a:pPr>
            <a:r>
              <a:rPr lang="nl-NL" b="1" u="sng" smtClean="0">
                <a:latin typeface="Arial" charset="0"/>
                <a:ea typeface="Geneva"/>
                <a:cs typeface="Arial" charset="0"/>
                <a:sym typeface="Wingdings" pitchFamily="2" charset="2"/>
              </a:rPr>
              <a:t>											      					        	     </a:t>
            </a:r>
          </a:p>
          <a:p>
            <a:pPr lvl="1">
              <a:spcBef>
                <a:spcPct val="40000"/>
              </a:spcBef>
              <a:buFont typeface="Arial" charset="0"/>
              <a:buNone/>
            </a:pPr>
            <a:r>
              <a:rPr lang="nl-NL" smtClean="0">
                <a:latin typeface="Arial" charset="0"/>
                <a:ea typeface="Geneva"/>
                <a:cs typeface="Arial" charset="0"/>
                <a:sym typeface="Wingdings" pitchFamily="2" charset="2"/>
              </a:rPr>
              <a:t>natuurbeheerders										  2,14		1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nl-NL" smtClean="0">
                <a:latin typeface="Arial" charset="0"/>
                <a:ea typeface="Geneva"/>
                <a:cs typeface="Arial" charset="0"/>
                <a:sym typeface="Wingdings" pitchFamily="2" charset="2"/>
              </a:rPr>
              <a:t>onderzoek en bedrijfsleven									  0,01	     &lt; 1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nl-NL" smtClean="0">
                <a:latin typeface="Arial" charset="0"/>
                <a:ea typeface="Geneva"/>
                <a:cs typeface="Arial" charset="0"/>
                <a:sym typeface="Wingdings" pitchFamily="2" charset="2"/>
              </a:rPr>
              <a:t>gemeenten												17,38	      11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nl-NL" smtClean="0">
                <a:latin typeface="Arial" charset="0"/>
                <a:ea typeface="Geneva"/>
                <a:cs typeface="Arial" charset="0"/>
                <a:sym typeface="Wingdings" pitchFamily="2" charset="2"/>
              </a:rPr>
              <a:t>provincies												60,66	      38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nl-NL" smtClean="0">
                <a:latin typeface="Arial" charset="0"/>
                <a:ea typeface="Geneva"/>
                <a:cs typeface="Arial" charset="0"/>
                <a:sym typeface="Wingdings" pitchFamily="2" charset="2"/>
              </a:rPr>
              <a:t>rijk VROM-subsidie										19,00	      12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nl-NL" smtClean="0">
                <a:latin typeface="Arial" charset="0"/>
                <a:ea typeface="Geneva"/>
                <a:cs typeface="Arial" charset="0"/>
                <a:sym typeface="Wingdings" pitchFamily="2" charset="2"/>
              </a:rPr>
              <a:t>rijk overig (I&amp;M/LNV/RWS)									42,19	      27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nl-NL" smtClean="0">
                <a:latin typeface="Arial" charset="0"/>
                <a:ea typeface="Geneva"/>
                <a:cs typeface="Arial" charset="0"/>
                <a:sym typeface="Wingdings" pitchFamily="2" charset="2"/>
              </a:rPr>
              <a:t>waterschappen											11,76		7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nl-NL" smtClean="0">
                <a:latin typeface="Arial" charset="0"/>
                <a:ea typeface="Geneva"/>
                <a:cs typeface="Arial" charset="0"/>
                <a:sym typeface="Wingdings" pitchFamily="2" charset="2"/>
              </a:rPr>
              <a:t>drinkwaterbedrijven										  0,10	     &lt; 1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nl-NL" smtClean="0">
                <a:latin typeface="Arial" charset="0"/>
                <a:ea typeface="Geneva"/>
                <a:cs typeface="Arial" charset="0"/>
                <a:sym typeface="Wingdings" pitchFamily="2" charset="2"/>
              </a:rPr>
              <a:t>NPL													  2,20		1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nl-NL" smtClean="0">
                <a:latin typeface="Arial" charset="0"/>
                <a:ea typeface="Geneva"/>
                <a:cs typeface="Arial" charset="0"/>
                <a:sym typeface="Wingdings" pitchFamily="2" charset="2"/>
              </a:rPr>
              <a:t>EU-fondsen												  2,03		1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nl-NL" smtClean="0">
                <a:latin typeface="Arial" charset="0"/>
                <a:ea typeface="Geneva"/>
                <a:cs typeface="Arial" charset="0"/>
                <a:sym typeface="Wingdings" pitchFamily="2" charset="2"/>
              </a:rPr>
              <a:t>anderen												  0,39	     &lt; 1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nl-NL" smtClean="0">
                <a:latin typeface="Arial" charset="0"/>
                <a:ea typeface="Geneva"/>
                <a:cs typeface="Arial" charset="0"/>
                <a:sym typeface="Wingdings" pitchFamily="2" charset="2"/>
              </a:rPr>
              <a:t>														--------	   --------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nl-NL" smtClean="0">
                <a:latin typeface="Arial" charset="0"/>
                <a:ea typeface="Geneva"/>
                <a:cs typeface="Arial" charset="0"/>
                <a:sym typeface="Wingdings" pitchFamily="2" charset="2"/>
              </a:rPr>
              <a:t>TOTAAL											      157,50	    100 %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endParaRPr lang="nl-NL" b="1" smtClean="0">
              <a:latin typeface="Arial" charset="0"/>
              <a:ea typeface="Geneva"/>
              <a:cs typeface="Arial" charset="0"/>
            </a:endParaRPr>
          </a:p>
        </p:txBody>
      </p:sp>
      <p:pic>
        <p:nvPicPr>
          <p:cNvPr id="23554" name="Afbeelding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5467350"/>
            <a:ext cx="19875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Afbeelding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57463" y="0"/>
            <a:ext cx="13965238" cy="770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Afbeelding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1922463"/>
            <a:ext cx="19875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8"/>
          <p:cNvSpPr txBox="1">
            <a:spLocks noChangeArrowheads="1"/>
          </p:cNvSpPr>
          <p:nvPr/>
        </p:nvSpPr>
        <p:spPr bwMode="auto">
          <a:xfrm>
            <a:off x="219075" y="185738"/>
            <a:ext cx="39243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 sz="2000" b="1">
                <a:solidFill>
                  <a:schemeClr val="bg1"/>
                </a:solidFill>
                <a:cs typeface="Geneva"/>
              </a:rPr>
              <a:t>Deltafonds 2015-2028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   200 mln rivierverruiming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&gt; 100 mln zoetwater HN + IJ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    5% HWBP innovatie/inpassing</a:t>
            </a:r>
          </a:p>
          <a:p>
            <a:pPr marL="342900" indent="-342900" defTabSz="914400">
              <a:lnSpc>
                <a:spcPts val="2200"/>
              </a:lnSpc>
              <a:spcBef>
                <a:spcPct val="100000"/>
              </a:spcBef>
              <a:buFont typeface="Arial" charset="0"/>
              <a:buNone/>
            </a:pPr>
            <a:r>
              <a:rPr lang="nl-NL" altLang="nl-NL" sz="2000" b="1">
                <a:solidFill>
                  <a:schemeClr val="bg1"/>
                </a:solidFill>
                <a:cs typeface="Geneva"/>
              </a:rPr>
              <a:t>EU-fondsen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    Life Nature/Climate/IP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    Interreg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    Horizon 2020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    GLB/POP</a:t>
            </a:r>
          </a:p>
          <a:p>
            <a:pPr marL="342900" indent="-342900" defTabSz="914400">
              <a:lnSpc>
                <a:spcPts val="2200"/>
              </a:lnSpc>
              <a:buFont typeface="Arial" charset="0"/>
              <a:buNone/>
            </a:pPr>
            <a:r>
              <a:rPr lang="nl-NL" altLang="nl-NL" b="1">
                <a:solidFill>
                  <a:schemeClr val="bg1"/>
                </a:solidFill>
                <a:cs typeface="Geneva"/>
              </a:rPr>
              <a:t>+  -------------- </a:t>
            </a:r>
          </a:p>
          <a:p>
            <a:pPr marL="342900" indent="-342900" defTabSz="914400">
              <a:lnSpc>
                <a:spcPts val="2200"/>
              </a:lnSpc>
              <a:spcBef>
                <a:spcPct val="25000"/>
              </a:spcBef>
              <a:buFont typeface="Arial" charset="0"/>
              <a:buNone/>
            </a:pPr>
            <a:r>
              <a:rPr lang="nl-NL" altLang="nl-NL" b="1">
                <a:solidFill>
                  <a:schemeClr val="bg1"/>
                </a:solidFill>
                <a:cs typeface="Geneva"/>
              </a:rPr>
              <a:t>Tel maar op!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 sz="1000">
                <a:solidFill>
                  <a:srgbClr val="FFFFFF"/>
                </a:solidFill>
                <a:cs typeface="Geneva"/>
              </a:rPr>
              <a:t>    </a:t>
            </a:r>
          </a:p>
        </p:txBody>
      </p:sp>
      <p:pic>
        <p:nvPicPr>
          <p:cNvPr id="25602" name="Afbeelding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75160">
            <a:off x="3790950" y="114300"/>
            <a:ext cx="5341938" cy="711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3" name="Afbeelding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5467350"/>
            <a:ext cx="19875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1475" y="114300"/>
            <a:ext cx="4891088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18"/>
          <p:cNvSpPr txBox="1">
            <a:spLocks noChangeArrowheads="1"/>
          </p:cNvSpPr>
          <p:nvPr/>
        </p:nvSpPr>
        <p:spPr bwMode="auto">
          <a:xfrm>
            <a:off x="219075" y="185738"/>
            <a:ext cx="39243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>
              <a:lnSpc>
                <a:spcPts val="2200"/>
              </a:lnSpc>
              <a:spcBef>
                <a:spcPct val="25000"/>
              </a:spcBef>
              <a:buFont typeface="Arial" charset="0"/>
              <a:buNone/>
            </a:pPr>
            <a:r>
              <a:rPr lang="nl-NL" altLang="nl-NL" sz="2000" b="1">
                <a:solidFill>
                  <a:schemeClr val="bg1"/>
                </a:solidFill>
                <a:cs typeface="Geneva"/>
              </a:rPr>
              <a:t>Potentiële </a:t>
            </a:r>
          </a:p>
          <a:p>
            <a:pPr marL="342900" indent="-342900" defTabSz="914400">
              <a:lnSpc>
                <a:spcPts val="2200"/>
              </a:lnSpc>
              <a:spcBef>
                <a:spcPct val="25000"/>
              </a:spcBef>
              <a:buFont typeface="Arial" charset="0"/>
              <a:buNone/>
            </a:pPr>
            <a:r>
              <a:rPr lang="nl-NL" altLang="nl-NL" sz="2000" b="1">
                <a:solidFill>
                  <a:schemeClr val="bg1"/>
                </a:solidFill>
                <a:cs typeface="Geneva"/>
              </a:rPr>
              <a:t>meekoppelprojecten</a:t>
            </a:r>
          </a:p>
          <a:p>
            <a:pPr marL="342900" indent="-342900" defTabSz="914400">
              <a:lnSpc>
                <a:spcPts val="2200"/>
              </a:lnSpc>
              <a:spcBef>
                <a:spcPct val="25000"/>
              </a:spcBef>
              <a:buFont typeface="Arial" charset="0"/>
              <a:buNone/>
            </a:pPr>
            <a:r>
              <a:rPr lang="nl-NL" altLang="nl-NL" sz="2000" b="1">
                <a:solidFill>
                  <a:schemeClr val="bg1"/>
                </a:solidFill>
                <a:cs typeface="Geneva"/>
              </a:rPr>
              <a:t>water &amp; natuur</a:t>
            </a:r>
          </a:p>
          <a:p>
            <a:pPr marL="342900" indent="-342900" defTabSz="914400">
              <a:lnSpc>
                <a:spcPts val="2200"/>
              </a:lnSpc>
              <a:spcBef>
                <a:spcPct val="25000"/>
              </a:spcBef>
              <a:buFont typeface="Arial" charset="0"/>
              <a:buNone/>
            </a:pPr>
            <a:endParaRPr lang="nl-NL" altLang="nl-NL" sz="2000" b="1">
              <a:solidFill>
                <a:schemeClr val="bg1"/>
              </a:solidFill>
              <a:cs typeface="Geneva"/>
            </a:endParaRPr>
          </a:p>
          <a:p>
            <a:pPr marL="342900" indent="-342900" defTabSz="914400">
              <a:lnSpc>
                <a:spcPts val="2200"/>
              </a:lnSpc>
              <a:spcBef>
                <a:spcPct val="25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‘oogst’ zomer 2013</a:t>
            </a:r>
          </a:p>
          <a:p>
            <a:pPr marL="342900" indent="-342900" defTabSz="914400">
              <a:lnSpc>
                <a:spcPts val="2200"/>
              </a:lnSpc>
              <a:spcBef>
                <a:spcPct val="25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(groen en rijp)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   </a:t>
            </a:r>
            <a:r>
              <a:rPr lang="nl-NL" altLang="nl-NL" sz="1000">
                <a:solidFill>
                  <a:srgbClr val="FFFFFF"/>
                </a:solidFill>
                <a:cs typeface="Geneva"/>
              </a:rPr>
              <a:t>    </a:t>
            </a:r>
          </a:p>
        </p:txBody>
      </p:sp>
      <p:sp>
        <p:nvSpPr>
          <p:cNvPr id="26627" name="Text Box 18"/>
          <p:cNvSpPr txBox="1">
            <a:spLocks noChangeArrowheads="1"/>
          </p:cNvSpPr>
          <p:nvPr/>
        </p:nvSpPr>
        <p:spPr bwMode="auto">
          <a:xfrm>
            <a:off x="815975" y="2481263"/>
            <a:ext cx="24574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>
              <a:lnSpc>
                <a:spcPts val="2200"/>
              </a:lnSpc>
              <a:spcBef>
                <a:spcPct val="25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= Natuurmonumenten   </a:t>
            </a:r>
            <a:r>
              <a:rPr lang="nl-NL" altLang="nl-NL" sz="1000">
                <a:solidFill>
                  <a:srgbClr val="FFFFFF"/>
                </a:solidFill>
                <a:cs typeface="Geneva"/>
              </a:rPr>
              <a:t>    </a:t>
            </a:r>
          </a:p>
        </p:txBody>
      </p:sp>
      <p:sp>
        <p:nvSpPr>
          <p:cNvPr id="26628" name="Ovaal 26"/>
          <p:cNvSpPr>
            <a:spLocks noChangeArrowheads="1"/>
          </p:cNvSpPr>
          <p:nvPr/>
        </p:nvSpPr>
        <p:spPr bwMode="auto">
          <a:xfrm>
            <a:off x="361950" y="2505075"/>
            <a:ext cx="376238" cy="347663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</p:txBody>
      </p:sp>
      <p:sp>
        <p:nvSpPr>
          <p:cNvPr id="26629" name="Text Box 18"/>
          <p:cNvSpPr txBox="1">
            <a:spLocks noChangeArrowheads="1"/>
          </p:cNvSpPr>
          <p:nvPr/>
        </p:nvSpPr>
        <p:spPr bwMode="auto">
          <a:xfrm>
            <a:off x="304800" y="2505075"/>
            <a:ext cx="392430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>
              <a:lnSpc>
                <a:spcPts val="2200"/>
              </a:lnSpc>
              <a:spcBef>
                <a:spcPct val="25000"/>
              </a:spcBef>
              <a:buFont typeface="Arial" charset="0"/>
              <a:buNone/>
            </a:pPr>
            <a:endParaRPr lang="nl-NL" altLang="nl-NL" sz="2000" b="1">
              <a:solidFill>
                <a:schemeClr val="bg1"/>
              </a:solidFill>
              <a:cs typeface="Geneva"/>
            </a:endParaRPr>
          </a:p>
          <a:p>
            <a:pPr marL="342900" indent="-342900" defTabSz="914400">
              <a:lnSpc>
                <a:spcPts val="2200"/>
              </a:lnSpc>
              <a:spcBef>
                <a:spcPct val="25000"/>
              </a:spcBef>
              <a:buFont typeface="Arial" charset="0"/>
              <a:buNone/>
            </a:pPr>
            <a:endParaRPr lang="nl-NL" altLang="nl-NL" sz="2000" b="1">
              <a:solidFill>
                <a:schemeClr val="bg1"/>
              </a:solidFill>
              <a:cs typeface="Geneva"/>
            </a:endParaRPr>
          </a:p>
          <a:p>
            <a:pPr marL="342900" indent="-342900" defTabSz="914400">
              <a:lnSpc>
                <a:spcPts val="2200"/>
              </a:lnSpc>
              <a:spcBef>
                <a:spcPct val="25000"/>
              </a:spcBef>
              <a:buFont typeface="Wingdings" pitchFamily="2" charset="2"/>
              <a:buChar char="à"/>
            </a:pPr>
            <a:r>
              <a:rPr lang="nl-NL" altLang="nl-NL">
                <a:solidFill>
                  <a:schemeClr val="bg1"/>
                </a:solidFill>
                <a:cs typeface="Geneva"/>
                <a:sym typeface="Wingdings" pitchFamily="2" charset="2"/>
              </a:rPr>
              <a:t>checken</a:t>
            </a:r>
          </a:p>
          <a:p>
            <a:pPr marL="342900" indent="-342900" defTabSz="914400">
              <a:lnSpc>
                <a:spcPts val="2200"/>
              </a:lnSpc>
              <a:spcBef>
                <a:spcPct val="25000"/>
              </a:spcBef>
              <a:buFont typeface="Wingdings" pitchFamily="2" charset="2"/>
              <a:buChar char="à"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aanvullen</a:t>
            </a:r>
          </a:p>
          <a:p>
            <a:pPr marL="342900" indent="-342900" defTabSz="914400">
              <a:lnSpc>
                <a:spcPts val="2200"/>
              </a:lnSpc>
              <a:spcBef>
                <a:spcPct val="25000"/>
              </a:spcBef>
              <a:buFont typeface="Wingdings" pitchFamily="2" charset="2"/>
              <a:buChar char="à"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prioriteren</a:t>
            </a:r>
          </a:p>
          <a:p>
            <a:pPr marL="342900" indent="-342900" defTabSz="914400">
              <a:lnSpc>
                <a:spcPts val="2200"/>
              </a:lnSpc>
              <a:spcBef>
                <a:spcPct val="25000"/>
              </a:spcBef>
              <a:buFont typeface="Wingdings" pitchFamily="2" charset="2"/>
              <a:buChar char="à"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realiseren </a:t>
            </a:r>
          </a:p>
          <a:p>
            <a:pPr marL="342900" indent="-342900" defTabSz="914400">
              <a:lnSpc>
                <a:spcPts val="2200"/>
              </a:lnSpc>
              <a:spcBef>
                <a:spcPct val="50000"/>
              </a:spcBef>
              <a:buFont typeface="Arial" charset="0"/>
              <a:buNone/>
            </a:pPr>
            <a:r>
              <a:rPr lang="nl-NL" altLang="nl-NL">
                <a:solidFill>
                  <a:schemeClr val="bg1"/>
                </a:solidFill>
                <a:cs typeface="Geneva"/>
              </a:rPr>
              <a:t>   </a:t>
            </a:r>
            <a:r>
              <a:rPr lang="nl-NL" altLang="nl-NL" sz="1000">
                <a:solidFill>
                  <a:srgbClr val="FFFFFF"/>
                </a:solidFill>
                <a:cs typeface="Geneva"/>
              </a:rPr>
              <a:t>    </a:t>
            </a:r>
          </a:p>
        </p:txBody>
      </p:sp>
      <p:sp>
        <p:nvSpPr>
          <p:cNvPr id="26630" name="Tekstvak 2"/>
          <p:cNvSpPr txBox="1">
            <a:spLocks noChangeArrowheads="1"/>
          </p:cNvSpPr>
          <p:nvPr/>
        </p:nvSpPr>
        <p:spPr bwMode="auto">
          <a:xfrm>
            <a:off x="8607425" y="3033713"/>
            <a:ext cx="465138" cy="2606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  <a:p>
            <a:pPr defTabSz="914400">
              <a:lnSpc>
                <a:spcPts val="2200"/>
              </a:lnSpc>
              <a:buFont typeface="Arial" charset="0"/>
              <a:buNone/>
            </a:pPr>
            <a:endParaRPr lang="nl-NL" altLang="nl-NL" sz="900" b="1">
              <a:solidFill>
                <a:srgbClr val="FFFFFF"/>
              </a:solidFill>
              <a:cs typeface="Geneva"/>
            </a:endParaRPr>
          </a:p>
        </p:txBody>
      </p:sp>
      <p:pic>
        <p:nvPicPr>
          <p:cNvPr id="26631" name="Afbeelding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5467350"/>
            <a:ext cx="19875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- Model Intro KOMT DAT ZI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NM_Presentatie_blauw_KDZ-Fuut.potm [Alleen-lezen]" id="{C90A2A15-540B-486D-97B0-95AF61B50FCD}" vid="{9909FCA5-5117-417D-A0C7-1E7127D746F7}"/>
    </a:ext>
  </a:extLst>
</a:theme>
</file>

<file path=ppt/theme/theme2.xml><?xml version="1.0" encoding="utf-8"?>
<a:theme xmlns:a="http://schemas.openxmlformats.org/drawingml/2006/main" name="Model blauw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NM_Presentatie_blauw_KDZ-Fuut.potm [Alleen-lezen]" id="{C90A2A15-540B-486D-97B0-95AF61B50FCD}" vid="{AE081AEC-AE9B-4489-8C66-A8084D4E89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NM_Presentatie_blauw_KDZ-Fuut.potm [Alleen-lezen]" id="{C90A2A15-540B-486D-97B0-95AF61B50FCD}" vid="{1950BE5B-12FB-459C-8D8D-E21E56459ABC}"/>
    </a:ext>
  </a:extLst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6637</TotalTime>
  <Words>188</Words>
  <Application>Microsoft Office PowerPoint</Application>
  <PresentationFormat>Diavoorstelling (16:10)</PresentationFormat>
  <Paragraphs>90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Ontwerpsjabloon</vt:lpstr>
      </vt:variant>
      <vt:variant>
        <vt:i4>7</vt:i4>
      </vt:variant>
      <vt:variant>
        <vt:lpstr>Diatitels</vt:lpstr>
      </vt:variant>
      <vt:variant>
        <vt:i4>11</vt:i4>
      </vt:variant>
    </vt:vector>
  </HeadingPairs>
  <TitlesOfParts>
    <vt:vector size="22" baseType="lpstr">
      <vt:lpstr>Arial</vt:lpstr>
      <vt:lpstr>Geneva</vt:lpstr>
      <vt:lpstr>Calibri</vt:lpstr>
      <vt:lpstr>Wingdings</vt:lpstr>
      <vt:lpstr>1- Model Intro KOMT DAT ZIEN</vt:lpstr>
      <vt:lpstr>Model blauw thema</vt:lpstr>
      <vt:lpstr>Office-thema</vt:lpstr>
      <vt:lpstr>1- Model Intro KOMT DAT ZIEN</vt:lpstr>
      <vt:lpstr>1- Model Intro KOMT DAT ZIEN</vt:lpstr>
      <vt:lpstr>Model blauw thema</vt:lpstr>
      <vt:lpstr>Model blauw 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Titeldia van PowerPoint</dc:title>
  <dc:creator>Isi de Jongh</dc:creator>
  <cp:lastModifiedBy>Paul</cp:lastModifiedBy>
  <cp:revision>134</cp:revision>
  <cp:lastPrinted>2015-07-01T09:14:11Z</cp:lastPrinted>
  <dcterms:created xsi:type="dcterms:W3CDTF">2012-03-21T14:47:57Z</dcterms:created>
  <dcterms:modified xsi:type="dcterms:W3CDTF">2015-07-01T12:03:37Z</dcterms:modified>
</cp:coreProperties>
</file>