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2" r:id="rId11"/>
    <p:sldId id="300" r:id="rId12"/>
    <p:sldId id="303" r:id="rId13"/>
    <p:sldId id="301" r:id="rId14"/>
    <p:sldId id="291" r:id="rId15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C9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4641"/>
  </p:normalViewPr>
  <p:slideViewPr>
    <p:cSldViewPr snapToGrid="0" snapToObjects="1">
      <p:cViewPr varScale="1">
        <p:scale>
          <a:sx n="108" d="100"/>
          <a:sy n="108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45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2885" y="179803"/>
            <a:ext cx="4348727" cy="3168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07123" y="181297"/>
            <a:ext cx="1213730" cy="31683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C078E2-F6C7-C74D-A012-EC0584F2F646}" type="datetime1">
              <a:rPr lang="nl-NL" smtClean="0"/>
              <a:pPr/>
              <a:t>24-6-2018</a:t>
            </a:fld>
            <a:endParaRPr lang="nl-NL" dirty="0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2"/>
          </p:nvPr>
        </p:nvSpPr>
        <p:spPr>
          <a:xfrm>
            <a:off x="472884" y="9430092"/>
            <a:ext cx="4332964" cy="3166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3"/>
          </p:nvPr>
        </p:nvSpPr>
        <p:spPr>
          <a:xfrm>
            <a:off x="5107123" y="9430091"/>
            <a:ext cx="1213730" cy="3166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9D2AC70-D007-FF41-BEC4-93DB0C1BF57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77984" y="179803"/>
            <a:ext cx="4143627" cy="3168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07123" y="181297"/>
            <a:ext cx="1010785" cy="31683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C078E2-F6C7-C74D-A012-EC0584F2F646}" type="datetime1">
              <a:rPr lang="nl-NL" smtClean="0"/>
              <a:pPr/>
              <a:t>24-6-2018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677983" y="9430092"/>
            <a:ext cx="4143627" cy="3166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07123" y="9430091"/>
            <a:ext cx="1010785" cy="3166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9D2AC70-D007-FF41-BEC4-93DB0C1BF57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2304000"/>
            <a:ext cx="7200000" cy="1800000"/>
          </a:xfrm>
        </p:spPr>
        <p:txBody>
          <a:bodyPr anchor="t" anchorCtr="0"/>
          <a:lstStyle>
            <a:lvl1pPr algn="l">
              <a:defRPr sz="5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99999" y="1871999"/>
            <a:ext cx="7200000" cy="432000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</a:t>
            </a:r>
            <a:r>
              <a:rPr lang="nl-NL" dirty="0" err="1"/>
              <a:t>SUBtitel</a:t>
            </a:r>
            <a:r>
              <a:rPr lang="nl-NL" dirty="0"/>
              <a:t>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3B5-BEB4-C740-B0EF-5290A76036BA}" type="datetime1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72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792A92-3263-984D-940D-10A84597B25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6031345"/>
            <a:ext cx="12192000" cy="826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30" y="0"/>
            <a:ext cx="5593370" cy="6872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00" y="5338440"/>
            <a:ext cx="2700000" cy="1063580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899999" y="4094168"/>
            <a:ext cx="7200000" cy="513831"/>
          </a:xfrm>
        </p:spPr>
        <p:txBody>
          <a:bodyPr/>
          <a:lstStyle>
            <a:lvl1pPr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  |  VVEM 2017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kop te maken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A74D-E2D9-A242-8191-EFE6DB684E91}" type="datetime1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99999" y="1440000"/>
            <a:ext cx="10393201" cy="4212000"/>
          </a:xfrm>
        </p:spPr>
        <p:txBody>
          <a:bodyPr/>
          <a:lstStyle>
            <a:lvl1pPr defTabSz="360000">
              <a:defRPr/>
            </a:lvl1pPr>
            <a:lvl2pPr indent="-270000" defTabSz="630000">
              <a:tabLst>
                <a:tab pos="270000" algn="l"/>
                <a:tab pos="630000" algn="l"/>
                <a:tab pos="900000" algn="l"/>
              </a:tabLst>
              <a:defRPr/>
            </a:lvl2pPr>
            <a:lvl3pPr defTabSz="360000">
              <a:buAutoNum type="arabicParenR"/>
              <a:defRPr/>
            </a:lvl3pPr>
            <a:lvl4pPr defTabSz="360000">
              <a:defRPr/>
            </a:lvl4pPr>
          </a:lstStyle>
          <a:p>
            <a:pPr lvl="0"/>
            <a:r>
              <a:rPr lang="nl-NL" dirty="0"/>
              <a:t>Klik om tekst te bewerken</a:t>
            </a:r>
          </a:p>
          <a:p>
            <a:pPr lvl="1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6612000" y="0"/>
            <a:ext cx="5580000" cy="5580000"/>
          </a:xfrm>
          <a:custGeom>
            <a:avLst/>
            <a:gdLst>
              <a:gd name="connsiteX0" fmla="*/ 0 w 4672013"/>
              <a:gd name="connsiteY0" fmla="*/ 0 h 4672013"/>
              <a:gd name="connsiteX1" fmla="*/ 4672013 w 4672013"/>
              <a:gd name="connsiteY1" fmla="*/ 0 h 4672013"/>
              <a:gd name="connsiteX2" fmla="*/ 4672013 w 4672013"/>
              <a:gd name="connsiteY2" fmla="*/ 4672013 h 467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2013" h="4672013">
                <a:moveTo>
                  <a:pt x="0" y="0"/>
                </a:moveTo>
                <a:lnTo>
                  <a:pt x="4672013" y="0"/>
                </a:lnTo>
                <a:lnTo>
                  <a:pt x="4672013" y="4672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89D1-DA74-7842-8670-120AAA5B30AD}" type="datetime1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584000"/>
            <a:ext cx="12192000" cy="2019693"/>
          </a:xfrm>
          <a:gradFill>
            <a:gsLst>
              <a:gs pos="0">
                <a:schemeClr val="tx1">
                  <a:alpha val="50000"/>
                </a:schemeClr>
              </a:gs>
              <a:gs pos="40000">
                <a:schemeClr val="tx1"/>
              </a:gs>
            </a:gsLst>
            <a:lin ang="10800000" scaled="0"/>
          </a:gradFill>
        </p:spPr>
        <p:txBody>
          <a:bodyPr lIns="900000" tIns="360000" rIns="3420000" bIns="360000" anchor="t" anchorCtr="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er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E5F-D58C-1841-A9FB-938D4046DDA2}" type="datetime1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Rechthoekige driehoek 2"/>
          <p:cNvSpPr>
            <a:spLocks noChangeAspect="1"/>
          </p:cNvSpPr>
          <p:nvPr userDrawn="1"/>
        </p:nvSpPr>
        <p:spPr>
          <a:xfrm rot="10800000">
            <a:off x="6612000" y="0"/>
            <a:ext cx="5580000" cy="5580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584000"/>
            <a:ext cx="12192000" cy="2019693"/>
          </a:xfrm>
          <a:gradFill>
            <a:gsLst>
              <a:gs pos="0">
                <a:schemeClr val="tx1">
                  <a:alpha val="50000"/>
                </a:schemeClr>
              </a:gs>
              <a:gs pos="40000">
                <a:schemeClr val="tx1"/>
              </a:gs>
            </a:gsLst>
            <a:lin ang="10800000" scaled="0"/>
          </a:gradFill>
        </p:spPr>
        <p:txBody>
          <a:bodyPr lIns="900000" tIns="360000" rIns="3420000" bIns="360000" anchor="t" anchorCtr="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kop te maken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623-5409-0141-86D4-2D5E7F3A3653}" type="datetime1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440000"/>
            <a:ext cx="5040000" cy="4212000"/>
          </a:xfrm>
        </p:spPr>
        <p:txBody>
          <a:bodyPr/>
          <a:lstStyle/>
          <a:p>
            <a:pPr lvl="0"/>
            <a:r>
              <a:rPr lang="nl-NL" dirty="0"/>
              <a:t>Klik om tekst te bewerken</a:t>
            </a:r>
          </a:p>
          <a:p>
            <a:pPr lvl="1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900113" y="1440000"/>
            <a:ext cx="5040000" cy="4212000"/>
          </a:xfrm>
          <a:solidFill>
            <a:srgbClr val="FFFFFF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4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8F1-61FB-8745-B684-04410896AFE3}" type="datetime1">
              <a:rPr lang="nl-NL" smtClean="0"/>
              <a:t>24-6-2018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795753" cy="1171149"/>
          </a:xfrm>
          <a:gradFill>
            <a:gsLst>
              <a:gs pos="10000">
                <a:srgbClr val="7C96A4">
                  <a:alpha val="0"/>
                </a:srgbClr>
              </a:gs>
              <a:gs pos="40000">
                <a:srgbClr val="7C96A4"/>
              </a:gs>
            </a:gsLst>
            <a:lin ang="11700000" scaled="0"/>
          </a:gradFill>
        </p:spPr>
        <p:txBody>
          <a:bodyPr lIns="900000" tIns="180000" rIns="900000" bIns="180000" anchor="t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 b="0" i="0" cap="none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een bijschrift te maken</a:t>
            </a:r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D2C7-6CBE-354B-B180-DCB764013A71}" type="datetime1">
              <a:rPr lang="nl-NL" smtClean="0"/>
              <a:t>24-6-2018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g +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kop te maken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A082-D972-D64A-8F93-480F7C8DCA02}" type="datetime1">
              <a:rPr lang="nl-NL" smtClean="0"/>
              <a:t>24-6-2018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2A92-3263-984D-940D-10A84597B2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7D79-57AF-47C9-87B5-ECC7E5374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56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rgbClr val="FFFFFF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031345"/>
            <a:ext cx="12192000" cy="826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10393200" cy="7986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440000"/>
            <a:ext cx="10393200" cy="42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3"/>
            <a:r>
              <a:rPr lang="nl-NL" dirty="0"/>
              <a:t>opsomming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99999" y="6210000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DE88687-AEBD-7743-B48A-FAD28F76E6F7}" type="datetime1">
              <a:rPr lang="nl-NL" smtClean="0"/>
              <a:t>24-6-2018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9999" y="621000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0000" y="6210000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792A92-3263-984D-940D-10A84597B25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63" y="4589254"/>
            <a:ext cx="3161162" cy="22687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00" y="6156000"/>
            <a:ext cx="1620000" cy="4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7" r:id="rId6"/>
    <p:sldLayoutId id="2147483655" r:id="rId7"/>
    <p:sldLayoutId id="2147483654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fontAlgn="t" latinLnBrk="0" hangingPunct="1">
        <a:lnSpc>
          <a:spcPct val="10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t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70000" algn="l" defTabSz="914400" rtl="0" eaLnBrk="1" fontAlgn="t" latinLnBrk="0" hangingPunct="1">
        <a:lnSpc>
          <a:spcPct val="100000"/>
        </a:lnSpc>
        <a:spcBef>
          <a:spcPts val="500"/>
        </a:spcBef>
        <a:buFont typeface="Arial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30000" indent="-360000" algn="l" defTabSz="914400" rtl="0" eaLnBrk="1" fontAlgn="t" latinLnBrk="0" hangingPunct="1">
        <a:lnSpc>
          <a:spcPct val="100000"/>
        </a:lnSpc>
        <a:spcBef>
          <a:spcPts val="500"/>
        </a:spcBef>
        <a:buFont typeface="+mj-lt"/>
        <a:buAutoNum type="arabicParenR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30000" indent="0" algn="l" defTabSz="914400" rtl="0" eaLnBrk="1" fontAlgn="t" latinLnBrk="0" hangingPunct="1">
        <a:lnSpc>
          <a:spcPct val="100000"/>
        </a:lnSpc>
        <a:spcBef>
          <a:spcPts val="500"/>
        </a:spcBef>
        <a:buFontTx/>
        <a:buNone/>
        <a:defRPr sz="21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t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illem@vvem.n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400" dirty="0"/>
              <a:t>‘Extreem weer en evenementen’ 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de kant van de organisator, locatie  en leverancier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@Congres Hittestress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99999" y="4094168"/>
            <a:ext cx="7200000" cy="637630"/>
          </a:xfrm>
        </p:spPr>
        <p:txBody>
          <a:bodyPr/>
          <a:lstStyle/>
          <a:p>
            <a:r>
              <a:rPr lang="nl-NL" dirty="0"/>
              <a:t>25 juni 2018 </a:t>
            </a:r>
          </a:p>
          <a:p>
            <a:r>
              <a:rPr lang="nl-NL" dirty="0"/>
              <a:t>Willem Westermann </a:t>
            </a:r>
          </a:p>
        </p:txBody>
      </p:sp>
    </p:spTree>
    <p:extLst>
      <p:ext uri="{BB962C8B-B14F-4D97-AF65-F5344CB8AC3E}">
        <p14:creationId xmlns:p14="http://schemas.microsoft.com/office/powerpoint/2010/main" val="36054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55DB2-DEA1-433C-9CC7-959BCEA6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hitte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DEF74-EE52-4342-8E11-DDB3D36BC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 kent ze wel, de hitteprotocollen e.d. van bijv. de VRU</a:t>
            </a:r>
          </a:p>
          <a:p>
            <a:r>
              <a:rPr lang="nl-NL" dirty="0"/>
              <a:t>Uitvoering en uitwerking ervan nog variabel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C16F05-9C73-4DA1-BD17-D2074739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D16A9C-C538-44CC-B8D0-F478A127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07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D0E27-9F32-49F0-A42F-0841C6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Informeren bezoeker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93380-1DDE-4E53-9279-FA57C6A0C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Ze informeren zichzelf. Ook met foute informatie.</a:t>
            </a:r>
          </a:p>
          <a:p>
            <a:pPr marL="514350" indent="-514350">
              <a:buAutoNum type="arabicPeriod"/>
            </a:pPr>
            <a:r>
              <a:rPr lang="nl-NL" dirty="0"/>
              <a:t>Ze verwachten dat de organisator de leiding heeft/neemt.</a:t>
            </a:r>
          </a:p>
          <a:p>
            <a:pPr marL="514350" indent="-514350">
              <a:buAutoNum type="arabicPeriod"/>
            </a:pPr>
            <a:r>
              <a:rPr lang="nl-NL" dirty="0"/>
              <a:t>Ze zijn zelfredzaam, maar gaan wellicht ook de foute kant op.</a:t>
            </a:r>
          </a:p>
          <a:p>
            <a:pPr marL="514350" indent="-514350">
              <a:buAutoNum type="arabicPeriod"/>
            </a:pPr>
            <a:r>
              <a:rPr lang="nl-NL" dirty="0"/>
              <a:t>Geven van informatie, is dat sturing van je publiek?</a:t>
            </a:r>
          </a:p>
          <a:p>
            <a:pPr marL="514350" indent="-514350">
              <a:buAutoNum type="arabicPeriod"/>
            </a:pPr>
            <a:r>
              <a:rPr lang="nl-NL" dirty="0"/>
              <a:t>Onderdeel van je crowd management.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AA37A9-1FB9-4844-B994-193CE880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7D154B-2CCD-4E5C-AE34-E5B44C9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42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723F6-C1AE-4F8B-AAEB-638F0E1D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Bezig met…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1A8094-AFDB-495F-AC4A-BEA4C5AD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zijn als branche op weg met ideeën als  severe </a:t>
            </a:r>
            <a:r>
              <a:rPr lang="nl-NL" dirty="0" err="1"/>
              <a:t>weather</a:t>
            </a:r>
            <a:r>
              <a:rPr lang="nl-NL" dirty="0"/>
              <a:t> plan (</a:t>
            </a:r>
            <a:r>
              <a:rPr lang="nl-NL" dirty="0" err="1"/>
              <a:t>swp</a:t>
            </a:r>
            <a:r>
              <a:rPr lang="nl-NL" dirty="0"/>
              <a:t>) en high wind action plan (HWA-plan)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79D39C-59B2-4535-9102-EA5F86B1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59F114-8D2D-4172-8467-D6E528E2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51AB3E7-D8E7-47FD-8D8F-4D813DDC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00" y="2661813"/>
            <a:ext cx="8502652" cy="27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CF143-6CA0-4C69-803F-8848A6FC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Uw vraag &amp; mijn antwoord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910198-38AF-4E91-933B-97882A814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bereiden festivals zich voor op de clusterbui met kans op bliksem, valwinden, veel neerslag en/of grote hagelstenen? </a:t>
            </a:r>
          </a:p>
          <a:p>
            <a:pPr marL="514350" indent="-514350">
              <a:buAutoNum type="arabicPeriod"/>
            </a:pPr>
            <a:r>
              <a:rPr lang="nl-NL" dirty="0"/>
              <a:t>Goede planvorming</a:t>
            </a:r>
          </a:p>
          <a:p>
            <a:pPr marL="514350" indent="-514350">
              <a:buAutoNum type="arabicPeriod"/>
            </a:pPr>
            <a:r>
              <a:rPr lang="nl-NL" dirty="0"/>
              <a:t>Weersverwachtingen volgen</a:t>
            </a:r>
          </a:p>
          <a:p>
            <a:pPr marL="514350" indent="-514350">
              <a:buAutoNum type="arabicPeriod"/>
            </a:pPr>
            <a:r>
              <a:rPr lang="nl-NL" dirty="0"/>
              <a:t>Verwachtingen interpreteren naar de eigen omstandigheden</a:t>
            </a:r>
          </a:p>
          <a:p>
            <a:pPr marL="514350" indent="-514350">
              <a:buAutoNum type="arabicPeriod"/>
            </a:pPr>
            <a:r>
              <a:rPr lang="nl-NL" dirty="0"/>
              <a:t>Beheersmaatregelen uitvoeren.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8C930-6C2C-474A-B2E7-55F0D89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A09-5625-45EE-9441-77FCEA2B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10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2959"/>
          <a:stretch>
            <a:fillRect/>
          </a:stretch>
        </p:blipFill>
        <p:spPr/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623-5409-0141-86D4-2D5E7F3A3653}" type="datetime1">
              <a:rPr lang="nl-NL" smtClean="0"/>
              <a:t>24-6-2018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Mag ook op </a:t>
            </a:r>
            <a:r>
              <a:rPr lang="nl-NL" dirty="0">
                <a:hlinkClick r:id="rId3"/>
              </a:rPr>
              <a:t>willem@vvem.nl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1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E64A4-BD68-44AC-83CD-6E3171CE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Brancheorganisatie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DEBC7C-6C29-48CB-9912-D3F39CCB2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Professionele deel van de evenementenbranche </a:t>
            </a:r>
          </a:p>
          <a:p>
            <a:r>
              <a:rPr lang="nl-NL" dirty="0"/>
              <a:t>Organisatoren, locaties en leveranciers samen; ongeveer 200 bedrijven en organisaties.</a:t>
            </a:r>
          </a:p>
          <a:p>
            <a:r>
              <a:rPr lang="nl-NL" dirty="0"/>
              <a:t>In totaal ongeveer 86.000 vergunning-plichtige evenementen, daarnaast veel vergunning-vrije of </a:t>
            </a:r>
            <a:r>
              <a:rPr lang="nl-NL" dirty="0" err="1"/>
              <a:t>meldingsplichtige</a:t>
            </a:r>
            <a:r>
              <a:rPr lang="nl-NL" dirty="0"/>
              <a:t> evenementen.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50EC78F-791E-48F6-B795-DAB60E8A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389" y="4909350"/>
            <a:ext cx="4911611" cy="19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BAA16F-E8B7-4D31-A7EE-ED0FC4C6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831EA6-0EC8-4433-861B-E529D718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DAE4372-0CA6-428A-8A33-7E5D442955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8989" y="0"/>
            <a:ext cx="9417627" cy="65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6DE3A4-8D98-4646-B3C3-E788F323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1F3D13-BE04-439E-82C1-299ADBCF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59BA966-6023-41CF-816F-99D63BCEA4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2761" y="54131"/>
            <a:ext cx="9731366" cy="66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5E159-6094-42D5-9668-A5EF091C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Omgaan met het 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3DEA7C-E3C2-4381-B2A9-844C733C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hebben heel veel last van teveel wind; goed voorspelbaar</a:t>
            </a:r>
          </a:p>
          <a:p>
            <a:r>
              <a:rPr lang="nl-NL" dirty="0"/>
              <a:t>We hebben behoorlijk veel last van regen; redelijk voorspelbaar</a:t>
            </a:r>
          </a:p>
          <a:p>
            <a:r>
              <a:rPr lang="nl-NL" dirty="0"/>
              <a:t>We hebben veel last van hagel; voorspelbaar?</a:t>
            </a:r>
          </a:p>
          <a:p>
            <a:r>
              <a:rPr lang="nl-NL" dirty="0"/>
              <a:t>We hebben soms last van sneeuw; voorspelbaar</a:t>
            </a:r>
          </a:p>
          <a:p>
            <a:r>
              <a:rPr lang="nl-NL" dirty="0"/>
              <a:t>We hebben last van hitte; voorspelbaar</a:t>
            </a:r>
          </a:p>
          <a:p>
            <a:r>
              <a:rPr lang="nl-NL" dirty="0"/>
              <a:t>We hebben last van bliksem; moeilijk voorspelbaar</a:t>
            </a:r>
          </a:p>
          <a:p>
            <a:endParaRPr lang="nl-NL" dirty="0"/>
          </a:p>
          <a:p>
            <a:r>
              <a:rPr lang="nl-NL" dirty="0"/>
              <a:t>LAST VAN? Denk als een mens….denk voor de mens….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EBA39C-E387-4770-A935-344ED3E9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796FB5-ADC5-407C-B8C2-81A05690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13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B92E6-A66C-4A0A-B7FC-8386C74B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D2A90-E040-4CA7-86AC-D681CE82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Denk bijvoorbeeld aan: </a:t>
            </a:r>
          </a:p>
          <a:p>
            <a:pPr lvl="1"/>
            <a:r>
              <a:rPr lang="nl-NL" dirty="0"/>
              <a:t>binnen-buiten?</a:t>
            </a:r>
          </a:p>
          <a:p>
            <a:pPr lvl="1"/>
            <a:r>
              <a:rPr lang="nl-NL" dirty="0"/>
              <a:t>tijd van het jaar?</a:t>
            </a:r>
          </a:p>
          <a:p>
            <a:pPr lvl="1"/>
            <a:r>
              <a:rPr lang="nl-NL" dirty="0"/>
              <a:t>locatie in de stad of ver erbuiten?</a:t>
            </a:r>
          </a:p>
          <a:p>
            <a:pPr lvl="1"/>
            <a:r>
              <a:rPr lang="nl-NL" dirty="0"/>
              <a:t>genoeg tenten/overkappingen om te schuilen?</a:t>
            </a:r>
          </a:p>
          <a:p>
            <a:pPr lvl="1"/>
            <a:r>
              <a:rPr lang="nl-NL" dirty="0"/>
              <a:t>zelfredzaamheid van de bezoeker – verwachting bekend?</a:t>
            </a:r>
          </a:p>
          <a:p>
            <a:pPr lvl="1" indent="0">
              <a:buNone/>
            </a:pPr>
            <a:r>
              <a:rPr lang="nl-NL" dirty="0"/>
              <a:t>En vooral:</a:t>
            </a:r>
          </a:p>
          <a:p>
            <a:pPr lvl="1"/>
            <a:r>
              <a:rPr lang="nl-NL" dirty="0"/>
              <a:t>hoe snel kan een maatregel ingaan/effect hebben, gezien locatie, evenement en bezoeker?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D4C0D2-43D1-42BA-8B2A-4DAB10C6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EE99F-7961-4E8C-84A2-7FFE15BA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FAE7AD-66F3-49D2-BE9A-0D638BE9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70" y="11589"/>
            <a:ext cx="3491531" cy="16152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40BADB-D638-49F3-8983-4EC28ECE9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98" y="1813726"/>
            <a:ext cx="2593103" cy="16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1A881-9DC7-4DBE-A913-9998C728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wind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E044C-C2BB-4B2B-B6AF-0400C756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M.b.t. tijdelijke bouwsels: beheersmaatregelen: tot wanneer is het bouwsel ok? Voorbeeld: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4DBDB8-A57A-4E7C-BCB6-65750F31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B5ECC6-C35B-40D0-98AA-7414E392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1019BF-A20E-40E2-BBDD-5D011BFA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" y="2706345"/>
            <a:ext cx="12076590" cy="41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7B85-67A3-4A75-8763-CEC1A51F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regen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6C8F40-C5C8-47B3-ACFD-CA549553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Overkappingen en tenten</a:t>
            </a:r>
          </a:p>
          <a:p>
            <a:r>
              <a:rPr lang="nl-NL" dirty="0"/>
              <a:t>Rijplaten en veldafdekkingen</a:t>
            </a:r>
          </a:p>
          <a:p>
            <a:r>
              <a:rPr lang="nl-NL" dirty="0"/>
              <a:t>Pompen van tevoren en ‘s nachts</a:t>
            </a:r>
          </a:p>
          <a:p>
            <a:r>
              <a:rPr lang="nl-NL" dirty="0"/>
              <a:t>Poncho’s voor ‘buitenblijvers’</a:t>
            </a:r>
          </a:p>
          <a:p>
            <a:r>
              <a:rPr lang="nl-NL" dirty="0"/>
              <a:t>Terrein repareren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6283C-D612-473E-BEC2-B1E5211C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EEC8AB-682A-47C9-8BE9-68E1B95F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F19F58-C4D9-4185-A538-AA666AD6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79" y="1440000"/>
            <a:ext cx="5153302" cy="34355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93D508-CC56-4015-8169-3817CA08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4254099"/>
            <a:ext cx="3903051" cy="26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CFB0D-CB83-41E5-8EB1-1C41645A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onweer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CD2565-C6D5-477F-B780-1516B48D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Soms: bliksembeveiliging van tentmasten, podia, torens</a:t>
            </a:r>
          </a:p>
          <a:p>
            <a:r>
              <a:rPr lang="nl-NL" dirty="0"/>
              <a:t>Andere maatregelen? Op weg naar info…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086232-9008-45F5-A513-8106FA29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03D2AC-768F-45A9-831E-298CFBBC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CAEEBC-18BA-49C5-B2ED-DA162E3B8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87" y="2221683"/>
            <a:ext cx="2457450" cy="2219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43CD45-3792-4FF3-A8E3-657AF414F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00" y="3429000"/>
            <a:ext cx="63722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2223"/>
      </p:ext>
    </p:extLst>
  </p:cSld>
  <p:clrMapOvr>
    <a:masterClrMapping/>
  </p:clrMapOvr>
</p:sld>
</file>

<file path=ppt/theme/theme1.xml><?xml version="1.0" encoding="utf-8"?>
<a:theme xmlns:a="http://schemas.openxmlformats.org/drawingml/2006/main" name="vvem_ppt_presentatie">
  <a:themeElements>
    <a:clrScheme name="VVEM">
      <a:dk1>
        <a:srgbClr val="14387F"/>
      </a:dk1>
      <a:lt1>
        <a:srgbClr val="A5B8C3"/>
      </a:lt1>
      <a:dk2>
        <a:srgbClr val="062C38"/>
      </a:dk2>
      <a:lt2>
        <a:srgbClr val="EDF1F3"/>
      </a:lt2>
      <a:accent1>
        <a:srgbClr val="14387F"/>
      </a:accent1>
      <a:accent2>
        <a:srgbClr val="A5B8C3"/>
      </a:accent2>
      <a:accent3>
        <a:srgbClr val="952068"/>
      </a:accent3>
      <a:accent4>
        <a:srgbClr val="D05B17"/>
      </a:accent4>
      <a:accent5>
        <a:srgbClr val="30515F"/>
      </a:accent5>
      <a:accent6>
        <a:srgbClr val="557483"/>
      </a:accent6>
      <a:hlink>
        <a:srgbClr val="A5B8C3"/>
      </a:hlink>
      <a:folHlink>
        <a:srgbClr val="1438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7" id="{476BA4C8-FBD5-EA48-A681-E420A890B983}" vid="{6C4FC2D6-7525-064E-9A52-276B04A93C1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390</Words>
  <Application>Microsoft Office PowerPoint</Application>
  <PresentationFormat>Breedbeeld</PresentationFormat>
  <Paragraphs>56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Arial</vt:lpstr>
      <vt:lpstr>vvem_ppt_presentatie</vt:lpstr>
      <vt:lpstr>‘Extreem weer en evenementen’   de kant van de organisator, locatie  en leverancier</vt:lpstr>
      <vt:lpstr>Brancheorganisatie</vt:lpstr>
      <vt:lpstr>PowerPoint-presentatie</vt:lpstr>
      <vt:lpstr>PowerPoint-presentatie</vt:lpstr>
      <vt:lpstr>Omgaan met het weer</vt:lpstr>
      <vt:lpstr>Risicoanalyse</vt:lpstr>
      <vt:lpstr>Maatregelen wind</vt:lpstr>
      <vt:lpstr>Maatregelen regen</vt:lpstr>
      <vt:lpstr>Maatregelen onweer </vt:lpstr>
      <vt:lpstr>Maatregelen hitte</vt:lpstr>
      <vt:lpstr>Informeren bezoeker</vt:lpstr>
      <vt:lpstr>Bezig met…</vt:lpstr>
      <vt:lpstr>Uw vraag &amp; mijn antwoord</vt:lpstr>
      <vt:lpstr>Vragen? Mag ook op willem@vvem.nl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</cp:lastModifiedBy>
  <cp:revision>125</cp:revision>
  <cp:lastPrinted>2018-03-21T15:27:18Z</cp:lastPrinted>
  <dcterms:created xsi:type="dcterms:W3CDTF">2017-09-20T08:03:19Z</dcterms:created>
  <dcterms:modified xsi:type="dcterms:W3CDTF">2018-06-24T09:57:55Z</dcterms:modified>
</cp:coreProperties>
</file>