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8" r:id="rId2"/>
    <p:sldId id="435" r:id="rId3"/>
    <p:sldId id="420" r:id="rId4"/>
    <p:sldId id="428" r:id="rId5"/>
    <p:sldId id="433" r:id="rId6"/>
    <p:sldId id="431" r:id="rId7"/>
    <p:sldId id="423" r:id="rId8"/>
    <p:sldId id="424" r:id="rId9"/>
    <p:sldId id="425" r:id="rId10"/>
    <p:sldId id="436" r:id="rId11"/>
    <p:sldId id="437" r:id="rId12"/>
    <p:sldId id="426" r:id="rId13"/>
    <p:sldId id="434" r:id="rId14"/>
    <p:sldId id="421" r:id="rId15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marie Kok" initials="A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4F5"/>
    <a:srgbClr val="CCE5F1"/>
    <a:srgbClr val="FFFFFF"/>
    <a:srgbClr val="F9E6EE"/>
    <a:srgbClr val="F1D9E6"/>
    <a:srgbClr val="EAF1D3"/>
    <a:srgbClr val="78C8CD"/>
    <a:srgbClr val="C9A0CA"/>
    <a:srgbClr val="8095E5"/>
    <a:srgbClr val="4DA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52" autoAdjust="0"/>
  </p:normalViewPr>
  <p:slideViewPr>
    <p:cSldViewPr snapToGrid="0" showGuides="1">
      <p:cViewPr varScale="1">
        <p:scale>
          <a:sx n="79" d="100"/>
          <a:sy n="79" d="100"/>
        </p:scale>
        <p:origin x="638" y="43"/>
      </p:cViewPr>
      <p:guideLst>
        <p:guide orient="horz" pos="2160"/>
        <p:guide pos="3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rn-intranet\mrn\Project\m-n\Min.IenM\20685.Waterpeil%20deelonderzoek%202%200-meting\20685.Dataverwerking\20685.Grafieken%20en%20tabellen_Marjolei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137893225656492"/>
          <c:y val="5.3405540864483007E-3"/>
          <c:w val="0.68881659773807424"/>
          <c:h val="0.883142584656629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'C15'!$M$2</c:f>
              <c:strCache>
                <c:ptCount val="1"/>
                <c:pt idx="0">
                  <c:v>Wel vervuilend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 w="3175">
              <a:noFill/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BD6AD0-5F41-4316-ACB1-735A61701E3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23D-49B1-9B22-2D27477395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E04EB0-86FE-4799-9080-0E6725CEF1FA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23D-49B1-9B22-2D27477395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FA3969-4145-42D1-9F42-A9593BFFA93D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23D-49B1-9B22-2D27477395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6F83E7-E9AB-4AB1-B4C9-3A04A9B97237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23D-49B1-9B22-2D27477395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3AF46C-AC76-468C-9567-A6095190C4CF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23D-49B1-9B22-2D27477395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5C71646-C2D8-420A-8018-151296B206DA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23D-49B1-9B22-2D27477395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740A3B9-850D-470D-87E0-7E10FDF1471C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23D-49B1-9B22-2D27477395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CC151F5-C338-401E-B1EE-FCF46D466515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23D-49B1-9B22-2D27477395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DE1EB93-2679-452A-A692-C25A5670A6A6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23D-49B1-9B22-2D274773953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AB889E9-ACB8-435B-B4B7-2F257052FD57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23D-49B1-9B22-2D274773953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F32FE0-FAF1-459C-BA2F-721747251F0D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23D-49B1-9B22-2D27477395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C74ED37-B695-4250-876A-477C2984AF24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23D-49B1-9B22-2D274773953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94232A3-206B-4501-84D6-2C5F4FCE6C57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23D-49B1-9B22-2D274773953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BEED61D-04DD-4227-9621-32E1BF4BE55C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23D-49B1-9B22-2D2747739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NL" sz="850" b="0" i="0" u="none" strike="noStrike" kern="1200" baseline="0">
                    <a:solidFill>
                      <a:srgbClr val="FFFFFF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'C15'!$L$3:$L$16</c:f>
              <c:strCache>
                <c:ptCount val="14"/>
                <c:pt idx="0">
                  <c:v>Verfresten</c:v>
                </c:pt>
                <c:pt idx="1">
                  <c:v>Motorolie</c:v>
                </c:pt>
                <c:pt idx="2">
                  <c:v>Verfverdunners</c:v>
                </c:pt>
                <c:pt idx="3">
                  <c:v>Lampolie</c:v>
                </c:pt>
                <c:pt idx="4">
                  <c:v>Terpentine</c:v>
                </c:pt>
                <c:pt idx="5">
                  <c:v>Kwastreiniger van verfkwasten</c:v>
                </c:pt>
                <c:pt idx="6">
                  <c:v>Medicijnen</c:v>
                </c:pt>
                <c:pt idx="7">
                  <c:v>Frituurolie</c:v>
                </c:pt>
                <c:pt idx="8">
                  <c:v>Vleesjus</c:v>
                </c:pt>
                <c:pt idx="9">
                  <c:v>Emmer sop</c:v>
                </c:pt>
                <c:pt idx="10">
                  <c:v>Etensresten</c:v>
                </c:pt>
                <c:pt idx="11">
                  <c:v>Restjes wijn</c:v>
                </c:pt>
                <c:pt idx="12">
                  <c:v>Zure melk</c:v>
                </c:pt>
                <c:pt idx="13">
                  <c:v>Frisdrank</c:v>
                </c:pt>
              </c:strCache>
            </c:strRef>
          </c:cat>
          <c:val>
            <c:numRef>
              <c:f>'C15'!$M$3:$M$16</c:f>
              <c:numCache>
                <c:formatCode>0%</c:formatCode>
                <c:ptCount val="14"/>
                <c:pt idx="0">
                  <c:v>0.86619999999999997</c:v>
                </c:pt>
                <c:pt idx="1">
                  <c:v>0.85970000000000002</c:v>
                </c:pt>
                <c:pt idx="2">
                  <c:v>0.85589999999999999</c:v>
                </c:pt>
                <c:pt idx="3">
                  <c:v>0.85489999999999999</c:v>
                </c:pt>
                <c:pt idx="4">
                  <c:v>0.85489999999999999</c:v>
                </c:pt>
                <c:pt idx="5">
                  <c:v>0.85</c:v>
                </c:pt>
                <c:pt idx="6">
                  <c:v>0.83530000000000004</c:v>
                </c:pt>
                <c:pt idx="7">
                  <c:v>0.82240000000000002</c:v>
                </c:pt>
                <c:pt idx="8">
                  <c:v>0.52829999999999999</c:v>
                </c:pt>
                <c:pt idx="9">
                  <c:v>0.4425</c:v>
                </c:pt>
                <c:pt idx="10">
                  <c:v>0.38219999999999998</c:v>
                </c:pt>
                <c:pt idx="11">
                  <c:v>0.26119999999999999</c:v>
                </c:pt>
                <c:pt idx="12">
                  <c:v>0.24560000000000001</c:v>
                </c:pt>
                <c:pt idx="13">
                  <c:v>0.24429999999999999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'C15'!$Q$3:$Q$16</c15:f>
                <c15:dlblRangeCache>
                  <c:ptCount val="14"/>
                  <c:pt idx="0">
                    <c:v>87</c:v>
                  </c:pt>
                  <c:pt idx="1">
                    <c:v>86</c:v>
                  </c:pt>
                  <c:pt idx="2">
                    <c:v>86</c:v>
                  </c:pt>
                  <c:pt idx="3">
                    <c:v>85</c:v>
                  </c:pt>
                  <c:pt idx="4">
                    <c:v>85</c:v>
                  </c:pt>
                  <c:pt idx="5">
                    <c:v>85</c:v>
                  </c:pt>
                  <c:pt idx="6">
                    <c:v>84</c:v>
                  </c:pt>
                  <c:pt idx="7">
                    <c:v>82</c:v>
                  </c:pt>
                  <c:pt idx="8">
                    <c:v>53</c:v>
                  </c:pt>
                  <c:pt idx="9">
                    <c:v>44</c:v>
                  </c:pt>
                  <c:pt idx="10">
                    <c:v>38</c:v>
                  </c:pt>
                  <c:pt idx="11">
                    <c:v>26</c:v>
                  </c:pt>
                  <c:pt idx="12">
                    <c:v>25</c:v>
                  </c:pt>
                  <c:pt idx="13">
                    <c:v>24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E23D-49B1-9B22-2D2747739537}"/>
            </c:ext>
          </c:extLst>
        </c:ser>
        <c:ser>
          <c:idx val="1"/>
          <c:order val="1"/>
          <c:tx>
            <c:strRef>
              <c:f>'C15'!$N$2</c:f>
              <c:strCache>
                <c:ptCount val="1"/>
                <c:pt idx="0">
                  <c:v>Niet vervuilend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3175">
              <a:noFill/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7A205B-3A30-42E0-8473-83DF41AF1C38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23D-49B1-9B22-2D27477395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4A4270-BB16-4FA6-BCD8-E792786C77A8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23D-49B1-9B22-2D27477395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873608-EF9A-4BC5-AC16-360E1AFBF066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23D-49B1-9B22-2D27477395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6493CB-D727-48E4-833E-54BD95DFDBB4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23D-49B1-9B22-2D27477395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F3DB794-06D9-4312-80DD-EDD2E58F599F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23D-49B1-9B22-2D27477395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3A7C19A-1715-4978-AC84-9FC73767F56A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23D-49B1-9B22-2D27477395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C88AE0-C0DA-42CF-9B6E-9E24380D1C00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23D-49B1-9B22-2D27477395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D0298C5-9EA7-4216-BE5F-1840A4F1A138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23D-49B1-9B22-2D27477395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092E486-A136-46E9-BC15-72FC89657A67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23D-49B1-9B22-2D274773953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2EFCC21-CDCA-4681-A8D6-2FC0FD74217D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23D-49B1-9B22-2D274773953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8B2251B-C6FA-4091-A056-3459F91F125C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23D-49B1-9B22-2D27477395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62D6A61-ED85-4D49-9A9C-C7E35D351911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23D-49B1-9B22-2D274773953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A9579DC-96BD-41A2-BC40-034336E5D9C3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23D-49B1-9B22-2D274773953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A221AE5-DB41-4E8B-BA76-05CB0C1DBE6E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23D-49B1-9B22-2D2747739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NL" sz="85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'C15'!$L$3:$L$16</c:f>
              <c:strCache>
                <c:ptCount val="14"/>
                <c:pt idx="0">
                  <c:v>Verfresten</c:v>
                </c:pt>
                <c:pt idx="1">
                  <c:v>Motorolie</c:v>
                </c:pt>
                <c:pt idx="2">
                  <c:v>Verfverdunners</c:v>
                </c:pt>
                <c:pt idx="3">
                  <c:v>Lampolie</c:v>
                </c:pt>
                <c:pt idx="4">
                  <c:v>Terpentine</c:v>
                </c:pt>
                <c:pt idx="5">
                  <c:v>Kwastreiniger van verfkwasten</c:v>
                </c:pt>
                <c:pt idx="6">
                  <c:v>Medicijnen</c:v>
                </c:pt>
                <c:pt idx="7">
                  <c:v>Frituurolie</c:v>
                </c:pt>
                <c:pt idx="8">
                  <c:v>Vleesjus</c:v>
                </c:pt>
                <c:pt idx="9">
                  <c:v>Emmer sop</c:v>
                </c:pt>
                <c:pt idx="10">
                  <c:v>Etensresten</c:v>
                </c:pt>
                <c:pt idx="11">
                  <c:v>Restjes wijn</c:v>
                </c:pt>
                <c:pt idx="12">
                  <c:v>Zure melk</c:v>
                </c:pt>
                <c:pt idx="13">
                  <c:v>Frisdrank</c:v>
                </c:pt>
              </c:strCache>
            </c:strRef>
          </c:cat>
          <c:val>
            <c:numRef>
              <c:f>'C15'!$N$3:$N$16</c:f>
              <c:numCache>
                <c:formatCode>0%</c:formatCode>
                <c:ptCount val="14"/>
                <c:pt idx="0">
                  <c:v>5.45E-2</c:v>
                </c:pt>
                <c:pt idx="1">
                  <c:v>5.3400000000000003E-2</c:v>
                </c:pt>
                <c:pt idx="2">
                  <c:v>5.8500000000000003E-2</c:v>
                </c:pt>
                <c:pt idx="3">
                  <c:v>5.4199999999999998E-2</c:v>
                </c:pt>
                <c:pt idx="4">
                  <c:v>6.5500000000000003E-2</c:v>
                </c:pt>
                <c:pt idx="5">
                  <c:v>6.0699999999999997E-2</c:v>
                </c:pt>
                <c:pt idx="6">
                  <c:v>7.7299999999999994E-2</c:v>
                </c:pt>
                <c:pt idx="7">
                  <c:v>8.9599999999999999E-2</c:v>
                </c:pt>
                <c:pt idx="8">
                  <c:v>0.34050000000000002</c:v>
                </c:pt>
                <c:pt idx="9">
                  <c:v>0.41799999999999998</c:v>
                </c:pt>
                <c:pt idx="10">
                  <c:v>0.47839999999999999</c:v>
                </c:pt>
                <c:pt idx="11">
                  <c:v>0.59230000000000005</c:v>
                </c:pt>
                <c:pt idx="12">
                  <c:v>0.59970000000000001</c:v>
                </c:pt>
                <c:pt idx="13">
                  <c:v>0.61360000000000003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'C15'!$R$3:$R$16</c15:f>
                <c15:dlblRangeCache>
                  <c:ptCount val="14"/>
                  <c:pt idx="0">
                    <c:v>5</c:v>
                  </c:pt>
                  <c:pt idx="1">
                    <c:v>5</c:v>
                  </c:pt>
                  <c:pt idx="2">
                    <c:v>6</c:v>
                  </c:pt>
                  <c:pt idx="3">
                    <c:v>5</c:v>
                  </c:pt>
                  <c:pt idx="4">
                    <c:v>7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34</c:v>
                  </c:pt>
                  <c:pt idx="9">
                    <c:v>42</c:v>
                  </c:pt>
                  <c:pt idx="10">
                    <c:v>48</c:v>
                  </c:pt>
                  <c:pt idx="11">
                    <c:v>59</c:v>
                  </c:pt>
                  <c:pt idx="12">
                    <c:v>60</c:v>
                  </c:pt>
                  <c:pt idx="13">
                    <c:v>61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E23D-49B1-9B22-2D2747739537}"/>
            </c:ext>
          </c:extLst>
        </c:ser>
        <c:ser>
          <c:idx val="2"/>
          <c:order val="2"/>
          <c:tx>
            <c:strRef>
              <c:f>'C15'!$O$2</c:f>
              <c:strCache>
                <c:ptCount val="1"/>
                <c:pt idx="0">
                  <c:v>Weet niet</c:v>
                </c:pt>
              </c:strCache>
            </c:strRef>
          </c:tx>
          <c:spPr>
            <a:solidFill>
              <a:schemeClr val="accent3"/>
            </a:solidFill>
            <a:ln w="3175">
              <a:noFill/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098A05-C59A-4A0B-97A0-58F534B99363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E23D-49B1-9B22-2D27477395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99BC58E-3689-4399-8A85-84488549495D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23D-49B1-9B22-2D27477395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F80B8E-22A4-4AAE-8A15-4D49DEB405DF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23D-49B1-9B22-2D27477395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3A1274-78BE-462B-B90E-16469307AF1D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E23D-49B1-9B22-2D27477395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8A3D130-DFE2-4FFB-8F20-8158034FA879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E23D-49B1-9B22-2D27477395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6DFACA1-D383-49CE-A6AF-E2A0B01778F4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E23D-49B1-9B22-2D27477395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03685D5-3E3C-4F75-833D-E765C8B35404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E23D-49B1-9B22-2D27477395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47A871F-751D-4DC4-9674-40450EDC2506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E23D-49B1-9B22-2D27477395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22DFC0C-BB67-483F-8C83-35BD80C2453A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23D-49B1-9B22-2D274773953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A9F5FC0-935B-4B09-90D0-BDCCB1A90422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E23D-49B1-9B22-2D274773953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47620DB-D424-4131-ABEC-8F7F05AEB0C0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E23D-49B1-9B22-2D274773953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B5EF3E5-4C9F-43CC-9570-BE32AE8E1A6F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E23D-49B1-9B22-2D274773953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6082E08-8DAD-44BB-96DA-4894D82BE3A2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E23D-49B1-9B22-2D274773953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DA13AD2-293D-4034-A0D8-8EABED5DCC7C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E23D-49B1-9B22-2D2747739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NL" sz="85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'C15'!$L$3:$L$16</c:f>
              <c:strCache>
                <c:ptCount val="14"/>
                <c:pt idx="0">
                  <c:v>Verfresten</c:v>
                </c:pt>
                <c:pt idx="1">
                  <c:v>Motorolie</c:v>
                </c:pt>
                <c:pt idx="2">
                  <c:v>Verfverdunners</c:v>
                </c:pt>
                <c:pt idx="3">
                  <c:v>Lampolie</c:v>
                </c:pt>
                <c:pt idx="4">
                  <c:v>Terpentine</c:v>
                </c:pt>
                <c:pt idx="5">
                  <c:v>Kwastreiniger van verfkwasten</c:v>
                </c:pt>
                <c:pt idx="6">
                  <c:v>Medicijnen</c:v>
                </c:pt>
                <c:pt idx="7">
                  <c:v>Frituurolie</c:v>
                </c:pt>
                <c:pt idx="8">
                  <c:v>Vleesjus</c:v>
                </c:pt>
                <c:pt idx="9">
                  <c:v>Emmer sop</c:v>
                </c:pt>
                <c:pt idx="10">
                  <c:v>Etensresten</c:v>
                </c:pt>
                <c:pt idx="11">
                  <c:v>Restjes wijn</c:v>
                </c:pt>
                <c:pt idx="12">
                  <c:v>Zure melk</c:v>
                </c:pt>
                <c:pt idx="13">
                  <c:v>Frisdrank</c:v>
                </c:pt>
              </c:strCache>
            </c:strRef>
          </c:cat>
          <c:val>
            <c:numRef>
              <c:f>'C15'!$O$3:$O$16</c:f>
              <c:numCache>
                <c:formatCode>0%</c:formatCode>
                <c:ptCount val="14"/>
                <c:pt idx="0">
                  <c:v>7.9299999999999995E-2</c:v>
                </c:pt>
                <c:pt idx="1">
                  <c:v>8.6900000000000005E-2</c:v>
                </c:pt>
                <c:pt idx="2">
                  <c:v>8.5599999999999996E-2</c:v>
                </c:pt>
                <c:pt idx="3">
                  <c:v>9.0800000000000006E-2</c:v>
                </c:pt>
                <c:pt idx="4">
                  <c:v>7.9600000000000004E-2</c:v>
                </c:pt>
                <c:pt idx="5">
                  <c:v>8.9300000000000004E-2</c:v>
                </c:pt>
                <c:pt idx="6">
                  <c:v>8.7300000000000003E-2</c:v>
                </c:pt>
                <c:pt idx="7">
                  <c:v>8.7999999999999995E-2</c:v>
                </c:pt>
                <c:pt idx="8">
                  <c:v>0.13120000000000001</c:v>
                </c:pt>
                <c:pt idx="9">
                  <c:v>0.1396</c:v>
                </c:pt>
                <c:pt idx="10">
                  <c:v>0.13950000000000001</c:v>
                </c:pt>
                <c:pt idx="11">
                  <c:v>0.14649999999999999</c:v>
                </c:pt>
                <c:pt idx="12">
                  <c:v>0.15479999999999999</c:v>
                </c:pt>
                <c:pt idx="13">
                  <c:v>0.1421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'C15'!$S$3:$S$16</c15:f>
                <c15:dlblRangeCache>
                  <c:ptCount val="14"/>
                  <c:pt idx="0">
                    <c:v>8</c:v>
                  </c:pt>
                  <c:pt idx="1">
                    <c:v>9</c:v>
                  </c:pt>
                  <c:pt idx="2">
                    <c:v>9</c:v>
                  </c:pt>
                  <c:pt idx="3">
                    <c:v>9</c:v>
                  </c:pt>
                  <c:pt idx="4">
                    <c:v>8</c:v>
                  </c:pt>
                  <c:pt idx="5">
                    <c:v>9</c:v>
                  </c:pt>
                  <c:pt idx="6">
                    <c:v>9</c:v>
                  </c:pt>
                  <c:pt idx="7">
                    <c:v>9</c:v>
                  </c:pt>
                  <c:pt idx="8">
                    <c:v>13</c:v>
                  </c:pt>
                  <c:pt idx="9">
                    <c:v>14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15</c:v>
                  </c:pt>
                  <c:pt idx="13">
                    <c:v>14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C-E23D-49B1-9B22-2D2747739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57552264"/>
        <c:axId val="257554224"/>
      </c:barChart>
      <c:catAx>
        <c:axId val="257552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 algn="ctr">
              <a:defRPr lang="nl-NL" sz="85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nl-NL"/>
          </a:p>
        </c:txPr>
        <c:crossAx val="25755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554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57552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435323859972097"/>
          <c:y val="0.93709230934738941"/>
          <c:w val="0.66535090615308801"/>
          <c:h val="5.157974638818507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>
            <a:defRPr lang="nl-NL" sz="85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50" b="0" i="0" u="none" strike="noStrike" baseline="0">
          <a:solidFill>
            <a:srgbClr val="FFFFFF"/>
          </a:solidFill>
          <a:latin typeface="Futura-Book" panose="020B0500000000000000" pitchFamily="34" charset="0"/>
          <a:ea typeface="Arial"/>
          <a:cs typeface="Arial"/>
        </a:defRPr>
      </a:pPr>
      <a:endParaRPr lang="nl-N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7C89FE-4AFC-428B-8BDD-63D780922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54308-E4C3-4207-A17A-6F5AF5FA07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51413-1B8C-4741-9606-31D0362FC5E5}" type="datetimeFigureOut">
              <a:rPr lang="nl-NL" smtClean="0"/>
              <a:t>6-11-2018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4D6AE-6705-4D62-8001-A206791B3B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78832-1494-4DDB-9BB4-C9EEB79F30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32C3-9160-4447-B522-9D7C1AB99BB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96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206AF-1710-46A6-ADD6-C1A7E643E392}" type="datetimeFigureOut">
              <a:rPr lang="nl-NL" smtClean="0"/>
              <a:t>6-11-2018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494E3-6A5E-4EC3-BDFB-70A93E3F063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4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0358402" y="6092709"/>
            <a:ext cx="1822420" cy="61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32"/>
          <p:cNvPicPr>
            <a:picLocks noChangeAspect="1"/>
          </p:cNvPicPr>
          <p:nvPr userDrawn="1"/>
        </p:nvPicPr>
        <p:blipFill rotWithShape="1">
          <a:blip r:embed="rId2"/>
          <a:srcRect t="21184" r="54606" b="12307"/>
          <a:stretch/>
        </p:blipFill>
        <p:spPr>
          <a:xfrm flipH="1" flipV="1">
            <a:off x="0" y="-2"/>
            <a:ext cx="4517542" cy="6858002"/>
          </a:xfrm>
          <a:prstGeom prst="rect">
            <a:avLst/>
          </a:prstGeom>
        </p:spPr>
      </p:pic>
      <p:pic>
        <p:nvPicPr>
          <p:cNvPr id="14" name="Afbeelding 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9580" y="5969373"/>
            <a:ext cx="1558954" cy="529456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944836" y="1252537"/>
            <a:ext cx="6983639" cy="7182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41888" y="2003422"/>
            <a:ext cx="6986775" cy="451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latin typeface="+mn-lt"/>
              </a:defRPr>
            </a:lvl1pPr>
          </a:lstStyle>
          <a:p>
            <a:pPr lvl="0"/>
            <a:r>
              <a:rPr lang="en-US" dirty="0"/>
              <a:t>Rapport - &lt;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&gt;| &lt;datum&gt;</a:t>
            </a:r>
          </a:p>
        </p:txBody>
      </p:sp>
    </p:spTree>
    <p:extLst>
      <p:ext uri="{BB962C8B-B14F-4D97-AF65-F5344CB8AC3E}">
        <p14:creationId xmlns:p14="http://schemas.microsoft.com/office/powerpoint/2010/main" val="2702716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14" userDrawn="1">
          <p15:clr>
            <a:srgbClr val="FBAE40"/>
          </p15:clr>
        </p15:guide>
        <p15:guide id="2" orient="horz" pos="913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2212025"/>
            <a:ext cx="11664949" cy="5158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00" cy="236901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055" y="3050521"/>
            <a:ext cx="11666116" cy="2970867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896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orient="horz" pos="19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994" y="267562"/>
            <a:ext cx="10465481" cy="5158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62994" y="1110350"/>
            <a:ext cx="10465481" cy="4911038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7"/>
          <a:stretch/>
        </p:blipFill>
        <p:spPr>
          <a:xfrm rot="16200000">
            <a:off x="-2557956" y="2550071"/>
            <a:ext cx="6865885" cy="17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1861958"/>
            <a:ext cx="11664949" cy="5158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0" y="0"/>
            <a:ext cx="12200400" cy="236901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055" y="2700918"/>
            <a:ext cx="11666116" cy="332047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2995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orient="horz" pos="17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oalshetwasmaardannetande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3526" y="1099955"/>
            <a:ext cx="11665008" cy="3610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33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961C-3FC2-497F-A246-74386DCD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C726A-239C-4D12-8EF9-19EF7AE8B1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4D72143-DF16-4FDE-9239-E9159857A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4"/>
          <a:stretch/>
        </p:blipFill>
        <p:spPr>
          <a:xfrm>
            <a:off x="0" y="4255643"/>
            <a:ext cx="12192000" cy="260235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CA4AE9-CB48-4DC8-81DD-C3C53DA04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6" y="1110350"/>
            <a:ext cx="5821380" cy="321975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B6500EE-B729-483B-A224-6DBE8AF7E7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515" y="1110349"/>
            <a:ext cx="5821960" cy="321975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55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alshetwasmaardannetande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r="4842"/>
          <a:stretch/>
        </p:blipFill>
        <p:spPr>
          <a:xfrm rot="16200000">
            <a:off x="-1191528" y="1183644"/>
            <a:ext cx="6865889" cy="4482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994" y="267562"/>
            <a:ext cx="10465481" cy="51587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62994" y="1110350"/>
            <a:ext cx="10465481" cy="4911038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6833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toelicht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958" y="248312"/>
            <a:ext cx="8896517" cy="51587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525" y="1110350"/>
            <a:ext cx="1988790" cy="4911038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74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toelicht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432757" y="1110350"/>
            <a:ext cx="2495717" cy="4911038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65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10279" y="1130682"/>
            <a:ext cx="9918255" cy="1068171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0279" y="2417255"/>
            <a:ext cx="9918255" cy="1066837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10279" y="3692986"/>
            <a:ext cx="9918255" cy="1059754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10279" y="4961634"/>
            <a:ext cx="9918255" cy="1059754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48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3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31308" y="1122834"/>
            <a:ext cx="5166772" cy="48985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Inhoudsopgave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278092"/>
            <a:ext cx="7234556" cy="592765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latin typeface="+mj-lt"/>
              </a:defRPr>
            </a:lvl1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2" name="Pentagon 1"/>
          <p:cNvSpPr/>
          <p:nvPr userDrawn="1"/>
        </p:nvSpPr>
        <p:spPr>
          <a:xfrm flipH="1">
            <a:off x="8027469" y="0"/>
            <a:ext cx="4235114" cy="6858000"/>
          </a:xfrm>
          <a:custGeom>
            <a:avLst/>
            <a:gdLst>
              <a:gd name="connsiteX0" fmla="*/ 0 w 5175018"/>
              <a:gd name="connsiteY0" fmla="*/ 0 h 6858000"/>
              <a:gd name="connsiteX1" fmla="*/ 2587509 w 5175018"/>
              <a:gd name="connsiteY1" fmla="*/ 0 h 6858000"/>
              <a:gd name="connsiteX2" fmla="*/ 5175018 w 5175018"/>
              <a:gd name="connsiteY2" fmla="*/ 3429000 h 6858000"/>
              <a:gd name="connsiteX3" fmla="*/ 2587509 w 5175018"/>
              <a:gd name="connsiteY3" fmla="*/ 6858000 h 6858000"/>
              <a:gd name="connsiteX4" fmla="*/ 0 w 5175018"/>
              <a:gd name="connsiteY4" fmla="*/ 6858000 h 6858000"/>
              <a:gd name="connsiteX5" fmla="*/ 0 w 5175018"/>
              <a:gd name="connsiteY5" fmla="*/ 0 h 6858000"/>
              <a:gd name="connsiteX0" fmla="*/ 0 w 3221089"/>
              <a:gd name="connsiteY0" fmla="*/ 0 h 6858000"/>
              <a:gd name="connsiteX1" fmla="*/ 2587509 w 3221089"/>
              <a:gd name="connsiteY1" fmla="*/ 0 h 6858000"/>
              <a:gd name="connsiteX2" fmla="*/ 3221089 w 3221089"/>
              <a:gd name="connsiteY2" fmla="*/ 1513572 h 6858000"/>
              <a:gd name="connsiteX3" fmla="*/ 2587509 w 3221089"/>
              <a:gd name="connsiteY3" fmla="*/ 6858000 h 6858000"/>
              <a:gd name="connsiteX4" fmla="*/ 0 w 3221089"/>
              <a:gd name="connsiteY4" fmla="*/ 6858000 h 6858000"/>
              <a:gd name="connsiteX5" fmla="*/ 0 w 3221089"/>
              <a:gd name="connsiteY5" fmla="*/ 0 h 6858000"/>
              <a:gd name="connsiteX0" fmla="*/ 0 w 2958829"/>
              <a:gd name="connsiteY0" fmla="*/ 0 h 6858000"/>
              <a:gd name="connsiteX1" fmla="*/ 2587509 w 2958829"/>
              <a:gd name="connsiteY1" fmla="*/ 0 h 6858000"/>
              <a:gd name="connsiteX2" fmla="*/ 2958829 w 2958829"/>
              <a:gd name="connsiteY2" fmla="*/ 1561698 h 6858000"/>
              <a:gd name="connsiteX3" fmla="*/ 2587509 w 2958829"/>
              <a:gd name="connsiteY3" fmla="*/ 6858000 h 6858000"/>
              <a:gd name="connsiteX4" fmla="*/ 0 w 2958829"/>
              <a:gd name="connsiteY4" fmla="*/ 6858000 h 6858000"/>
              <a:gd name="connsiteX5" fmla="*/ 0 w 295882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8829" h="6858000">
                <a:moveTo>
                  <a:pt x="0" y="0"/>
                </a:moveTo>
                <a:lnTo>
                  <a:pt x="2587509" y="0"/>
                </a:lnTo>
                <a:lnTo>
                  <a:pt x="2958829" y="1561698"/>
                </a:lnTo>
                <a:lnTo>
                  <a:pt x="25875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739739" y="326217"/>
            <a:ext cx="3296393" cy="592765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Colofon</a:t>
            </a: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739739" y="1145300"/>
            <a:ext cx="1929273" cy="17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/>
                </a:solidFill>
              </a:rPr>
              <a:t>In opdracht van: 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39739" y="5062007"/>
            <a:ext cx="2271562" cy="9299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naam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functie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telefoonnummer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mailadres</a:t>
            </a:r>
            <a:r>
              <a:rPr lang="en-US" dirty="0"/>
              <a:t>&gt;</a:t>
            </a:r>
            <a:endParaRPr lang="nl-NL" dirty="0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8846875" y="1434987"/>
            <a:ext cx="1403350" cy="62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&lt;Klantlogo&gt;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739739" y="2856059"/>
            <a:ext cx="2271562" cy="9299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naam</a:t>
            </a:r>
            <a:r>
              <a:rPr lang="en-US" dirty="0"/>
              <a:t>&gt; 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functie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telefoonnummer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mailadres</a:t>
            </a:r>
            <a:r>
              <a:rPr lang="en-US" dirty="0"/>
              <a:t>&gt;</a:t>
            </a:r>
            <a:endParaRPr lang="nl-NL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8739739" y="3980128"/>
            <a:ext cx="2271562" cy="9299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naam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functie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telefoonnummer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mailadres</a:t>
            </a:r>
            <a:r>
              <a:rPr lang="en-US" dirty="0"/>
              <a:t>&gt;</a:t>
            </a:r>
            <a:endParaRPr lang="nl-NL" dirty="0"/>
          </a:p>
        </p:txBody>
      </p:sp>
      <p:pic>
        <p:nvPicPr>
          <p:cNvPr id="20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9580" y="6172200"/>
            <a:ext cx="1558954" cy="5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3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96481" y="1110349"/>
            <a:ext cx="4659389" cy="1132339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96481" y="2383092"/>
            <a:ext cx="4659389" cy="1132339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96481" y="3655834"/>
            <a:ext cx="4659389" cy="1132339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96481" y="4928577"/>
            <a:ext cx="4659389" cy="1092811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267718" y="1110349"/>
            <a:ext cx="4659389" cy="1132339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267718" y="2383092"/>
            <a:ext cx="4659389" cy="1132339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267718" y="3655834"/>
            <a:ext cx="4659389" cy="1132339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267718" y="4928577"/>
            <a:ext cx="4659389" cy="1092811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90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63525" y="267562"/>
            <a:ext cx="11672919" cy="51587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47592" y="1110350"/>
            <a:ext cx="10167051" cy="1077184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61423" y="2312651"/>
            <a:ext cx="10167051" cy="1077184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61423" y="3483702"/>
            <a:ext cx="10167051" cy="1077184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5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05"/>
          <a:stretch/>
        </p:blipFill>
        <p:spPr>
          <a:xfrm rot="10800000">
            <a:off x="0" y="4807819"/>
            <a:ext cx="12192000" cy="20501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068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kleurde bal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267562"/>
            <a:ext cx="11664949" cy="51587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0372" y="1110350"/>
            <a:ext cx="5835214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06416" y="1110350"/>
            <a:ext cx="5822058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300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oalshetwasmaardannetande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267562"/>
            <a:ext cx="11664949" cy="51587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86F3A6C-DD1D-46D7-8AB2-6F269EBBE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372" y="1110350"/>
            <a:ext cx="5835214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FEAD08-50E8-449F-8969-EE877F8D5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415" y="1110350"/>
            <a:ext cx="5835213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3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526" y="1110797"/>
            <a:ext cx="11665007" cy="491059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3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Picture 3" descr="SAMR BO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1" t="33020" r="21851" b="5874"/>
          <a:stretch/>
        </p:blipFill>
        <p:spPr>
          <a:xfrm>
            <a:off x="5209311" y="0"/>
            <a:ext cx="698268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38" y="553900"/>
            <a:ext cx="5164610" cy="51587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err="1"/>
              <a:t>Bijlagen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3525" y="1623679"/>
            <a:ext cx="5166432" cy="43977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9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8"/>
          <a:stretch/>
        </p:blipFill>
        <p:spPr>
          <a:xfrm>
            <a:off x="5823857" y="0"/>
            <a:ext cx="636814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4040" y="553900"/>
            <a:ext cx="5157992" cy="51587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err="1"/>
              <a:t>Bijlagen</a:t>
            </a:r>
            <a:endParaRPr lang="nl-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3526" y="1623679"/>
            <a:ext cx="5159812" cy="4397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365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42306" y="2499519"/>
            <a:ext cx="8307387" cy="1858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sz="3000">
                <a:latin typeface="+mj-lt"/>
              </a:defRPr>
            </a:lvl1pPr>
            <a:lvl2pPr marL="457200" indent="0">
              <a:buNone/>
              <a:defRPr sz="3000">
                <a:latin typeface="+mj-lt"/>
              </a:defRPr>
            </a:lvl2pPr>
            <a:lvl3pPr marL="914400" indent="0">
              <a:buNone/>
              <a:defRPr sz="3000">
                <a:latin typeface="+mj-lt"/>
              </a:defRPr>
            </a:lvl3pPr>
            <a:lvl4pPr marL="1371600" indent="0">
              <a:buNone/>
              <a:defRPr sz="3000">
                <a:latin typeface="+mj-lt"/>
              </a:defRPr>
            </a:lvl4pPr>
            <a:lvl5pPr marL="1828800" indent="0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889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438" y="267562"/>
            <a:ext cx="7180037" cy="5158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48438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48438" y="1110350"/>
            <a:ext cx="7180037" cy="4910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11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7" y="3049236"/>
            <a:ext cx="12201958" cy="3808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525" y="1110350"/>
            <a:ext cx="11664950" cy="2046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14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1"/>
          <p:cNvSpPr/>
          <p:nvPr userDrawn="1"/>
        </p:nvSpPr>
        <p:spPr>
          <a:xfrm rot="16200000">
            <a:off x="3070306" y="3160819"/>
            <a:ext cx="6469220" cy="397268"/>
          </a:xfrm>
          <a:custGeom>
            <a:avLst/>
            <a:gdLst>
              <a:gd name="connsiteX0" fmla="*/ 0 w 5883007"/>
              <a:gd name="connsiteY0" fmla="*/ 0 h 253388"/>
              <a:gd name="connsiteX1" fmla="*/ 1035586 w 5883007"/>
              <a:gd name="connsiteY1" fmla="*/ 253388 h 253388"/>
              <a:gd name="connsiteX2" fmla="*/ 5883007 w 5883007"/>
              <a:gd name="connsiteY2" fmla="*/ 33051 h 253388"/>
              <a:gd name="connsiteX0" fmla="*/ 0 w 5883007"/>
              <a:gd name="connsiteY0" fmla="*/ 0 h 253388"/>
              <a:gd name="connsiteX1" fmla="*/ 1035586 w 5883007"/>
              <a:gd name="connsiteY1" fmla="*/ 253388 h 253388"/>
              <a:gd name="connsiteX2" fmla="*/ 5883007 w 5883007"/>
              <a:gd name="connsiteY2" fmla="*/ 11017 h 253388"/>
              <a:gd name="connsiteX0" fmla="*/ 0 w 5883007"/>
              <a:gd name="connsiteY0" fmla="*/ 0 h 187287"/>
              <a:gd name="connsiteX1" fmla="*/ 1156771 w 5883007"/>
              <a:gd name="connsiteY1" fmla="*/ 187287 h 187287"/>
              <a:gd name="connsiteX2" fmla="*/ 5883007 w 5883007"/>
              <a:gd name="connsiteY2" fmla="*/ 11017 h 187287"/>
              <a:gd name="connsiteX0" fmla="*/ 0 w 5883007"/>
              <a:gd name="connsiteY0" fmla="*/ 0 h 74402"/>
              <a:gd name="connsiteX1" fmla="*/ 4079779 w 5883007"/>
              <a:gd name="connsiteY1" fmla="*/ 74402 h 74402"/>
              <a:gd name="connsiteX2" fmla="*/ 5883007 w 5883007"/>
              <a:gd name="connsiteY2" fmla="*/ 11017 h 7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3007" h="74402">
                <a:moveTo>
                  <a:pt x="0" y="0"/>
                </a:moveTo>
                <a:lnTo>
                  <a:pt x="4079779" y="74402"/>
                </a:lnTo>
                <a:lnTo>
                  <a:pt x="5883007" y="1101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7794" y="278092"/>
            <a:ext cx="5509626" cy="59276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nl-NL" dirty="0"/>
              <a:t>Inleiding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362" y="1196975"/>
            <a:ext cx="5487057" cy="4855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05068" y="1196975"/>
            <a:ext cx="5036569" cy="587375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/>
              <a:t>De </a:t>
            </a:r>
            <a:r>
              <a:rPr lang="en-US" dirty="0" err="1"/>
              <a:t>centrale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is: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905624" y="1393145"/>
            <a:ext cx="5036013" cy="5222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/>
              <a:t>&lt;Formuleer hier de klantvraag (bij voorkeur met kans&gt;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905624" y="2372352"/>
            <a:ext cx="5036013" cy="685800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uitdaging</a:t>
            </a:r>
            <a:r>
              <a:rPr lang="en-US" dirty="0"/>
              <a:t>:</a:t>
            </a:r>
            <a:endParaRPr lang="nl-NL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905068" y="2570673"/>
            <a:ext cx="5036569" cy="34817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err="1"/>
              <a:t>Formuleer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/</a:t>
            </a:r>
            <a:r>
              <a:rPr lang="en-US" dirty="0" err="1"/>
              <a:t>vragen</a:t>
            </a:r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250372" y="6356351"/>
            <a:ext cx="359229" cy="347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726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75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8"/>
          <a:stretch/>
        </p:blipFill>
        <p:spPr>
          <a:xfrm>
            <a:off x="-5487" y="5843016"/>
            <a:ext cx="12201958" cy="1014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526" y="1110349"/>
            <a:ext cx="11665007" cy="39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54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CD705-DA3C-44E2-8C7E-25F228088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Afbeelding 6">
            <a:extLst>
              <a:ext uri="{FF2B5EF4-FFF2-40B4-BE49-F238E27FC236}">
                <a16:creationId xmlns:a16="http://schemas.microsoft.com/office/drawing/2014/main" id="{A3B346AD-C8DF-482A-AB89-522DF44E3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9" r="647"/>
          <a:stretch/>
        </p:blipFill>
        <p:spPr>
          <a:xfrm>
            <a:off x="0" y="0"/>
            <a:ext cx="12192000" cy="6874189"/>
          </a:xfrm>
          <a:prstGeom prst="rect">
            <a:avLst/>
          </a:prstGeom>
        </p:spPr>
      </p:pic>
      <p:pic>
        <p:nvPicPr>
          <p:cNvPr id="5" name="Afbeelding 13">
            <a:extLst>
              <a:ext uri="{FF2B5EF4-FFF2-40B4-BE49-F238E27FC236}">
                <a16:creationId xmlns:a16="http://schemas.microsoft.com/office/drawing/2014/main" id="{A10139D4-6C06-4C1E-9258-424A2C0F5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007" y="6355964"/>
            <a:ext cx="1130300" cy="393700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D0F5D1FD-0EB4-4437-BA95-EE0B61D4A9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007" y="324365"/>
            <a:ext cx="3127803" cy="2378892"/>
          </a:xfrm>
          <a:prstGeom prst="rect">
            <a:avLst/>
          </a:prstGeom>
        </p:spPr>
      </p:pic>
      <p:pic>
        <p:nvPicPr>
          <p:cNvPr id="7" name="Afbeelding 5">
            <a:extLst>
              <a:ext uri="{FF2B5EF4-FFF2-40B4-BE49-F238E27FC236}">
                <a16:creationId xmlns:a16="http://schemas.microsoft.com/office/drawing/2014/main" id="{97E1EB6F-2186-479E-93EE-2086A0C244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17537" y="324364"/>
            <a:ext cx="3171857" cy="23788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B2E3D5-0EB2-425A-A0D0-E11C1B233B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38121" y="324365"/>
            <a:ext cx="3127803" cy="2378892"/>
          </a:xfrm>
          <a:prstGeom prst="rect">
            <a:avLst/>
          </a:prstGeom>
        </p:spPr>
      </p:pic>
      <p:pic>
        <p:nvPicPr>
          <p:cNvPr id="9" name="Afbeelding 10">
            <a:extLst>
              <a:ext uri="{FF2B5EF4-FFF2-40B4-BE49-F238E27FC236}">
                <a16:creationId xmlns:a16="http://schemas.microsoft.com/office/drawing/2014/main" id="{CF2380D5-8FA6-49BC-8B60-31B6ECB4FD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7124" y="3188043"/>
            <a:ext cx="4368800" cy="1371600"/>
          </a:xfrm>
          <a:prstGeom prst="rect">
            <a:avLst/>
          </a:prstGeom>
        </p:spPr>
      </p:pic>
      <p:pic>
        <p:nvPicPr>
          <p:cNvPr id="10" name="Afbeelding 12">
            <a:extLst>
              <a:ext uri="{FF2B5EF4-FFF2-40B4-BE49-F238E27FC236}">
                <a16:creationId xmlns:a16="http://schemas.microsoft.com/office/drawing/2014/main" id="{01895259-BBDE-4B40-9987-6BF19EE7D5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1007" y="3188044"/>
            <a:ext cx="5807390" cy="30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0AF0C4C-ACCA-4332-BF05-47A9ACE93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9" r="647"/>
          <a:stretch/>
        </p:blipFill>
        <p:spPr>
          <a:xfrm>
            <a:off x="0" y="0"/>
            <a:ext cx="12192000" cy="6874189"/>
          </a:xfrm>
          <a:prstGeom prst="rect">
            <a:avLst/>
          </a:prstGeom>
        </p:spPr>
      </p:pic>
      <p:pic>
        <p:nvPicPr>
          <p:cNvPr id="5" name="Afbeelding 13">
            <a:extLst>
              <a:ext uri="{FF2B5EF4-FFF2-40B4-BE49-F238E27FC236}">
                <a16:creationId xmlns:a16="http://schemas.microsoft.com/office/drawing/2014/main" id="{3BA331A3-469F-415C-A423-6D8ED49077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007" y="6355964"/>
            <a:ext cx="1130300" cy="393700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90FC6C75-DDBD-4532-B69A-83E43BA28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007" y="324365"/>
            <a:ext cx="3127803" cy="2378892"/>
          </a:xfrm>
          <a:prstGeom prst="rect">
            <a:avLst/>
          </a:prstGeom>
        </p:spPr>
      </p:pic>
      <p:pic>
        <p:nvPicPr>
          <p:cNvPr id="7" name="Afbeelding 5">
            <a:extLst>
              <a:ext uri="{FF2B5EF4-FFF2-40B4-BE49-F238E27FC236}">
                <a16:creationId xmlns:a16="http://schemas.microsoft.com/office/drawing/2014/main" id="{BAD3E953-A476-4FE3-B853-6E3E331F46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17537" y="324364"/>
            <a:ext cx="3171857" cy="23788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6193DBA-FA91-41C9-B67F-72C1393A2C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38121" y="324365"/>
            <a:ext cx="3127803" cy="2378892"/>
          </a:xfrm>
          <a:prstGeom prst="rect">
            <a:avLst/>
          </a:prstGeom>
        </p:spPr>
      </p:pic>
      <p:pic>
        <p:nvPicPr>
          <p:cNvPr id="9" name="Afbeelding 10">
            <a:extLst>
              <a:ext uri="{FF2B5EF4-FFF2-40B4-BE49-F238E27FC236}">
                <a16:creationId xmlns:a16="http://schemas.microsoft.com/office/drawing/2014/main" id="{8148DD2E-82AC-4A9C-BE6D-B62A24248F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7124" y="3188043"/>
            <a:ext cx="4368800" cy="1371600"/>
          </a:xfrm>
          <a:prstGeom prst="rect">
            <a:avLst/>
          </a:prstGeom>
        </p:spPr>
      </p:pic>
      <p:pic>
        <p:nvPicPr>
          <p:cNvPr id="10" name="Afbeelding 8">
            <a:extLst>
              <a:ext uri="{FF2B5EF4-FFF2-40B4-BE49-F238E27FC236}">
                <a16:creationId xmlns:a16="http://schemas.microsoft.com/office/drawing/2014/main" id="{E5EEB622-900D-4B1E-879B-C0AA36CD717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1007" y="3188043"/>
            <a:ext cx="436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00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0358402" y="6092709"/>
            <a:ext cx="1822420" cy="61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944384" y="5818014"/>
            <a:ext cx="1929273" cy="17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-Book" panose="020B05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In </a:t>
            </a:r>
            <a:r>
              <a:rPr lang="en-US" sz="1100" dirty="0" err="1"/>
              <a:t>opdracht</a:t>
            </a:r>
            <a:r>
              <a:rPr lang="en-US" sz="1100" dirty="0"/>
              <a:t> van: </a:t>
            </a:r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sp>
        <p:nvSpPr>
          <p:cNvPr id="12" name="Vrije vorm 25"/>
          <p:cNvSpPr/>
          <p:nvPr userDrawn="1"/>
        </p:nvSpPr>
        <p:spPr>
          <a:xfrm rot="16200000">
            <a:off x="9705493" y="6197615"/>
            <a:ext cx="964731" cy="98892"/>
          </a:xfrm>
          <a:custGeom>
            <a:avLst/>
            <a:gdLst>
              <a:gd name="connsiteX0" fmla="*/ 0 w 5883007"/>
              <a:gd name="connsiteY0" fmla="*/ 0 h 253388"/>
              <a:gd name="connsiteX1" fmla="*/ 1035586 w 5883007"/>
              <a:gd name="connsiteY1" fmla="*/ 253388 h 253388"/>
              <a:gd name="connsiteX2" fmla="*/ 5883007 w 5883007"/>
              <a:gd name="connsiteY2" fmla="*/ 33051 h 253388"/>
              <a:gd name="connsiteX0" fmla="*/ 0 w 5883007"/>
              <a:gd name="connsiteY0" fmla="*/ 0 h 253388"/>
              <a:gd name="connsiteX1" fmla="*/ 1035586 w 5883007"/>
              <a:gd name="connsiteY1" fmla="*/ 253388 h 253388"/>
              <a:gd name="connsiteX2" fmla="*/ 5883007 w 5883007"/>
              <a:gd name="connsiteY2" fmla="*/ 11017 h 253388"/>
              <a:gd name="connsiteX0" fmla="*/ 0 w 5883007"/>
              <a:gd name="connsiteY0" fmla="*/ 0 h 187287"/>
              <a:gd name="connsiteX1" fmla="*/ 1156771 w 5883007"/>
              <a:gd name="connsiteY1" fmla="*/ 187287 h 187287"/>
              <a:gd name="connsiteX2" fmla="*/ 5883007 w 5883007"/>
              <a:gd name="connsiteY2" fmla="*/ 11017 h 187287"/>
              <a:gd name="connsiteX0" fmla="*/ 0 w 5883007"/>
              <a:gd name="connsiteY0" fmla="*/ 0 h 74402"/>
              <a:gd name="connsiteX1" fmla="*/ 4079779 w 5883007"/>
              <a:gd name="connsiteY1" fmla="*/ 74402 h 74402"/>
              <a:gd name="connsiteX2" fmla="*/ 5883007 w 5883007"/>
              <a:gd name="connsiteY2" fmla="*/ 11017 h 7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3007" h="74402">
                <a:moveTo>
                  <a:pt x="0" y="0"/>
                </a:moveTo>
                <a:lnTo>
                  <a:pt x="4079779" y="74402"/>
                </a:lnTo>
                <a:lnTo>
                  <a:pt x="5883007" y="1101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9580" y="5969373"/>
            <a:ext cx="1558954" cy="529456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944836" y="1252537"/>
            <a:ext cx="6564783" cy="7182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41888" y="2003422"/>
            <a:ext cx="6567731" cy="451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latin typeface="+mn-lt"/>
              </a:defRPr>
            </a:lvl1pPr>
          </a:lstStyle>
          <a:p>
            <a:pPr lvl="0"/>
            <a:r>
              <a:rPr lang="en-US" dirty="0" err="1"/>
              <a:t>Voorstel</a:t>
            </a:r>
            <a:r>
              <a:rPr lang="en-US" dirty="0"/>
              <a:t> - &lt;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&gt;| &lt;datum&gt;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7300499" y="5799502"/>
            <a:ext cx="2836862" cy="9299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naam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functie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telefoonnummer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mailadres</a:t>
            </a:r>
            <a:r>
              <a:rPr lang="en-US" dirty="0"/>
              <a:t>&gt;</a:t>
            </a:r>
            <a:endParaRPr lang="nl-NL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5067995" y="6026587"/>
            <a:ext cx="1403350" cy="62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l-NL" dirty="0"/>
              <a:t>&lt;Klantlogo&gt;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82" y="-297"/>
            <a:ext cx="451752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0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1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EB4E1-BE65-424D-ADAD-91097EB7B15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737418" y="-4763"/>
            <a:ext cx="6454581" cy="6862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98725B8-C0F1-447E-89A9-14E5BE63CE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306085"/>
            <a:ext cx="5473894" cy="59276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latin typeface="+mj-lt"/>
              </a:defRPr>
            </a:lvl1pPr>
          </a:lstStyle>
          <a:p>
            <a:pPr lvl="0"/>
            <a:r>
              <a:rPr lang="nl-NL" dirty="0"/>
              <a:t>Inleiding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0CA3AA8-D049-4BB8-A19F-5C2407D1ED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6" y="1196974"/>
            <a:ext cx="5473894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16628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los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9263" y="229061"/>
            <a:ext cx="7669212" cy="5158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Titel</a:t>
            </a:r>
            <a:endParaRPr lang="nl-NL" dirty="0"/>
          </a:p>
        </p:txBody>
      </p:sp>
      <p:pic>
        <p:nvPicPr>
          <p:cNvPr id="6" name="Afbeelding 1"/>
          <p:cNvPicPr>
            <a:picLocks noChangeAspect="1"/>
          </p:cNvPicPr>
          <p:nvPr userDrawn="1"/>
        </p:nvPicPr>
        <p:blipFill rotWithShape="1">
          <a:blip r:embed="rId2"/>
          <a:srcRect l="38092" t="11219" b="6552"/>
          <a:stretch/>
        </p:blipFill>
        <p:spPr>
          <a:xfrm>
            <a:off x="0" y="0"/>
            <a:ext cx="3812613" cy="6858000"/>
          </a:xfrm>
          <a:prstGeom prst="rect">
            <a:avLst/>
          </a:prstGeom>
        </p:spPr>
      </p:pic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59263" y="1110264"/>
            <a:ext cx="7669212" cy="491112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561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83" userDrawn="1">
          <p15:clr>
            <a:srgbClr val="FBAE40"/>
          </p15:clr>
        </p15:guide>
        <p15:guide id="2" pos="38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los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9263" y="229061"/>
            <a:ext cx="7669212" cy="5158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Titel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5" name="Afbeelding 12"/>
          <p:cNvPicPr>
            <a:picLocks noChangeAspect="1"/>
          </p:cNvPicPr>
          <p:nvPr userDrawn="1"/>
        </p:nvPicPr>
        <p:blipFill rotWithShape="1">
          <a:blip r:embed="rId2"/>
          <a:srcRect b="4265"/>
          <a:stretch/>
        </p:blipFill>
        <p:spPr>
          <a:xfrm rot="10800000">
            <a:off x="0" y="0"/>
            <a:ext cx="4000519" cy="518666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59263" y="1110264"/>
            <a:ext cx="7669212" cy="491112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859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83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0" y="0"/>
            <a:ext cx="12200400" cy="23690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048" y="1850338"/>
            <a:ext cx="11659350" cy="5158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525" y="2732371"/>
            <a:ext cx="11664949" cy="328901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078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orient="horz" pos="17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25" y="315687"/>
            <a:ext cx="10369550" cy="51587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4"/>
          <a:stretch/>
        </p:blipFill>
        <p:spPr>
          <a:xfrm rot="5400000">
            <a:off x="-2697088" y="2697089"/>
            <a:ext cx="6858001" cy="146382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58100" y="1110348"/>
            <a:ext cx="10370387" cy="4911040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344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kleurde bal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0372" y="1109580"/>
            <a:ext cx="11678103" cy="3451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02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0369580" y="6172200"/>
            <a:ext cx="1558954" cy="532130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63526" y="267562"/>
            <a:ext cx="11665008" cy="5158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63526" y="1121229"/>
            <a:ext cx="11665008" cy="490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250372" y="6356351"/>
            <a:ext cx="359229" cy="347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C384-D344-42D9-B3BC-51E3CA6AAE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57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91" r:id="rId4"/>
    <p:sldLayoutId id="2147483656" r:id="rId5"/>
    <p:sldLayoutId id="2147483657" r:id="rId6"/>
    <p:sldLayoutId id="2147483659" r:id="rId7"/>
    <p:sldLayoutId id="2147483664" r:id="rId8"/>
    <p:sldLayoutId id="2147483680" r:id="rId9"/>
    <p:sldLayoutId id="2147483668" r:id="rId10"/>
    <p:sldLayoutId id="2147483677" r:id="rId11"/>
    <p:sldLayoutId id="2147483669" r:id="rId12"/>
    <p:sldLayoutId id="2147483660" r:id="rId13"/>
    <p:sldLayoutId id="2147483688" r:id="rId14"/>
    <p:sldLayoutId id="2147483676" r:id="rId15"/>
    <p:sldLayoutId id="2147483682" r:id="rId16"/>
    <p:sldLayoutId id="2147483683" r:id="rId17"/>
    <p:sldLayoutId id="2147483684" r:id="rId18"/>
    <p:sldLayoutId id="2147483687" r:id="rId19"/>
    <p:sldLayoutId id="2147483685" r:id="rId20"/>
    <p:sldLayoutId id="2147483686" r:id="rId21"/>
    <p:sldLayoutId id="2147483665" r:id="rId22"/>
    <p:sldLayoutId id="2147483681" r:id="rId23"/>
    <p:sldLayoutId id="2147483666" r:id="rId24"/>
    <p:sldLayoutId id="2147483663" r:id="rId25"/>
    <p:sldLayoutId id="2147483672" r:id="rId26"/>
    <p:sldLayoutId id="2147483679" r:id="rId27"/>
    <p:sldLayoutId id="2147483673" r:id="rId28"/>
    <p:sldLayoutId id="2147483674" r:id="rId29"/>
    <p:sldLayoutId id="2147483675" r:id="rId30"/>
    <p:sldLayoutId id="2147483689" r:id="rId31"/>
    <p:sldLayoutId id="2147483690" r:id="rId32"/>
    <p:sldLayoutId id="2147483693" r:id="rId33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Font typeface="Futura-Book" panose="020B0500000000000000" pitchFamily="34" charset="0"/>
        <a:buChar char="&gt;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Font typeface="Futura-Book" panose="020B0500000000000000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Font typeface="Futura-Book" panose="020B0500000000000000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Font typeface="Futura-Book" panose="020B0500000000000000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Font typeface="Futura-Book" panose="020B0500000000000000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Leusden, 15 -10 - 2018</a:t>
            </a:r>
          </a:p>
          <a:p>
            <a:r>
              <a:rPr lang="nl-NL" dirty="0"/>
              <a:t>30781</a:t>
            </a:r>
          </a:p>
          <a:p>
            <a:r>
              <a:rPr lang="nl-NL" dirty="0"/>
              <a:t>Marjolein van Kouterik-Nijhof</a:t>
            </a:r>
          </a:p>
          <a:p>
            <a:r>
              <a:rPr lang="nl-NL" dirty="0"/>
              <a:t>033 330 3146</a:t>
            </a:r>
          </a:p>
          <a:p>
            <a:r>
              <a:rPr lang="nl-NL" dirty="0"/>
              <a:t>marjolein.vankouterik@samr.nl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F712E-A5F2-4D9F-8BAB-F9F28098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95" y="6044751"/>
            <a:ext cx="748513" cy="748513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3D2723-ADB5-4D83-8D98-C2E9815A2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4836" y="1252537"/>
            <a:ext cx="6983639" cy="71822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Waterkwaliteit </a:t>
            </a:r>
            <a:endParaRPr lang="nl-NL" b="1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771A239-29E8-4EA3-81E8-7C74023E7C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2003422"/>
            <a:ext cx="6986775" cy="451821"/>
          </a:xfrm>
        </p:spPr>
        <p:txBody>
          <a:bodyPr/>
          <a:lstStyle/>
          <a:p>
            <a:r>
              <a:rPr lang="nl-NL" dirty="0"/>
              <a:t>Resultaten eerder onderzoek in beeld | 6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96099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Vervuilende stoffen - kennis burgers (o.a. medicijnresten)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94DF9-5A36-4499-A5D7-B3EAA5581437}"/>
              </a:ext>
            </a:extLst>
          </p:cNvPr>
          <p:cNvSpPr/>
          <p:nvPr/>
        </p:nvSpPr>
        <p:spPr>
          <a:xfrm>
            <a:off x="1402348" y="5594266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Watermonitor 2009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BFAC9-DC9F-4331-AD22-8FDEF422D754}"/>
              </a:ext>
            </a:extLst>
          </p:cNvPr>
          <p:cNvSpPr/>
          <p:nvPr/>
        </p:nvSpPr>
        <p:spPr>
          <a:xfrm>
            <a:off x="9090555" y="5586157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2018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72617-D86F-4DFF-9224-F602D0F2740A}"/>
              </a:ext>
            </a:extLst>
          </p:cNvPr>
          <p:cNvSpPr/>
          <p:nvPr/>
        </p:nvSpPr>
        <p:spPr>
          <a:xfrm>
            <a:off x="364672" y="8527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/>
              <a:t>Hieronder staat een aantal zaken die mensen wel eens door het toilet, de gootsteen of wasbak spoelen. Kunt u aangeven hoe vaak uzelf deze wel eens door het toilet, de gootsteen of de wasbak spoelt?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49FB4-F66E-4247-857F-20BD364B4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91"/>
          <a:stretch/>
        </p:blipFill>
        <p:spPr>
          <a:xfrm>
            <a:off x="7670479" y="999211"/>
            <a:ext cx="4352910" cy="4531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08009-6A77-45FB-8D7D-B284E741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5" y="1773864"/>
            <a:ext cx="4465069" cy="360448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6A7C560-0E25-4176-83AC-86089EB1D243}"/>
              </a:ext>
            </a:extLst>
          </p:cNvPr>
          <p:cNvGrpSpPr/>
          <p:nvPr/>
        </p:nvGrpSpPr>
        <p:grpSpPr>
          <a:xfrm>
            <a:off x="4220812" y="1661041"/>
            <a:ext cx="3495653" cy="3400425"/>
            <a:chOff x="-956947" y="-91743"/>
            <a:chExt cx="4352925" cy="4008755"/>
          </a:xfrm>
        </p:grpSpPr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41CB8A7E-8A08-4549-9EFB-FD144DAED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543050"/>
              <a:ext cx="276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</a:t>
              </a:r>
              <a:endParaRPr lang="nl-NL" sz="1100">
                <a:effectLst/>
                <a:latin typeface="Futura Book BT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9F7550C2-7797-4935-BC87-78BEC1F57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0913" y="1295400"/>
              <a:ext cx="276225" cy="23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</a:t>
              </a:r>
              <a:endParaRPr lang="nl-NL" sz="1100">
                <a:effectLst/>
                <a:latin typeface="Futura Book BT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CC3FD0A2-380F-4AB4-82D7-8E5E88465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385" y="523875"/>
              <a:ext cx="276225" cy="23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</a:t>
              </a:r>
              <a:endParaRPr lang="nl-NL" sz="1100">
                <a:effectLst/>
                <a:latin typeface="Futura Book BT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5828F878-6C17-4E6B-9FAE-009B5D948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850" y="1809750"/>
              <a:ext cx="276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</a:t>
              </a:r>
              <a:endParaRPr lang="nl-NL" sz="1100">
                <a:effectLst/>
                <a:latin typeface="Futura Book BT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9D70F914-C9D4-483E-BE57-8CFCDAFE8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275" y="9525"/>
              <a:ext cx="276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</a:t>
              </a:r>
              <a:endParaRPr lang="nl-NL" sz="1100">
                <a:effectLst/>
                <a:latin typeface="Futura Book BT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id="{AB6956C7-4738-465B-BB8E-AA650B38C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81050"/>
              <a:ext cx="276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</a:t>
              </a:r>
              <a:endParaRPr lang="nl-NL" sz="1100">
                <a:effectLst/>
                <a:latin typeface="Futura Book BT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BE525E8B-6A16-4382-8DED-135EE0211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66700"/>
              <a:ext cx="276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</a:t>
              </a:r>
              <a:endParaRPr lang="nl-NL" sz="1100">
                <a:effectLst/>
                <a:latin typeface="Futura Book BT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29DE98E2-6154-4E27-BB62-BE273FDDA6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25891203"/>
                </p:ext>
              </p:extLst>
            </p:nvPr>
          </p:nvGraphicFramePr>
          <p:xfrm>
            <a:off x="-956947" y="-91743"/>
            <a:ext cx="4352925" cy="4008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B51F605-C095-4AD7-A691-D11C9E760E35}"/>
              </a:ext>
            </a:extLst>
          </p:cNvPr>
          <p:cNvSpPr/>
          <p:nvPr/>
        </p:nvSpPr>
        <p:spPr>
          <a:xfrm>
            <a:off x="5770181" y="5563460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B66A9-103C-4B28-9376-6430A7E69E3E}"/>
              </a:ext>
            </a:extLst>
          </p:cNvPr>
          <p:cNvSpPr/>
          <p:nvPr/>
        </p:nvSpPr>
        <p:spPr>
          <a:xfrm>
            <a:off x="564204" y="2966936"/>
            <a:ext cx="4241260" cy="18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B72D90-7A66-47DC-B7ED-602676D0EE8B}"/>
              </a:ext>
            </a:extLst>
          </p:cNvPr>
          <p:cNvSpPr/>
          <p:nvPr/>
        </p:nvSpPr>
        <p:spPr>
          <a:xfrm>
            <a:off x="4786008" y="3015574"/>
            <a:ext cx="3122579" cy="1848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4EE0E96-0EB5-4F4A-A326-1BEB9421C450}"/>
              </a:ext>
            </a:extLst>
          </p:cNvPr>
          <p:cNvSpPr/>
          <p:nvPr/>
        </p:nvSpPr>
        <p:spPr>
          <a:xfrm>
            <a:off x="8391727" y="2062264"/>
            <a:ext cx="3709482" cy="3015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71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Vervuilende stoffen - gedrag burgers (o.a. gewasbescherming)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94DF9-5A36-4499-A5D7-B3EAA5581437}"/>
              </a:ext>
            </a:extLst>
          </p:cNvPr>
          <p:cNvSpPr/>
          <p:nvPr/>
        </p:nvSpPr>
        <p:spPr>
          <a:xfrm>
            <a:off x="1343982" y="5652631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Watermonitor 2009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BFAC9-DC9F-4331-AD22-8FDEF422D754}"/>
              </a:ext>
            </a:extLst>
          </p:cNvPr>
          <p:cNvSpPr/>
          <p:nvPr/>
        </p:nvSpPr>
        <p:spPr>
          <a:xfrm>
            <a:off x="10257874" y="5595886"/>
            <a:ext cx="15320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2018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D8A057-8656-4DE4-B6C5-776C4D434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551"/>
          <a:stretch/>
        </p:blipFill>
        <p:spPr>
          <a:xfrm>
            <a:off x="8146176" y="1521728"/>
            <a:ext cx="4045824" cy="38382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BFD486-739F-4021-BE98-1A6AA439A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" r="-1"/>
          <a:stretch/>
        </p:blipFill>
        <p:spPr>
          <a:xfrm>
            <a:off x="19454" y="1922603"/>
            <a:ext cx="4463903" cy="35443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332793-D98B-47DD-9DB7-D1D16E9F28F9}"/>
              </a:ext>
            </a:extLst>
          </p:cNvPr>
          <p:cNvSpPr/>
          <p:nvPr/>
        </p:nvSpPr>
        <p:spPr>
          <a:xfrm>
            <a:off x="402771" y="8939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/>
              <a:t>Hieronder staan een aantal activiteiten die wel eens in de tuin, op straat of in</a:t>
            </a:r>
          </a:p>
          <a:p>
            <a:r>
              <a:rPr lang="nl-NL" sz="1200" dirty="0"/>
              <a:t>het plantsoen plaatsvinden. Kunt u aangeven hoe vaak u dit zelf wel eens doet?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2A6A6-B4A9-4A96-A21F-F988FAEC7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33" y="1399288"/>
            <a:ext cx="4035866" cy="4174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828DC8-DB47-4650-A5C2-BF5434F8BC9D}"/>
              </a:ext>
            </a:extLst>
          </p:cNvPr>
          <p:cNvSpPr/>
          <p:nvPr/>
        </p:nvSpPr>
        <p:spPr>
          <a:xfrm>
            <a:off x="5449168" y="5660737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FB1D33-679D-4E83-8F79-D3D34A9A14A4}"/>
              </a:ext>
            </a:extLst>
          </p:cNvPr>
          <p:cNvSpPr/>
          <p:nvPr/>
        </p:nvSpPr>
        <p:spPr>
          <a:xfrm>
            <a:off x="0" y="2908569"/>
            <a:ext cx="4124528" cy="2626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E0F33F-1E9D-4D43-8EA8-B1618C8F5943}"/>
              </a:ext>
            </a:extLst>
          </p:cNvPr>
          <p:cNvSpPr/>
          <p:nvPr/>
        </p:nvSpPr>
        <p:spPr>
          <a:xfrm>
            <a:off x="4257472" y="2944237"/>
            <a:ext cx="4124528" cy="2626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CCEBF2-B376-44A6-A214-F91FDDB4D4DB}"/>
              </a:ext>
            </a:extLst>
          </p:cNvPr>
          <p:cNvSpPr/>
          <p:nvPr/>
        </p:nvSpPr>
        <p:spPr>
          <a:xfrm>
            <a:off x="8155021" y="3125821"/>
            <a:ext cx="4036979" cy="2496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95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118A8-4DE2-4595-8F44-9522BB99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2"/>
          <a:stretch/>
        </p:blipFill>
        <p:spPr>
          <a:xfrm>
            <a:off x="0" y="1857982"/>
            <a:ext cx="4851527" cy="3628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512B6-7D97-4010-A4CD-5E26231F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75" y="1394203"/>
            <a:ext cx="3926207" cy="4111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A102CA-2A38-40B7-9FA6-CBCA6F18F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22"/>
          <a:stretch/>
        </p:blipFill>
        <p:spPr>
          <a:xfrm>
            <a:off x="8296160" y="1347843"/>
            <a:ext cx="3769380" cy="430392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08683DB2-1B9C-4501-AC90-C0134BF5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267562"/>
            <a:ext cx="11665008" cy="515879"/>
          </a:xfrm>
        </p:spPr>
        <p:txBody>
          <a:bodyPr/>
          <a:lstStyle/>
          <a:p>
            <a:r>
              <a:rPr lang="nl-NL" sz="2400" dirty="0"/>
              <a:t>Vervuilende stoffen – kennis burgers (o.a. gewasbescherming)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1B282-814E-4ED9-9BF5-74AB05D72025}"/>
              </a:ext>
            </a:extLst>
          </p:cNvPr>
          <p:cNvSpPr/>
          <p:nvPr/>
        </p:nvSpPr>
        <p:spPr>
          <a:xfrm>
            <a:off x="364672" y="852785"/>
            <a:ext cx="11580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Hieronder staan nogmaals deze activiteiten. Welke van deze zijn volgens u vervuilend voor de bodem en daarmee ook vervuilend voor het grondwater?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D6F413-C55F-4756-8F9D-B555DD2519EB}"/>
              </a:ext>
            </a:extLst>
          </p:cNvPr>
          <p:cNvSpPr/>
          <p:nvPr/>
        </p:nvSpPr>
        <p:spPr>
          <a:xfrm>
            <a:off x="4448783" y="1939046"/>
            <a:ext cx="4036979" cy="2496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8B1066-B5B2-42E5-8A54-97A2ED638AA8}"/>
              </a:ext>
            </a:extLst>
          </p:cNvPr>
          <p:cNvSpPr/>
          <p:nvPr/>
        </p:nvSpPr>
        <p:spPr>
          <a:xfrm>
            <a:off x="8443609" y="1906621"/>
            <a:ext cx="3748392" cy="243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60E020-47FF-4F4D-A2AC-0F059388A713}"/>
              </a:ext>
            </a:extLst>
          </p:cNvPr>
          <p:cNvSpPr/>
          <p:nvPr/>
        </p:nvSpPr>
        <p:spPr>
          <a:xfrm>
            <a:off x="-71337" y="2360579"/>
            <a:ext cx="4623882" cy="2756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62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Bekendheid maatregelen (o.a. mest)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13</a:t>
            </a:fld>
            <a:endParaRPr lang="nl-NL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478427-06BA-4C1A-9DF9-18B67AC09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98908"/>
              </p:ext>
            </p:extLst>
          </p:nvPr>
        </p:nvGraphicFramePr>
        <p:xfrm>
          <a:off x="311917" y="1913499"/>
          <a:ext cx="4989657" cy="27125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03881">
                  <a:extLst>
                    <a:ext uri="{9D8B030D-6E8A-4147-A177-3AD203B41FA5}">
                      <a16:colId xmlns:a16="http://schemas.microsoft.com/office/drawing/2014/main" val="2979171780"/>
                    </a:ext>
                  </a:extLst>
                </a:gridCol>
                <a:gridCol w="685776">
                  <a:extLst>
                    <a:ext uri="{9D8B030D-6E8A-4147-A177-3AD203B41FA5}">
                      <a16:colId xmlns:a16="http://schemas.microsoft.com/office/drawing/2014/main" val="2885341573"/>
                    </a:ext>
                  </a:extLst>
                </a:gridCol>
              </a:tblGrid>
              <a:tr h="3989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Juli 2016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4952261"/>
                  </a:ext>
                </a:extLst>
              </a:tr>
              <a:tr h="3989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Maatregelen voor het tegengaan van vervuiling van grond- en oppervlaktewater: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n = 128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50898833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Verbod/vermindering gebruik schadelijke stoffen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26%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0499444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Waterzuivering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24%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979148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Watervervuiling tegengaan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21%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4392299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Maatregelen/wetgeving/vergunningen (overheid) 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21%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55808358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Duurzame middelen/maatregelen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17%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18004432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Riolering verbeteren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15%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64624467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Betere controle en handhaving/beboeting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13%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44321532"/>
                  </a:ext>
                </a:extLst>
              </a:tr>
              <a:tr h="18884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Bewustwording vergroten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        13%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26211565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Schoonmaken/opruimen van wateren en/of vervuilde grond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8%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32136561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Overig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12%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217526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E8764F5-497D-42E8-A056-1E36C3CD6D27}"/>
              </a:ext>
            </a:extLst>
          </p:cNvPr>
          <p:cNvSpPr/>
          <p:nvPr/>
        </p:nvSpPr>
        <p:spPr>
          <a:xfrm>
            <a:off x="206656" y="945089"/>
            <a:ext cx="54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De vervuiling van het grond- en oppervlaktewater wordt met diverse maatregelen bestreden. Welke maatregelen kent u? Noteert u elke maatregel beknopt in een apart invulveld. U kunt maximaal 5 maatregelen noemen.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E8AD1-C3BE-49B1-BB27-93AB1EF9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583" y="233464"/>
            <a:ext cx="4124527" cy="64869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34E392-67BD-47AC-B822-40B85963F24B}"/>
              </a:ext>
            </a:extLst>
          </p:cNvPr>
          <p:cNvSpPr/>
          <p:nvPr/>
        </p:nvSpPr>
        <p:spPr>
          <a:xfrm>
            <a:off x="283781" y="4736610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DA9D45-0F96-406F-BE33-AE0BE1D048EF}"/>
              </a:ext>
            </a:extLst>
          </p:cNvPr>
          <p:cNvSpPr/>
          <p:nvPr/>
        </p:nvSpPr>
        <p:spPr>
          <a:xfrm>
            <a:off x="7731926" y="6689601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CD3B3-8630-4A77-BA5E-6D478501C828}"/>
              </a:ext>
            </a:extLst>
          </p:cNvPr>
          <p:cNvSpPr/>
          <p:nvPr/>
        </p:nvSpPr>
        <p:spPr>
          <a:xfrm>
            <a:off x="5499370" y="2687924"/>
            <a:ext cx="234112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nl-NL" sz="1200" dirty="0">
                <a:ea typeface="MS Mincho" panose="02020609040205080304" pitchFamily="49" charset="-128"/>
                <a:cs typeface="Times New Roman" panose="02020603050405020304" pitchFamily="18" charset="0"/>
              </a:rPr>
              <a:t>Hieronder staat een aantal maatregelen om de vervuiling van het grond- en </a:t>
            </a:r>
            <a:r>
              <a:rPr lang="nl-NL" sz="12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oppervlakte-water</a:t>
            </a:r>
            <a:r>
              <a:rPr lang="nl-NL" sz="1200" dirty="0">
                <a:ea typeface="MS Mincho" panose="02020609040205080304" pitchFamily="49" charset="-128"/>
                <a:cs typeface="Times New Roman" panose="02020603050405020304" pitchFamily="18" charset="0"/>
              </a:rPr>
              <a:t> tegen te gaan. 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nl-NL" sz="1200" dirty="0">
                <a:ea typeface="MS Mincho" panose="02020609040205080304" pitchFamily="49" charset="-128"/>
                <a:cs typeface="Times New Roman" panose="02020603050405020304" pitchFamily="18" charset="0"/>
              </a:rPr>
              <a:t>In hoeverre bent u bekend met elk van deze maatregelen?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nl-NL" sz="1200" dirty="0">
                <a:solidFill>
                  <a:srgbClr val="80808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6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E5069-53EC-45E2-AC4A-210A9821C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76" y="2010586"/>
            <a:ext cx="2226235" cy="31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68" y="267562"/>
            <a:ext cx="11665008" cy="515879"/>
          </a:xfrm>
        </p:spPr>
        <p:txBody>
          <a:bodyPr/>
          <a:lstStyle/>
          <a:p>
            <a:r>
              <a:rPr lang="nl-NL" sz="2400" dirty="0"/>
              <a:t>Perceptie ontwikkeling kwaliteit oppervlaktewater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9FABE9-718A-459D-A8B3-E607D0EB4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3"/>
          <a:stretch/>
        </p:blipFill>
        <p:spPr>
          <a:xfrm>
            <a:off x="367935" y="1894115"/>
            <a:ext cx="5386189" cy="275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7F85F-BBF8-4E5F-852F-82343D1A5F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9116"/>
          <a:stretch/>
        </p:blipFill>
        <p:spPr bwMode="auto">
          <a:xfrm>
            <a:off x="7307036" y="1938518"/>
            <a:ext cx="4155621" cy="2347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AED666-17DD-46C3-A9AA-F271A837FB74}"/>
              </a:ext>
            </a:extLst>
          </p:cNvPr>
          <p:cNvSpPr/>
          <p:nvPr/>
        </p:nvSpPr>
        <p:spPr>
          <a:xfrm>
            <a:off x="506187" y="4727808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Watermonitor 2009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7761E4-9537-4302-B3FD-0344E42CBD42}"/>
              </a:ext>
            </a:extLst>
          </p:cNvPr>
          <p:cNvSpPr/>
          <p:nvPr/>
        </p:nvSpPr>
        <p:spPr>
          <a:xfrm>
            <a:off x="7532914" y="4651607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2016, 2018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88A14-2959-44A8-9199-97D16C1D993B}"/>
              </a:ext>
            </a:extLst>
          </p:cNvPr>
          <p:cNvSpPr/>
          <p:nvPr/>
        </p:nvSpPr>
        <p:spPr>
          <a:xfrm>
            <a:off x="525235" y="1481729"/>
            <a:ext cx="10586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Hoe denkt u dat de kwaliteit van het Nederlandse oppervlaktewater zich de laatste 5 jaar heeft ontwikkeld? De kwaliteit van het oppervlaktewater is: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CFE3E4B9-E7D7-46AB-BB13-8237138B027D}"/>
              </a:ext>
            </a:extLst>
          </p:cNvPr>
          <p:cNvSpPr/>
          <p:nvPr/>
        </p:nvSpPr>
        <p:spPr>
          <a:xfrm>
            <a:off x="10025743" y="2041073"/>
            <a:ext cx="171450" cy="26125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03B4C76-0D87-40FC-B9F8-D3D4ADF07E94}"/>
              </a:ext>
            </a:extLst>
          </p:cNvPr>
          <p:cNvSpPr/>
          <p:nvPr/>
        </p:nvSpPr>
        <p:spPr>
          <a:xfrm>
            <a:off x="10058400" y="3543300"/>
            <a:ext cx="195943" cy="2694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8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Drinkwater (kennis)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FBC788-C83F-4D7D-9817-9828C638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18"/>
          <a:stretch/>
        </p:blipFill>
        <p:spPr>
          <a:xfrm>
            <a:off x="3608614" y="1431553"/>
            <a:ext cx="3563217" cy="43405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5343DA-DE75-49D2-9261-B0D51051A724}"/>
              </a:ext>
            </a:extLst>
          </p:cNvPr>
          <p:cNvSpPr/>
          <p:nvPr/>
        </p:nvSpPr>
        <p:spPr>
          <a:xfrm>
            <a:off x="3965121" y="5868085"/>
            <a:ext cx="358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2016, 2018</a:t>
            </a:r>
          </a:p>
          <a:p>
            <a:r>
              <a:rPr lang="nl-NL" sz="1000" i="1" dirty="0"/>
              <a:t>De juiste antwoorden zijn in groen vermeld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80BA05-666E-4515-BA39-B5BD808207E0}"/>
              </a:ext>
            </a:extLst>
          </p:cNvPr>
          <p:cNvSpPr/>
          <p:nvPr/>
        </p:nvSpPr>
        <p:spPr>
          <a:xfrm>
            <a:off x="386443" y="7638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/>
              <a:t>Vraag: Hieronder volgt een korte quiz met een aantal stellingen rondom het drinkwater in Nederland. Geef aan of de stelling volgens u waar of niet waar is. Gok niet: er is een “weet niet” optie. Deze kunt u gebruiken als u het antwoord echt niet weet.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CF0EAB0-09E0-402B-A1BC-30C965159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5322"/>
              </p:ext>
            </p:extLst>
          </p:nvPr>
        </p:nvGraphicFramePr>
        <p:xfrm>
          <a:off x="171631" y="2368210"/>
          <a:ext cx="2214880" cy="2438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11860">
                  <a:extLst>
                    <a:ext uri="{9D8B030D-6E8A-4147-A177-3AD203B41FA5}">
                      <a16:colId xmlns:a16="http://schemas.microsoft.com/office/drawing/2014/main" val="4255626156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150894284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45921728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2018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2016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677327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N=1971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N=1060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94201827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Aantal goede antwoorden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18124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5%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97238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9%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13%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2004139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23%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22%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28649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33%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34%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074494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23%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22%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5774078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4%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21000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0%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85450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nl-NL" sz="1200">
                        <a:effectLst/>
                        <a:latin typeface="Futura-Book" panose="020B0500000000000000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2357972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Gemiddelde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2,8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2,7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07315924"/>
                  </a:ext>
                </a:extLst>
              </a:tr>
            </a:tbl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id="{F3A37184-5A38-4FB9-8872-35075D695700}"/>
              </a:ext>
            </a:extLst>
          </p:cNvPr>
          <p:cNvSpPr/>
          <p:nvPr/>
        </p:nvSpPr>
        <p:spPr>
          <a:xfrm>
            <a:off x="2555421" y="3200401"/>
            <a:ext cx="808264" cy="465364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A85790-6F6C-49E6-A6C5-A0FF0FE83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10"/>
          <a:stretch/>
        </p:blipFill>
        <p:spPr>
          <a:xfrm>
            <a:off x="8296782" y="1349810"/>
            <a:ext cx="3198533" cy="2427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865E19-4E74-4564-9AA6-51069D1C2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722"/>
          <a:stretch/>
        </p:blipFill>
        <p:spPr>
          <a:xfrm>
            <a:off x="8313110" y="3856341"/>
            <a:ext cx="3247520" cy="20844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B5A1776-D01A-4663-89B1-E55612F090E1}"/>
              </a:ext>
            </a:extLst>
          </p:cNvPr>
          <p:cNvSpPr/>
          <p:nvPr/>
        </p:nvSpPr>
        <p:spPr>
          <a:xfrm>
            <a:off x="8275865" y="5810936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2016, 2018 </a:t>
            </a:r>
          </a:p>
        </p:txBody>
      </p:sp>
    </p:spTree>
    <p:extLst>
      <p:ext uri="{BB962C8B-B14F-4D97-AF65-F5344CB8AC3E}">
        <p14:creationId xmlns:p14="http://schemas.microsoft.com/office/powerpoint/2010/main" val="62990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Drinkwater (probleembesef &amp;attitude)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4</a:t>
            </a:fld>
            <a:endParaRPr lang="nl-NL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AC8858-4245-4477-8C9E-82B2E35E7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15347"/>
              </p:ext>
            </p:extLst>
          </p:nvPr>
        </p:nvGraphicFramePr>
        <p:xfrm>
          <a:off x="441416" y="1424554"/>
          <a:ext cx="5265420" cy="36212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46129">
                  <a:extLst>
                    <a:ext uri="{9D8B030D-6E8A-4147-A177-3AD203B41FA5}">
                      <a16:colId xmlns:a16="http://schemas.microsoft.com/office/drawing/2014/main" val="92343143"/>
                    </a:ext>
                  </a:extLst>
                </a:gridCol>
                <a:gridCol w="673097">
                  <a:extLst>
                    <a:ext uri="{9D8B030D-6E8A-4147-A177-3AD203B41FA5}">
                      <a16:colId xmlns:a16="http://schemas.microsoft.com/office/drawing/2014/main" val="1870157004"/>
                    </a:ext>
                  </a:extLst>
                </a:gridCol>
                <a:gridCol w="673097">
                  <a:extLst>
                    <a:ext uri="{9D8B030D-6E8A-4147-A177-3AD203B41FA5}">
                      <a16:colId xmlns:a16="http://schemas.microsoft.com/office/drawing/2014/main" val="1446305994"/>
                    </a:ext>
                  </a:extLst>
                </a:gridCol>
                <a:gridCol w="673097">
                  <a:extLst>
                    <a:ext uri="{9D8B030D-6E8A-4147-A177-3AD203B41FA5}">
                      <a16:colId xmlns:a16="http://schemas.microsoft.com/office/drawing/2014/main" val="1648505593"/>
                    </a:ext>
                  </a:extLst>
                </a:gridCol>
              </a:tblGrid>
              <a:tr h="16960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2018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2016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2015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8423319"/>
                  </a:ext>
                </a:extLst>
              </a:tr>
              <a:tr h="19222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n=1971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n=1060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n=2005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2957102"/>
                  </a:ext>
                </a:extLst>
              </a:tr>
              <a:tr h="3392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Schoon (drink)water uit de kraan in Nederland is voor mij vanzelfsprekend.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78%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76%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78%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7906845"/>
                  </a:ext>
                </a:extLst>
              </a:tr>
              <a:tr h="3392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De overheid moet alle chemische middelen die schadelijk zijn voor de kwaliteit van rivier-, grond- en duinwater verbieden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72%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70%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4569963"/>
                  </a:ext>
                </a:extLst>
              </a:tr>
              <a:tr h="3392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Het kost elke dag veel inspanning om het (drink)water schoon te houden.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67%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64%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65%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0205470"/>
                  </a:ext>
                </a:extLst>
              </a:tr>
              <a:tr h="3392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Er moet de komende jaren meer geld geïnvesteerd worden om de kwaliteit van de drinkwaterbronnen beter te beschermen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67%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65%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321092"/>
                  </a:ext>
                </a:extLst>
              </a:tr>
              <a:tr h="3392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De overheid moet de komende jaren meer doen om te zorgen dat er voldoende (drink)watervoorraad is.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59%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59%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60%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8508100"/>
                  </a:ext>
                </a:extLst>
              </a:tr>
              <a:tr h="27681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Er zal in Nederland altijd voldoende kraanwater beschikbaar zijn.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50%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52%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52%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1365396"/>
                  </a:ext>
                </a:extLst>
              </a:tr>
              <a:tr h="3392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 de toekomst zullen er in Nederland vaker zoetwater (zoetwater wordt ook gebruikt in bijvoorbeeld de landbouw) tekorten ontstaan.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34%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35%</a:t>
                      </a:r>
                      <a:endParaRPr lang="nl-NL" sz="110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37%</a:t>
                      </a:r>
                      <a:endParaRPr lang="nl-NL" sz="1100" dirty="0">
                        <a:effectLst/>
                        <a:latin typeface="Futura Book B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2441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9CF3590-CCB2-4675-AA30-CDB00DCC0CAB}"/>
              </a:ext>
            </a:extLst>
          </p:cNvPr>
          <p:cNvSpPr/>
          <p:nvPr/>
        </p:nvSpPr>
        <p:spPr>
          <a:xfrm>
            <a:off x="361949" y="1143030"/>
            <a:ext cx="6096000" cy="2782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nl-NL" sz="1200" dirty="0">
                <a:latin typeface="Futura-Book" panose="020B05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Vraag: In hoeverre bent u het eens met de volgende stellingen?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8A239-3352-4FBD-AEC7-6F566E90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79" y="1371101"/>
            <a:ext cx="6098923" cy="37315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5A8FDC-F855-4551-8D2E-09DFDE24886A}"/>
              </a:ext>
            </a:extLst>
          </p:cNvPr>
          <p:cNvSpPr/>
          <p:nvPr/>
        </p:nvSpPr>
        <p:spPr>
          <a:xfrm>
            <a:off x="380999" y="5182285"/>
            <a:ext cx="2898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2016, 2018</a:t>
            </a:r>
          </a:p>
          <a:p>
            <a:endParaRPr lang="nl-NL" sz="1000" i="1" dirty="0"/>
          </a:p>
          <a:p>
            <a:r>
              <a:rPr lang="nl-NL" sz="1000" i="1" dirty="0"/>
              <a:t>Getoond: % helemaal mee eens + mee eens.</a:t>
            </a:r>
          </a:p>
        </p:txBody>
      </p:sp>
    </p:spTree>
    <p:extLst>
      <p:ext uri="{BB962C8B-B14F-4D97-AF65-F5344CB8AC3E}">
        <p14:creationId xmlns:p14="http://schemas.microsoft.com/office/powerpoint/2010/main" val="379199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267562"/>
            <a:ext cx="7139223" cy="515879"/>
          </a:xfrm>
        </p:spPr>
        <p:txBody>
          <a:bodyPr/>
          <a:lstStyle/>
          <a:p>
            <a:r>
              <a:rPr lang="nl-NL" sz="2400" dirty="0"/>
              <a:t>Waterkwaliteit – kennis (ecologie, mest, pesticiden)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644EF-0DE8-4B38-AA3F-671C6BC99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968"/>
          <a:stretch/>
        </p:blipFill>
        <p:spPr>
          <a:xfrm>
            <a:off x="2002117" y="1553634"/>
            <a:ext cx="2300461" cy="34568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5E66B33-B294-40BC-8594-9988E1B049A4}"/>
              </a:ext>
            </a:extLst>
          </p:cNvPr>
          <p:cNvGrpSpPr/>
          <p:nvPr/>
        </p:nvGrpSpPr>
        <p:grpSpPr>
          <a:xfrm>
            <a:off x="7592817" y="98317"/>
            <a:ext cx="4599183" cy="6188529"/>
            <a:chOff x="348373" y="800099"/>
            <a:chExt cx="3905219" cy="58211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5ED902-2B71-465B-85EC-2F121E367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373" y="800099"/>
              <a:ext cx="3119099" cy="58211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C1EF8D-F05F-4882-A959-8A49684B5860}"/>
                </a:ext>
              </a:extLst>
            </p:cNvPr>
            <p:cNvSpPr txBox="1"/>
            <p:nvPr/>
          </p:nvSpPr>
          <p:spPr>
            <a:xfrm>
              <a:off x="3380013" y="5690507"/>
              <a:ext cx="87357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NL" sz="600" dirty="0">
                  <a:latin typeface="+mn-lt"/>
                </a:rPr>
                <a:t>Watermonitor 2009</a:t>
              </a:r>
            </a:p>
            <a:p>
              <a:pPr>
                <a:lnSpc>
                  <a:spcPct val="120000"/>
                </a:lnSpc>
              </a:pPr>
              <a:r>
                <a:rPr lang="nl-NL" sz="600" dirty="0">
                  <a:latin typeface="+mn-lt"/>
                </a:rPr>
                <a:t>27%</a:t>
              </a:r>
            </a:p>
            <a:p>
              <a:pPr>
                <a:lnSpc>
                  <a:spcPct val="120000"/>
                </a:lnSpc>
              </a:pPr>
              <a:r>
                <a:rPr lang="nl-NL" sz="600" dirty="0"/>
                <a:t>46%</a:t>
              </a:r>
            </a:p>
            <a:p>
              <a:pPr>
                <a:lnSpc>
                  <a:spcPct val="120000"/>
                </a:lnSpc>
              </a:pPr>
              <a:r>
                <a:rPr lang="nl-NL" sz="600" dirty="0">
                  <a:latin typeface="+mn-lt"/>
                </a:rPr>
                <a:t>28%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81013-CB63-4D04-B3A4-98307F5D6956}"/>
              </a:ext>
            </a:extLst>
          </p:cNvPr>
          <p:cNvSpPr/>
          <p:nvPr/>
        </p:nvSpPr>
        <p:spPr>
          <a:xfrm>
            <a:off x="7528051" y="6327196"/>
            <a:ext cx="358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2016, 2018</a:t>
            </a:r>
          </a:p>
          <a:p>
            <a:r>
              <a:rPr lang="nl-NL" sz="1000" i="1" dirty="0"/>
              <a:t>Groene stelling = waar, rode stelling = niet waar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FA31F93-B86D-45C4-A736-6C2BEF7A4870}"/>
              </a:ext>
            </a:extLst>
          </p:cNvPr>
          <p:cNvSpPr/>
          <p:nvPr/>
        </p:nvSpPr>
        <p:spPr>
          <a:xfrm>
            <a:off x="5135336" y="2898323"/>
            <a:ext cx="808264" cy="465364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CAC48BE5-4BB6-42F5-A880-B185D7156022}"/>
              </a:ext>
            </a:extLst>
          </p:cNvPr>
          <p:cNvSpPr/>
          <p:nvPr/>
        </p:nvSpPr>
        <p:spPr>
          <a:xfrm>
            <a:off x="3404507" y="4547509"/>
            <a:ext cx="171450" cy="26125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76DC08C9-1A87-4FA9-BF93-54CC9A1D098E}"/>
              </a:ext>
            </a:extLst>
          </p:cNvPr>
          <p:cNvSpPr/>
          <p:nvPr/>
        </p:nvSpPr>
        <p:spPr>
          <a:xfrm>
            <a:off x="3380013" y="2253342"/>
            <a:ext cx="111579" cy="19322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80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Landbouw: gewasbescherming en nutriënten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63219-24F7-4C29-8AB4-9F3F6D52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8" y="735858"/>
            <a:ext cx="8619040" cy="4254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8867E6-0FEB-41B5-BA1E-ECE922427701}"/>
              </a:ext>
            </a:extLst>
          </p:cNvPr>
          <p:cNvSpPr/>
          <p:nvPr/>
        </p:nvSpPr>
        <p:spPr>
          <a:xfrm>
            <a:off x="1087124" y="5285643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Eurobarometer, 2009, 2012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7299A8-F50D-4080-B531-91C32CBB793B}"/>
              </a:ext>
            </a:extLst>
          </p:cNvPr>
          <p:cNvSpPr/>
          <p:nvPr/>
        </p:nvSpPr>
        <p:spPr>
          <a:xfrm>
            <a:off x="642026" y="1167320"/>
            <a:ext cx="7830765" cy="688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47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6C509B3-C6FE-4717-BDF5-81833CDEB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4874" r="2186" b="39137"/>
          <a:stretch/>
        </p:blipFill>
        <p:spPr>
          <a:xfrm>
            <a:off x="4308022" y="4735286"/>
            <a:ext cx="2612881" cy="35106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Landbouw: gewasbescherming &amp; nutriënten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184EA8-25CD-4CF2-BC08-8112ADAE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4" y="1235529"/>
            <a:ext cx="1835603" cy="755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4A2FEB-5E47-4692-8F6E-4BF4A2256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838" r="2186" b="82591"/>
          <a:stretch/>
        </p:blipFill>
        <p:spPr>
          <a:xfrm>
            <a:off x="4310743" y="4212771"/>
            <a:ext cx="2612881" cy="326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C673D4-9515-4FBA-9CE2-F4CCB0EAB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564" y="1209311"/>
            <a:ext cx="3244624" cy="6187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3900739-C3EB-489B-A0CE-8C64E717ABB9}"/>
              </a:ext>
            </a:extLst>
          </p:cNvPr>
          <p:cNvGrpSpPr/>
          <p:nvPr/>
        </p:nvGrpSpPr>
        <p:grpSpPr>
          <a:xfrm>
            <a:off x="563943" y="2003852"/>
            <a:ext cx="6277727" cy="3686175"/>
            <a:chOff x="294522" y="942496"/>
            <a:chExt cx="6277727" cy="36861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86FCA9-4909-422B-8361-FDED2322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522" y="942496"/>
              <a:ext cx="3790950" cy="3686175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F37206-A0B0-45F7-9106-1D6A6B897918}"/>
                </a:ext>
              </a:extLst>
            </p:cNvPr>
            <p:cNvSpPr/>
            <p:nvPr/>
          </p:nvSpPr>
          <p:spPr>
            <a:xfrm>
              <a:off x="323966" y="3491189"/>
              <a:ext cx="6248283" cy="688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279E8E13-FE3D-44D9-8730-9C4C414C5F76}"/>
              </a:ext>
            </a:extLst>
          </p:cNvPr>
          <p:cNvSpPr/>
          <p:nvPr/>
        </p:nvSpPr>
        <p:spPr>
          <a:xfrm>
            <a:off x="622570" y="4075888"/>
            <a:ext cx="6284416" cy="5777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22F8BA-D8C2-49F4-963E-5D0B1F223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0548" r="2186" b="62906"/>
          <a:stretch/>
        </p:blipFill>
        <p:spPr>
          <a:xfrm>
            <a:off x="4299858" y="2677885"/>
            <a:ext cx="2612881" cy="3837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42F1ED-F67B-4FE6-9635-7D9F41740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6815" r="2186" b="57057"/>
          <a:stretch/>
        </p:blipFill>
        <p:spPr>
          <a:xfrm>
            <a:off x="4308021" y="3706585"/>
            <a:ext cx="2612881" cy="359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648B43-A7A2-4A12-B8D1-25115679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8059" r="2186" b="76091"/>
          <a:stretch/>
        </p:blipFill>
        <p:spPr>
          <a:xfrm>
            <a:off x="4313465" y="3184072"/>
            <a:ext cx="2612881" cy="342900"/>
          </a:xfrm>
          <a:prstGeom prst="rect">
            <a:avLst/>
          </a:prstGeom>
        </p:spPr>
      </p:pic>
      <p:sp>
        <p:nvSpPr>
          <p:cNvPr id="24" name="Arrow: Up 23">
            <a:extLst>
              <a:ext uri="{FF2B5EF4-FFF2-40B4-BE49-F238E27FC236}">
                <a16:creationId xmlns:a16="http://schemas.microsoft.com/office/drawing/2014/main" id="{C2AF2DA1-8D83-4517-BE33-457C24E33660}"/>
              </a:ext>
            </a:extLst>
          </p:cNvPr>
          <p:cNvSpPr/>
          <p:nvPr/>
        </p:nvSpPr>
        <p:spPr>
          <a:xfrm>
            <a:off x="3388179" y="4906737"/>
            <a:ext cx="81642" cy="14695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2E56449-68DD-49C5-BCB6-DC1AD682FB06}"/>
              </a:ext>
            </a:extLst>
          </p:cNvPr>
          <p:cNvSpPr/>
          <p:nvPr/>
        </p:nvSpPr>
        <p:spPr>
          <a:xfrm>
            <a:off x="3380014" y="4408714"/>
            <a:ext cx="73479" cy="1469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2E5B4F-631E-4F6F-92A4-EEB359C32667}"/>
              </a:ext>
            </a:extLst>
          </p:cNvPr>
          <p:cNvSpPr/>
          <p:nvPr/>
        </p:nvSpPr>
        <p:spPr>
          <a:xfrm>
            <a:off x="6825343" y="1673679"/>
            <a:ext cx="514350" cy="146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42A2D-279F-4840-BB27-DAB45766E3D8}"/>
              </a:ext>
            </a:extLst>
          </p:cNvPr>
          <p:cNvSpPr/>
          <p:nvPr/>
        </p:nvSpPr>
        <p:spPr>
          <a:xfrm>
            <a:off x="591013" y="5742843"/>
            <a:ext cx="4136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Eurobarometer Special Milieu, 2017, 2011</a:t>
            </a:r>
          </a:p>
        </p:txBody>
      </p:sp>
    </p:spTree>
    <p:extLst>
      <p:ext uri="{BB962C8B-B14F-4D97-AF65-F5344CB8AC3E}">
        <p14:creationId xmlns:p14="http://schemas.microsoft.com/office/powerpoint/2010/main" val="139376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Perceptie grootste watervervuilers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20F98-7951-4A91-87A9-9DBE0F50E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6"/>
          <a:stretch/>
        </p:blipFill>
        <p:spPr>
          <a:xfrm>
            <a:off x="449036" y="1108983"/>
            <a:ext cx="5523139" cy="4133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B08802-0C5D-45A7-AC88-A4CD1CAD9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42" y="1617373"/>
            <a:ext cx="4476125" cy="2925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A95F6D-C76B-4A80-8212-DB75EB52AE08}"/>
              </a:ext>
            </a:extLst>
          </p:cNvPr>
          <p:cNvSpPr/>
          <p:nvPr/>
        </p:nvSpPr>
        <p:spPr>
          <a:xfrm>
            <a:off x="6096000" y="116302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/>
              <a:t>Wie zijn volgens u de </a:t>
            </a:r>
            <a:r>
              <a:rPr lang="nl-NL" sz="1200" b="1" dirty="0"/>
              <a:t>drie</a:t>
            </a:r>
            <a:r>
              <a:rPr lang="nl-NL" sz="1200" dirty="0"/>
              <a:t> grootste vervuilers van het Nederlandse water? Kiest u s.v.p. uit onderstaande mogelijkheden.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C28581-5C38-40FA-814E-FDFD57370B27}"/>
              </a:ext>
            </a:extLst>
          </p:cNvPr>
          <p:cNvSpPr/>
          <p:nvPr/>
        </p:nvSpPr>
        <p:spPr>
          <a:xfrm>
            <a:off x="685801" y="5282980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Watermonitor 2009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E67CF-8093-4361-874B-71CE1B86A9ED}"/>
              </a:ext>
            </a:extLst>
          </p:cNvPr>
          <p:cNvSpPr/>
          <p:nvPr/>
        </p:nvSpPr>
        <p:spPr>
          <a:xfrm>
            <a:off x="7712528" y="5206779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9EBD5B-7159-4A3F-B4E7-146353074DBF}"/>
              </a:ext>
            </a:extLst>
          </p:cNvPr>
          <p:cNvSpPr/>
          <p:nvPr/>
        </p:nvSpPr>
        <p:spPr>
          <a:xfrm>
            <a:off x="204280" y="1595338"/>
            <a:ext cx="10749065" cy="447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90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4160B0-4BB3-4240-955A-807C5F8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Vervuilende stoffen gedrag burgers (o.a. medicijnresten)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772E-3692-4AA4-A5EE-5C492184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C384-D344-42D9-B3BC-51E3CA6AAE3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78E47-019A-41D8-8DEB-F97A5B516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7" t="16635" r="3485"/>
          <a:stretch/>
        </p:blipFill>
        <p:spPr>
          <a:xfrm>
            <a:off x="1" y="1629384"/>
            <a:ext cx="4795736" cy="40321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894DF9-5A36-4499-A5D7-B3EAA5581437}"/>
              </a:ext>
            </a:extLst>
          </p:cNvPr>
          <p:cNvSpPr/>
          <p:nvPr/>
        </p:nvSpPr>
        <p:spPr>
          <a:xfrm>
            <a:off x="1363437" y="5740180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Watermonitor 2009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BFAC9-DC9F-4331-AD22-8FDEF422D754}"/>
              </a:ext>
            </a:extLst>
          </p:cNvPr>
          <p:cNvSpPr/>
          <p:nvPr/>
        </p:nvSpPr>
        <p:spPr>
          <a:xfrm>
            <a:off x="5452411" y="5663979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B075B-8AEE-439A-B134-6A11E8D3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62" y="1580092"/>
            <a:ext cx="3930338" cy="3670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A72617-D86F-4DFF-9224-F602D0F2740A}"/>
              </a:ext>
            </a:extLst>
          </p:cNvPr>
          <p:cNvSpPr/>
          <p:nvPr/>
        </p:nvSpPr>
        <p:spPr>
          <a:xfrm>
            <a:off x="364671" y="852785"/>
            <a:ext cx="1126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Hieronder staat een aantal zaken die mensen wel eens door het toilet, de gootsteen of wasbak spoelen. Kunt u aangeven hoe vaak uzelf deze wel eens door het toilet, de gootsteen of de wasbak spoelt? 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57411C-AE44-444B-9CF2-33844988E3F1}"/>
              </a:ext>
            </a:extLst>
          </p:cNvPr>
          <p:cNvSpPr/>
          <p:nvPr/>
        </p:nvSpPr>
        <p:spPr>
          <a:xfrm>
            <a:off x="544749" y="3803515"/>
            <a:ext cx="4241260" cy="18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870E54-73FF-41AB-AE17-DB8298853C99}"/>
              </a:ext>
            </a:extLst>
          </p:cNvPr>
          <p:cNvGrpSpPr/>
          <p:nvPr/>
        </p:nvGrpSpPr>
        <p:grpSpPr>
          <a:xfrm>
            <a:off x="4378555" y="1544137"/>
            <a:ext cx="3848018" cy="3679618"/>
            <a:chOff x="142875" y="0"/>
            <a:chExt cx="5588000" cy="47796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C8825E-365F-42F8-BBB2-6DA4D1437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6"/>
            <a:stretch/>
          </p:blipFill>
          <p:spPr bwMode="auto">
            <a:xfrm>
              <a:off x="296652" y="0"/>
              <a:ext cx="5434223" cy="4779645"/>
            </a:xfrm>
            <a:prstGeom prst="rect">
              <a:avLst/>
            </a:prstGeom>
            <a:noFill/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3F54CD-1528-4C19-A70F-8BFEC7B41E60}"/>
                </a:ext>
              </a:extLst>
            </p:cNvPr>
            <p:cNvGrpSpPr/>
            <p:nvPr/>
          </p:nvGrpSpPr>
          <p:grpSpPr>
            <a:xfrm>
              <a:off x="142875" y="2057400"/>
              <a:ext cx="1238250" cy="2333625"/>
              <a:chOff x="0" y="0"/>
              <a:chExt cx="1238250" cy="2333625"/>
            </a:xfrm>
          </p:grpSpPr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79EDAC6E-5D22-40E3-8E8B-B8738B520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4875" y="2095500"/>
                <a:ext cx="2762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459C53C8-C80E-4F63-9836-A5EC9C20B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25" y="1800225"/>
                <a:ext cx="276225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B973978A-7433-499C-8B91-F8218FC0B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1495425"/>
                <a:ext cx="2762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10B70F01-21CE-4A20-8365-861F1CFAFA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775" y="1200150"/>
                <a:ext cx="2762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73676C38-939A-4B9B-BA4C-35E33736F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885825"/>
                <a:ext cx="2762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AED5AD01-D832-4B44-8404-5CA17F54D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5825" y="590550"/>
                <a:ext cx="2762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2A8C2C7-1D45-41F2-BD40-3E174E3E3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50" y="295275"/>
                <a:ext cx="2762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973F6607-06F4-48AA-8056-98D6705830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62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1500"/>
                  </a:lnSpc>
                  <a:spcAft>
                    <a:spcPts val="0"/>
                  </a:spcAft>
                </a:pPr>
                <a:r>
                  <a:rPr lang="nl-NL" sz="11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*</a:t>
                </a:r>
                <a:endParaRPr lang="nl-NL" sz="1100">
                  <a:effectLst/>
                  <a:latin typeface="Futura Book B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7A8ED8A-39E8-42DC-A34B-7071328C0299}"/>
              </a:ext>
            </a:extLst>
          </p:cNvPr>
          <p:cNvSpPr/>
          <p:nvPr/>
        </p:nvSpPr>
        <p:spPr>
          <a:xfrm>
            <a:off x="4961106" y="4046706"/>
            <a:ext cx="3472775" cy="1945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BA95E-8C06-4E65-A9B2-E555AB87CEE1}"/>
              </a:ext>
            </a:extLst>
          </p:cNvPr>
          <p:cNvSpPr/>
          <p:nvPr/>
        </p:nvSpPr>
        <p:spPr>
          <a:xfrm>
            <a:off x="9293678" y="5651009"/>
            <a:ext cx="2898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i="1" dirty="0"/>
              <a:t>Bron: Waterpeil 2018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A9DEE1-A45B-4B09-B67B-86D12077E455}"/>
              </a:ext>
            </a:extLst>
          </p:cNvPr>
          <p:cNvSpPr/>
          <p:nvPr/>
        </p:nvSpPr>
        <p:spPr>
          <a:xfrm>
            <a:off x="8848929" y="4704944"/>
            <a:ext cx="3262008" cy="188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7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MR">
      <a:dk1>
        <a:sysClr val="windowText" lastClr="000000"/>
      </a:dk1>
      <a:lt1>
        <a:sysClr val="window" lastClr="FFFFFF"/>
      </a:lt1>
      <a:dk2>
        <a:srgbClr val="CF0B1B"/>
      </a:dk2>
      <a:lt2>
        <a:srgbClr val="BB4380"/>
      </a:lt2>
      <a:accent1>
        <a:srgbClr val="E182AA"/>
      </a:accent1>
      <a:accent2>
        <a:srgbClr val="EA5B0C"/>
      </a:accent2>
      <a:accent3>
        <a:srgbClr val="EAC825"/>
      </a:accent3>
      <a:accent4>
        <a:srgbClr val="97B924"/>
      </a:accent4>
      <a:accent5>
        <a:srgbClr val="78C8CD"/>
      </a:accent5>
      <a:accent6>
        <a:srgbClr val="007CB8"/>
      </a:accent6>
      <a:hlink>
        <a:srgbClr val="78C8CD"/>
      </a:hlink>
      <a:folHlink>
        <a:srgbClr val="C7C7E0"/>
      </a:folHlink>
    </a:clrScheme>
    <a:fontScheme name="SAMR">
      <a:majorFont>
        <a:latin typeface="Futura Bold"/>
        <a:ea typeface=""/>
        <a:cs typeface=""/>
      </a:majorFont>
      <a:minorFont>
        <a:latin typeface="Futura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app new liggend.feb18.potx" id="{7E225985-AB57-4CB5-9125-40A73D7EBC51}" vid="{9A0AE283-8A0E-45E7-B653-F10A0F5287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264E80"/>
    </a:dk1>
    <a:lt1>
      <a:srgbClr val="62B5BF"/>
    </a:lt1>
    <a:dk2>
      <a:srgbClr val="D26390"/>
    </a:dk2>
    <a:lt2>
      <a:srgbClr val="B01D6E"/>
    </a:lt2>
    <a:accent1>
      <a:srgbClr val="E4281C"/>
    </a:accent1>
    <a:accent2>
      <a:srgbClr val="E45C24"/>
    </a:accent2>
    <a:accent3>
      <a:srgbClr val="E3BE1C"/>
    </a:accent3>
    <a:accent4>
      <a:srgbClr val="9AC022"/>
    </a:accent4>
    <a:accent5>
      <a:srgbClr val="788316"/>
    </a:accent5>
    <a:accent6>
      <a:srgbClr val="969696"/>
    </a:accent6>
    <a:hlink>
      <a:srgbClr val="FFFFFF"/>
    </a:hlink>
    <a:folHlink>
      <a:srgbClr val="FFFFFF"/>
    </a:folHlink>
  </a:clrScheme>
  <a:fontScheme name="Futura SAMR">
    <a:majorFont>
      <a:latin typeface="Futura-Book"/>
      <a:ea typeface=""/>
      <a:cs typeface=""/>
    </a:majorFont>
    <a:minorFont>
      <a:latin typeface="Futura-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Rapp new liggend.feb18</Template>
  <TotalTime>3482</TotalTime>
  <Words>899</Words>
  <Application>Microsoft Office PowerPoint</Application>
  <PresentationFormat>Widescreen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Mincho</vt:lpstr>
      <vt:lpstr>Arial</vt:lpstr>
      <vt:lpstr>Calibri</vt:lpstr>
      <vt:lpstr>Futura Bold</vt:lpstr>
      <vt:lpstr>Futura Book BT</vt:lpstr>
      <vt:lpstr>Futura-Book</vt:lpstr>
      <vt:lpstr>Times New Roman</vt:lpstr>
      <vt:lpstr>Office Theme</vt:lpstr>
      <vt:lpstr>PowerPoint Presentation</vt:lpstr>
      <vt:lpstr>Perceptie ontwikkeling kwaliteit oppervlaktewater</vt:lpstr>
      <vt:lpstr>Drinkwater (kennis) </vt:lpstr>
      <vt:lpstr>Drinkwater (probleembesef &amp;attitude) </vt:lpstr>
      <vt:lpstr>Waterkwaliteit – kennis (ecologie, mest, pesticiden) </vt:lpstr>
      <vt:lpstr>Landbouw: gewasbescherming en nutriënten </vt:lpstr>
      <vt:lpstr>Landbouw: gewasbescherming &amp; nutriënten</vt:lpstr>
      <vt:lpstr>Perceptie grootste watervervuilers </vt:lpstr>
      <vt:lpstr>Vervuilende stoffen gedrag burgers (o.a. medicijnresten)</vt:lpstr>
      <vt:lpstr>Vervuilende stoffen - kennis burgers (o.a. medicijnresten)</vt:lpstr>
      <vt:lpstr>Vervuilende stoffen - gedrag burgers (o.a. gewasbescherming)</vt:lpstr>
      <vt:lpstr>Vervuilende stoffen – kennis burgers (o.a. gewasbescherming)</vt:lpstr>
      <vt:lpstr>Bekendheid maatregelen (o.a. mest)  </vt:lpstr>
      <vt:lpstr>PowerPoint Presentation</vt:lpstr>
    </vt:vector>
  </TitlesOfParts>
  <Company>SAMR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 van Delft</dc:creator>
  <cp:lastModifiedBy>Marjolein van Kouterik</cp:lastModifiedBy>
  <cp:revision>1040</cp:revision>
  <cp:lastPrinted>2018-10-04T11:34:08Z</cp:lastPrinted>
  <dcterms:created xsi:type="dcterms:W3CDTF">2018-09-04T08:16:45Z</dcterms:created>
  <dcterms:modified xsi:type="dcterms:W3CDTF">2018-11-06T10:45:12Z</dcterms:modified>
</cp:coreProperties>
</file>