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9"/>
  </p:notesMasterIdLst>
  <p:sldIdLst>
    <p:sldId id="336" r:id="rId3"/>
    <p:sldId id="758" r:id="rId4"/>
    <p:sldId id="771" r:id="rId5"/>
    <p:sldId id="770" r:id="rId6"/>
    <p:sldId id="742" r:id="rId7"/>
    <p:sldId id="747" r:id="rId8"/>
    <p:sldId id="761" r:id="rId9"/>
    <p:sldId id="772" r:id="rId10"/>
    <p:sldId id="735" r:id="rId11"/>
    <p:sldId id="324" r:id="rId12"/>
    <p:sldId id="751" r:id="rId13"/>
    <p:sldId id="737" r:id="rId14"/>
    <p:sldId id="736" r:id="rId15"/>
    <p:sldId id="750" r:id="rId16"/>
    <p:sldId id="752" r:id="rId17"/>
    <p:sldId id="744" r:id="rId18"/>
    <p:sldId id="773" r:id="rId19"/>
    <p:sldId id="745" r:id="rId20"/>
    <p:sldId id="741" r:id="rId21"/>
    <p:sldId id="759" r:id="rId22"/>
    <p:sldId id="754" r:id="rId23"/>
    <p:sldId id="768" r:id="rId24"/>
    <p:sldId id="774" r:id="rId25"/>
    <p:sldId id="755" r:id="rId26"/>
    <p:sldId id="756" r:id="rId27"/>
    <p:sldId id="757"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3B04D-1BE7-4164-AC8E-11B49CD38CD0}" v="1" dt="2019-07-01T06:24:39.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6" autoAdjust="0"/>
    <p:restoredTop sz="72255" autoAdjust="0"/>
  </p:normalViewPr>
  <p:slideViewPr>
    <p:cSldViewPr snapToGrid="0" snapToObjects="1">
      <p:cViewPr varScale="1">
        <p:scale>
          <a:sx n="48" d="100"/>
          <a:sy n="48" d="100"/>
        </p:scale>
        <p:origin x="1368" y="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nke Beintema" userId="b735d55a4b7b3108" providerId="LiveId" clId="{C7C3B04D-1BE7-4164-AC8E-11B49CD38CD0}"/>
    <pc:docChg chg="custSel modSld">
      <pc:chgData name="Nienke Beintema" userId="b735d55a4b7b3108" providerId="LiveId" clId="{C7C3B04D-1BE7-4164-AC8E-11B49CD38CD0}" dt="2019-07-01T06:25:25.017" v="52" actId="1076"/>
      <pc:docMkLst>
        <pc:docMk/>
      </pc:docMkLst>
      <pc:sldChg chg="addSp delSp modSp">
        <pc:chgData name="Nienke Beintema" userId="b735d55a4b7b3108" providerId="LiveId" clId="{C7C3B04D-1BE7-4164-AC8E-11B49CD38CD0}" dt="2019-07-01T06:25:25.017" v="52" actId="1076"/>
        <pc:sldMkLst>
          <pc:docMk/>
          <pc:sldMk cId="1948393423" sldId="750"/>
        </pc:sldMkLst>
        <pc:spChg chg="add mod">
          <ac:chgData name="Nienke Beintema" userId="b735d55a4b7b3108" providerId="LiveId" clId="{C7C3B04D-1BE7-4164-AC8E-11B49CD38CD0}" dt="2019-07-01T06:25:11.184" v="49" actId="1076"/>
          <ac:spMkLst>
            <pc:docMk/>
            <pc:sldMk cId="1948393423" sldId="750"/>
            <ac:spMk id="2" creationId="{4D2F8B6E-5C3B-49F3-871F-78F43CBD97CF}"/>
          </ac:spMkLst>
        </pc:spChg>
        <pc:spChg chg="mod">
          <ac:chgData name="Nienke Beintema" userId="b735d55a4b7b3108" providerId="LiveId" clId="{C7C3B04D-1BE7-4164-AC8E-11B49CD38CD0}" dt="2019-07-01T06:25:23.500" v="51" actId="1076"/>
          <ac:spMkLst>
            <pc:docMk/>
            <pc:sldMk cId="1948393423" sldId="750"/>
            <ac:spMk id="4" creationId="{84A47DDE-E1E0-45E2-AF24-DAC3298D8E89}"/>
          </ac:spMkLst>
        </pc:spChg>
        <pc:spChg chg="mod">
          <ac:chgData name="Nienke Beintema" userId="b735d55a4b7b3108" providerId="LiveId" clId="{C7C3B04D-1BE7-4164-AC8E-11B49CD38CD0}" dt="2019-07-01T06:24:29.267" v="1" actId="1076"/>
          <ac:spMkLst>
            <pc:docMk/>
            <pc:sldMk cId="1948393423" sldId="750"/>
            <ac:spMk id="10" creationId="{46BEAC9A-4CB7-43CF-80F6-DE44F4A2661C}"/>
          </ac:spMkLst>
        </pc:spChg>
        <pc:picChg chg="mod">
          <ac:chgData name="Nienke Beintema" userId="b735d55a4b7b3108" providerId="LiveId" clId="{C7C3B04D-1BE7-4164-AC8E-11B49CD38CD0}" dt="2019-07-01T06:25:25.017" v="52" actId="1076"/>
          <ac:picMkLst>
            <pc:docMk/>
            <pc:sldMk cId="1948393423" sldId="750"/>
            <ac:picMk id="5" creationId="{1E38E700-A7D2-4A99-A25B-4FC2848D4134}"/>
          </ac:picMkLst>
        </pc:picChg>
        <pc:picChg chg="del">
          <ac:chgData name="Nienke Beintema" userId="b735d55a4b7b3108" providerId="LiveId" clId="{C7C3B04D-1BE7-4164-AC8E-11B49CD38CD0}" dt="2019-07-01T06:24:21.987" v="0" actId="478"/>
          <ac:picMkLst>
            <pc:docMk/>
            <pc:sldMk cId="1948393423" sldId="750"/>
            <ac:picMk id="15" creationId="{2ABA5BEA-422E-4A6A-BE51-8DCF63FA54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B5CF8-5399-43C3-A415-DA406DDBAAD4}" type="datetimeFigureOut">
              <a:rPr lang="nl-NL" smtClean="0"/>
              <a:t>30-6-2019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25E82-8B98-40EA-92EB-6D02AC1891B1}" type="slidenum">
              <a:rPr lang="nl-NL" smtClean="0"/>
              <a:t>‹#›</a:t>
            </a:fld>
            <a:endParaRPr lang="nl-NL"/>
          </a:p>
        </p:txBody>
      </p:sp>
    </p:spTree>
    <p:extLst>
      <p:ext uri="{BB962C8B-B14F-4D97-AF65-F5344CB8AC3E}">
        <p14:creationId xmlns:p14="http://schemas.microsoft.com/office/powerpoint/2010/main" val="369132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Logo’s </a:t>
            </a:r>
          </a:p>
        </p:txBody>
      </p:sp>
      <p:sp>
        <p:nvSpPr>
          <p:cNvPr id="4" name="Slide Number Placeholder 3"/>
          <p:cNvSpPr>
            <a:spLocks noGrp="1"/>
          </p:cNvSpPr>
          <p:nvPr>
            <p:ph type="sldNum" sz="quarter" idx="5"/>
          </p:nvPr>
        </p:nvSpPr>
        <p:spPr/>
        <p:txBody>
          <a:bodyPr/>
          <a:lstStyle/>
          <a:p>
            <a:fld id="{38F25E82-8B98-40EA-92EB-6D02AC1891B1}" type="slidenum">
              <a:rPr lang="nl-NL" smtClean="0"/>
              <a:t>1</a:t>
            </a:fld>
            <a:endParaRPr lang="nl-NL"/>
          </a:p>
        </p:txBody>
      </p:sp>
    </p:spTree>
    <p:extLst>
      <p:ext uri="{BB962C8B-B14F-4D97-AF65-F5344CB8AC3E}">
        <p14:creationId xmlns:p14="http://schemas.microsoft.com/office/powerpoint/2010/main" val="421866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Wanneer je kijkt naar de actoren hebben zij veel grotere maatschappelijke opgaven te verwerken, en moet de prioriteit van het onderwerp hitte afgewogen worden tegen bijvoorbeeld obesitas, bezetting in de zorg, ect. </a:t>
            </a:r>
          </a:p>
          <a:p>
            <a:r>
              <a:rPr lang="nl-NL" dirty="0"/>
              <a:t>Lokale actoren staan erg onder druk; alledaagse bezigheden. </a:t>
            </a:r>
            <a:r>
              <a:rPr lang="nl-NL" dirty="0" err="1"/>
              <a:t>GGD’s</a:t>
            </a:r>
            <a:r>
              <a:rPr lang="nl-NL" dirty="0"/>
              <a:t>, sociale wijkteams hebben bredere scope, met meer toekomstvisie.  </a:t>
            </a:r>
          </a:p>
        </p:txBody>
      </p:sp>
      <p:sp>
        <p:nvSpPr>
          <p:cNvPr id="4" name="Slide Number Placeholder 3"/>
          <p:cNvSpPr>
            <a:spLocks noGrp="1"/>
          </p:cNvSpPr>
          <p:nvPr>
            <p:ph type="sldNum" sz="quarter" idx="5"/>
          </p:nvPr>
        </p:nvSpPr>
        <p:spPr/>
        <p:txBody>
          <a:bodyPr/>
          <a:lstStyle/>
          <a:p>
            <a:fld id="{38F25E82-8B98-40EA-92EB-6D02AC1891B1}" type="slidenum">
              <a:rPr lang="nl-NL" smtClean="0"/>
              <a:t>11</a:t>
            </a:fld>
            <a:endParaRPr lang="nl-NL"/>
          </a:p>
        </p:txBody>
      </p:sp>
    </p:spTree>
    <p:extLst>
      <p:ext uri="{BB962C8B-B14F-4D97-AF65-F5344CB8AC3E}">
        <p14:creationId xmlns:p14="http://schemas.microsoft.com/office/powerpoint/2010/main" val="331578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Vanuit het landelijke niveau zijn er programma’s die op de doelgroep gericht zijn. Het mooiste zou zijn als vanuit de aanpak hitte deze programma’s versterkt kunnen worden…. Bij het programma van 1 tegen 1zaamheid zagen wij daar de meeste potentie…</a:t>
            </a:r>
          </a:p>
        </p:txBody>
      </p:sp>
      <p:sp>
        <p:nvSpPr>
          <p:cNvPr id="4" name="Slide Number Placeholder 3"/>
          <p:cNvSpPr>
            <a:spLocks noGrp="1"/>
          </p:cNvSpPr>
          <p:nvPr>
            <p:ph type="sldNum" sz="quarter" idx="5"/>
          </p:nvPr>
        </p:nvSpPr>
        <p:spPr/>
        <p:txBody>
          <a:bodyPr/>
          <a:lstStyle/>
          <a:p>
            <a:fld id="{38F25E82-8B98-40EA-92EB-6D02AC1891B1}" type="slidenum">
              <a:rPr lang="nl-NL" smtClean="0"/>
              <a:t>12</a:t>
            </a:fld>
            <a:endParaRPr lang="nl-NL"/>
          </a:p>
        </p:txBody>
      </p:sp>
    </p:spTree>
    <p:extLst>
      <p:ext uri="{BB962C8B-B14F-4D97-AF65-F5344CB8AC3E}">
        <p14:creationId xmlns:p14="http://schemas.microsoft.com/office/powerpoint/2010/main" val="282105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Verkennen van de hypothese door aan te sluiten bij de gang van zaken van het DPRA. </a:t>
            </a:r>
          </a:p>
          <a:p>
            <a:r>
              <a:rPr lang="nl-NL" dirty="0"/>
              <a:t>Themagericht (risico)dialoog. Belangrijk om de goede partijen aan tafel te krijgen…</a:t>
            </a:r>
          </a:p>
        </p:txBody>
      </p:sp>
      <p:sp>
        <p:nvSpPr>
          <p:cNvPr id="4" name="Slide Number Placeholder 3"/>
          <p:cNvSpPr>
            <a:spLocks noGrp="1"/>
          </p:cNvSpPr>
          <p:nvPr>
            <p:ph type="sldNum" sz="quarter" idx="5"/>
          </p:nvPr>
        </p:nvSpPr>
        <p:spPr/>
        <p:txBody>
          <a:bodyPr/>
          <a:lstStyle/>
          <a:p>
            <a:fld id="{38F25E82-8B98-40EA-92EB-6D02AC1891B1}" type="slidenum">
              <a:rPr lang="nl-NL" smtClean="0"/>
              <a:t>13</a:t>
            </a:fld>
            <a:endParaRPr lang="nl-NL"/>
          </a:p>
        </p:txBody>
      </p:sp>
    </p:spTree>
    <p:extLst>
      <p:ext uri="{BB962C8B-B14F-4D97-AF65-F5344CB8AC3E}">
        <p14:creationId xmlns:p14="http://schemas.microsoft.com/office/powerpoint/2010/main" val="38669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Ideeën over het onderling versterken van programma’s: </a:t>
            </a:r>
          </a:p>
          <a:p>
            <a:pPr marL="171450" indent="-171450">
              <a:buFontTx/>
              <a:buChar char="-"/>
            </a:pPr>
            <a:r>
              <a:rPr lang="nl-NL" b="0" dirty="0">
                <a:solidFill>
                  <a:srgbClr val="FFFF00"/>
                </a:solidFill>
              </a:rPr>
              <a:t>Bij hitte wordt eenzaamheid onder 75 plussers gevaarlijk, vanwege lage dorstprikkel en vaak slechtere mobiliteit, en niemand die water of koelte aanbiedt dan ligt de kans op uitdroging of erger op de loer. Dat zien we ook in de toename in opnames op de spoedeisende hulp in hitteperiodes.</a:t>
            </a:r>
          </a:p>
          <a:p>
            <a:pPr marL="171450" indent="-171450">
              <a:buFontTx/>
              <a:buChar char="-"/>
            </a:pPr>
            <a:r>
              <a:rPr lang="nl-NL" b="0" dirty="0">
                <a:solidFill>
                  <a:srgbClr val="FFFF00"/>
                </a:solidFill>
              </a:rPr>
              <a:t>Anderzijds is het ook makkelijker –vanwege de hittecrisis- om op je buurvrouw  af te stappen dan normaal. De hitte is een mooie aanleiding. Misschien helpt dit ook om het contact na de hitte makkelijker te maken. Het is een goede aanleiding</a:t>
            </a:r>
          </a:p>
        </p:txBody>
      </p:sp>
      <p:sp>
        <p:nvSpPr>
          <p:cNvPr id="4" name="Slide Number Placeholder 3"/>
          <p:cNvSpPr>
            <a:spLocks noGrp="1"/>
          </p:cNvSpPr>
          <p:nvPr>
            <p:ph type="sldNum" sz="quarter" idx="5"/>
          </p:nvPr>
        </p:nvSpPr>
        <p:spPr/>
        <p:txBody>
          <a:bodyPr/>
          <a:lstStyle/>
          <a:p>
            <a:fld id="{38F25E82-8B98-40EA-92EB-6D02AC1891B1}" type="slidenum">
              <a:rPr lang="nl-NL" smtClean="0"/>
              <a:t>14</a:t>
            </a:fld>
            <a:endParaRPr lang="nl-NL"/>
          </a:p>
        </p:txBody>
      </p:sp>
    </p:spTree>
    <p:extLst>
      <p:ext uri="{BB962C8B-B14F-4D97-AF65-F5344CB8AC3E}">
        <p14:creationId xmlns:p14="http://schemas.microsoft.com/office/powerpoint/2010/main" val="378473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Ideeën over het versterken van programma’s: </a:t>
            </a:r>
          </a:p>
          <a:p>
            <a:pPr marL="171450" indent="-171450">
              <a:buFontTx/>
              <a:buChar char="-"/>
            </a:pPr>
            <a:r>
              <a:rPr lang="nl-NL" dirty="0"/>
              <a:t>Kaarten zijn van beide beschikbaar </a:t>
            </a:r>
            <a:r>
              <a:rPr lang="nl-NL" dirty="0">
                <a:sym typeface="Wingdings" panose="05000000000000000000" pitchFamily="2" charset="2"/>
              </a:rPr>
              <a:t> Hoe en waar kan deze informatie van toegevoegde waarde zijn?</a:t>
            </a:r>
          </a:p>
          <a:p>
            <a:pPr marL="171450" indent="-171450">
              <a:buFontTx/>
              <a:buChar char="-"/>
            </a:pPr>
            <a:endParaRPr lang="nl-NL"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38F25E82-8B98-40EA-92EB-6D02AC1891B1}" type="slidenum">
              <a:rPr lang="nl-NL" smtClean="0"/>
              <a:t>15</a:t>
            </a:fld>
            <a:endParaRPr lang="nl-NL"/>
          </a:p>
        </p:txBody>
      </p:sp>
    </p:spTree>
    <p:extLst>
      <p:ext uri="{BB962C8B-B14F-4D97-AF65-F5344CB8AC3E}">
        <p14:creationId xmlns:p14="http://schemas.microsoft.com/office/powerpoint/2010/main" val="188152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Belangrijk dat domeinen goed vertegenwoordigd waren; aanleiding uitgeschreven in het dossier, wat iedereen ter achtergrond informatie heeft gehad. </a:t>
            </a:r>
          </a:p>
          <a:p>
            <a:r>
              <a:rPr lang="nl-NL" dirty="0"/>
              <a:t>Tijdens het startgesprek is verkend in hoeverre de gedachtegang van de proeftuin aansloot bij de gemeente, en hoe de werksessie ingevuld kon worden. </a:t>
            </a:r>
            <a:br>
              <a:rPr lang="nl-NL" dirty="0"/>
            </a:br>
            <a:r>
              <a:rPr lang="nl-NL" dirty="0"/>
              <a:t>In de werksessie is veelal wijkgericht de verdieping ingegaan op de raakvlakken, samenwerkingspartners, koppelkansen en maatregelen. </a:t>
            </a:r>
          </a:p>
          <a:p>
            <a:r>
              <a:rPr lang="nl-NL" dirty="0"/>
              <a:t>In de verdiepende werksessie wijkpartijen uitgenodigd gaan worden, en lokaal hitteplan ingevuld gaan worden. </a:t>
            </a:r>
          </a:p>
          <a:p>
            <a:endParaRPr lang="nl-NL" dirty="0"/>
          </a:p>
          <a:p>
            <a:r>
              <a:rPr lang="nl-NL" dirty="0"/>
              <a:t>Handelen vanuit een gezamenlijk doel: De negatieve gevolgen voor hittestress aanpakken; specifiek voor eenzame ouderen </a:t>
            </a:r>
            <a:r>
              <a:rPr lang="nl-NL" dirty="0">
                <a:sym typeface="Wingdings" panose="05000000000000000000" pitchFamily="2" charset="2"/>
              </a:rPr>
              <a:t> genoeg water laten drinken, en koelen</a:t>
            </a:r>
            <a:endParaRPr lang="nl-NL" dirty="0"/>
          </a:p>
        </p:txBody>
      </p:sp>
      <p:sp>
        <p:nvSpPr>
          <p:cNvPr id="4" name="Slide Number Placeholder 3"/>
          <p:cNvSpPr>
            <a:spLocks noGrp="1"/>
          </p:cNvSpPr>
          <p:nvPr>
            <p:ph type="sldNum" sz="quarter" idx="5"/>
          </p:nvPr>
        </p:nvSpPr>
        <p:spPr/>
        <p:txBody>
          <a:bodyPr/>
          <a:lstStyle/>
          <a:p>
            <a:fld id="{38F25E82-8B98-40EA-92EB-6D02AC1891B1}" type="slidenum">
              <a:rPr lang="nl-NL" smtClean="0"/>
              <a:t>16</a:t>
            </a:fld>
            <a:endParaRPr lang="nl-NL"/>
          </a:p>
        </p:txBody>
      </p:sp>
    </p:spTree>
    <p:extLst>
      <p:ext uri="{BB962C8B-B14F-4D97-AF65-F5344CB8AC3E}">
        <p14:creationId xmlns:p14="http://schemas.microsoft.com/office/powerpoint/2010/main" val="51087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Verkennen van de hypothese door aan te sluiten bij de gang van zaken van het DPRA. </a:t>
            </a:r>
          </a:p>
          <a:p>
            <a:r>
              <a:rPr lang="nl-NL" dirty="0"/>
              <a:t>Themagericht (risico)dialoog. Belangrijk om de goede partijen aan tafel te krijgen…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25E82-8B98-40EA-92EB-6D02AC1891B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84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Interview met deelnemers</a:t>
            </a:r>
          </a:p>
        </p:txBody>
      </p:sp>
      <p:sp>
        <p:nvSpPr>
          <p:cNvPr id="4" name="Slide Number Placeholder 3"/>
          <p:cNvSpPr>
            <a:spLocks noGrp="1"/>
          </p:cNvSpPr>
          <p:nvPr>
            <p:ph type="sldNum" sz="quarter" idx="5"/>
          </p:nvPr>
        </p:nvSpPr>
        <p:spPr/>
        <p:txBody>
          <a:bodyPr/>
          <a:lstStyle/>
          <a:p>
            <a:fld id="{38F25E82-8B98-40EA-92EB-6D02AC1891B1}" type="slidenum">
              <a:rPr lang="nl-NL" smtClean="0"/>
              <a:t>18</a:t>
            </a:fld>
            <a:endParaRPr lang="nl-NL"/>
          </a:p>
        </p:txBody>
      </p:sp>
    </p:spTree>
    <p:extLst>
      <p:ext uri="{BB962C8B-B14F-4D97-AF65-F5344CB8AC3E}">
        <p14:creationId xmlns:p14="http://schemas.microsoft.com/office/powerpoint/2010/main" val="2306597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opbrengsten van de proeftuin zijn over meerdere niveaus te verdelen.</a:t>
            </a:r>
          </a:p>
          <a:p>
            <a:r>
              <a:rPr lang="nl-NL" dirty="0"/>
              <a:t>In eerste instantie lijkt de oplossing te liggen bij de eerstelijnszorg; die ouderen adviseren om voldoende te drinken en te koelen tijdens de hittegolf. Daar leek geen ingang te liggen. </a:t>
            </a:r>
          </a:p>
          <a:p>
            <a:r>
              <a:rPr lang="nl-NL" dirty="0"/>
              <a:t>Ter preventie van de gevolgen van hittestress is het belangrijk dat de doelgroep hun gedrag gaat veranderen tijdens een hittegolf. Daarover kunnen in de eerstelijnszorg voorlichting gegeven worden, en mensen aansporen tot voldoende drinken en koelen. In de wijk zijn er partijen die de eerstelijnszorg kunnen bereiken en aansporen om dit te gaan doen. Vanuit de gemeente kan in verschillende beleidsstukken het onderwerp meegenomen worden, om mensen bewust ervan te maken en aan te sporen het mee te koppelen. Ook kan op gemeentelijk niveau programma’s gekoppeld worden zoals lokale coalities van eenzaamheid die met hitteproblematiek aan de gang gaan. Ect. </a:t>
            </a:r>
          </a:p>
        </p:txBody>
      </p:sp>
      <p:sp>
        <p:nvSpPr>
          <p:cNvPr id="4" name="Tijdelijke aanduiding voor dianummer 3"/>
          <p:cNvSpPr>
            <a:spLocks noGrp="1"/>
          </p:cNvSpPr>
          <p:nvPr>
            <p:ph type="sldNum" sz="quarter" idx="5"/>
          </p:nvPr>
        </p:nvSpPr>
        <p:spPr/>
        <p:txBody>
          <a:bodyPr/>
          <a:lstStyle/>
          <a:p>
            <a:fld id="{38F25E82-8B98-40EA-92EB-6D02AC1891B1}" type="slidenum">
              <a:rPr lang="nl-NL" smtClean="0"/>
              <a:t>19</a:t>
            </a:fld>
            <a:endParaRPr lang="nl-NL"/>
          </a:p>
        </p:txBody>
      </p:sp>
    </p:spTree>
    <p:extLst>
      <p:ext uri="{BB962C8B-B14F-4D97-AF65-F5344CB8AC3E}">
        <p14:creationId xmlns:p14="http://schemas.microsoft.com/office/powerpoint/2010/main" val="240859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Herkennen jullie dat die impuls nodig is? Welke impuls zou kunnen helpen? </a:t>
            </a:r>
            <a:r>
              <a:rPr lang="nl-NL" dirty="0">
                <a:sym typeface="Wingdings" panose="05000000000000000000" pitchFamily="2" charset="2"/>
              </a:rPr>
              <a:t> Lokaal hitteplan?</a:t>
            </a:r>
            <a:endParaRPr lang="nl-NL" dirty="0"/>
          </a:p>
        </p:txBody>
      </p:sp>
      <p:sp>
        <p:nvSpPr>
          <p:cNvPr id="4" name="Slide Number Placeholder 3"/>
          <p:cNvSpPr>
            <a:spLocks noGrp="1"/>
          </p:cNvSpPr>
          <p:nvPr>
            <p:ph type="sldNum" sz="quarter" idx="5"/>
          </p:nvPr>
        </p:nvSpPr>
        <p:spPr/>
        <p:txBody>
          <a:bodyPr/>
          <a:lstStyle/>
          <a:p>
            <a:fld id="{38F25E82-8B98-40EA-92EB-6D02AC1891B1}" type="slidenum">
              <a:rPr lang="nl-NL" smtClean="0"/>
              <a:t>20</a:t>
            </a:fld>
            <a:endParaRPr lang="nl-NL"/>
          </a:p>
        </p:txBody>
      </p:sp>
    </p:spTree>
    <p:extLst>
      <p:ext uri="{BB962C8B-B14F-4D97-AF65-F5344CB8AC3E}">
        <p14:creationId xmlns:p14="http://schemas.microsoft.com/office/powerpoint/2010/main" val="45593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l-NL" dirty="0"/>
              <a:t>In welk domein werk je? </a:t>
            </a:r>
          </a:p>
          <a:p>
            <a:pPr marL="685800" lvl="1" indent="-228600">
              <a:buAutoNum type="arabicPeriod"/>
            </a:pPr>
            <a:r>
              <a:rPr lang="nl-NL" dirty="0"/>
              <a:t>Ontwerp openbare ruimte</a:t>
            </a:r>
          </a:p>
          <a:p>
            <a:pPr marL="685800" lvl="1" indent="-228600">
              <a:buAutoNum type="arabicPeriod"/>
            </a:pPr>
            <a:r>
              <a:rPr lang="nl-NL" dirty="0"/>
              <a:t>Beheer openbare ruimte</a:t>
            </a:r>
          </a:p>
          <a:p>
            <a:pPr marL="685800" lvl="1" indent="-228600">
              <a:buAutoNum type="arabicPeriod"/>
            </a:pPr>
            <a:r>
              <a:rPr lang="nl-NL" dirty="0"/>
              <a:t>Gebouwen</a:t>
            </a:r>
          </a:p>
          <a:p>
            <a:pPr marL="685800" lvl="1" indent="-228600">
              <a:buAutoNum type="arabicPeriod"/>
            </a:pPr>
            <a:r>
              <a:rPr lang="nl-NL" dirty="0"/>
              <a:t>Gezondheid/sociaal</a:t>
            </a:r>
          </a:p>
          <a:p>
            <a:pPr marL="685800" lvl="1" indent="-228600">
              <a:buAutoNum type="arabicPeriod"/>
            </a:pPr>
            <a:r>
              <a:rPr lang="nl-NL" dirty="0"/>
              <a:t>Anders</a:t>
            </a:r>
          </a:p>
          <a:p>
            <a:pPr marL="685800" lvl="1" indent="-228600">
              <a:buAutoNum type="arabicPeriod"/>
            </a:pPr>
            <a:endParaRPr lang="nl-NL" dirty="0"/>
          </a:p>
          <a:p>
            <a:pPr marL="228600" lvl="0" indent="-228600">
              <a:buAutoNum type="arabicPeriod"/>
            </a:pPr>
            <a:r>
              <a:rPr lang="nl-NL" dirty="0"/>
              <a:t>Bij welke organisatie binnen dat domein?</a:t>
            </a:r>
          </a:p>
          <a:p>
            <a:pPr marL="228600" lvl="0" indent="-228600">
              <a:buAutoNum type="arabicPeriod"/>
            </a:pPr>
            <a:r>
              <a:rPr lang="nl-NL" dirty="0"/>
              <a:t>Is jouw organisatie al met hitte bezig?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25E82-8B98-40EA-92EB-6D02AC1891B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635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F25E82-8B98-40EA-92EB-6D02AC1891B1}" type="slidenum">
              <a:rPr lang="nl-NL" smtClean="0"/>
              <a:t>22</a:t>
            </a:fld>
            <a:endParaRPr lang="nl-NL"/>
          </a:p>
        </p:txBody>
      </p:sp>
    </p:spTree>
    <p:extLst>
      <p:ext uri="{BB962C8B-B14F-4D97-AF65-F5344CB8AC3E}">
        <p14:creationId xmlns:p14="http://schemas.microsoft.com/office/powerpoint/2010/main" val="580075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https://www.platform31.nl/nieuws/langer-thuis-van-seniorenhub-en-het-virtuele-verzorgingshuis-2-0 </a:t>
            </a:r>
          </a:p>
          <a:p>
            <a:endParaRPr lang="nl-NL" dirty="0"/>
          </a:p>
          <a:p>
            <a:r>
              <a:rPr lang="nl-NL" dirty="0"/>
              <a:t>https://www.platform31.nl/uploads/media_item/media_item/120/30/Brochure_innovatieprogamma_Langer_thuis_-_Inclusieve_wijk-1550654836.pdf </a:t>
            </a:r>
          </a:p>
        </p:txBody>
      </p:sp>
      <p:sp>
        <p:nvSpPr>
          <p:cNvPr id="4" name="Slide Number Placeholder 3"/>
          <p:cNvSpPr>
            <a:spLocks noGrp="1"/>
          </p:cNvSpPr>
          <p:nvPr>
            <p:ph type="sldNum" sz="quarter" idx="5"/>
          </p:nvPr>
        </p:nvSpPr>
        <p:spPr/>
        <p:txBody>
          <a:bodyPr/>
          <a:lstStyle/>
          <a:p>
            <a:fld id="{38F25E82-8B98-40EA-92EB-6D02AC1891B1}" type="slidenum">
              <a:rPr lang="nl-NL" smtClean="0"/>
              <a:t>26</a:t>
            </a:fld>
            <a:endParaRPr lang="nl-NL"/>
          </a:p>
        </p:txBody>
      </p:sp>
    </p:spTree>
    <p:extLst>
      <p:ext uri="{BB962C8B-B14F-4D97-AF65-F5344CB8AC3E}">
        <p14:creationId xmlns:p14="http://schemas.microsoft.com/office/powerpoint/2010/main" val="144533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Verkennen van de hypothese door aan te sluiten bij de gang van zaken van het DPRA. </a:t>
            </a:r>
          </a:p>
          <a:p>
            <a:r>
              <a:rPr lang="nl-NL" dirty="0"/>
              <a:t>Themagericht (risico)dialoog. Belangrijk om de goede partijen aan tafel te krijgen…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25E82-8B98-40EA-92EB-6D02AC1891B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9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Inzicht verkrijgen middels bollenschema: mijn/onze ervaring is/</a:t>
            </a:r>
            <a:r>
              <a:rPr lang="nl-NL" dirty="0" err="1"/>
              <a:t>wasdat</a:t>
            </a:r>
            <a:r>
              <a:rPr lang="nl-NL" dirty="0"/>
              <a:t> dit nog lang niet altijd in de breedte gebeurt en vooral naar de stresstest </a:t>
            </a:r>
            <a:r>
              <a:rPr lang="nl-NL" dirty="0" err="1"/>
              <a:t>irt</a:t>
            </a:r>
            <a:r>
              <a:rPr lang="nl-NL" dirty="0"/>
              <a:t> openbare ruimte wordt gekeken. Doel van de proeftuin: middels aantal werksessies onderzoeken óf er verbindingen tussen fysieke en sociaal/</a:t>
            </a:r>
            <a:r>
              <a:rPr lang="nl-NL" dirty="0" err="1"/>
              <a:t>gezonheidsdomein</a:t>
            </a:r>
            <a:r>
              <a:rPr lang="nl-NL" dirty="0"/>
              <a:t> zijn en wat nodig is om ze te verbinden </a:t>
            </a:r>
          </a:p>
          <a:p>
            <a:r>
              <a:rPr lang="nl-NL" dirty="0"/>
              <a:t>Stappen die nodig zijn </a:t>
            </a:r>
            <a:r>
              <a:rPr lang="nl-NL" dirty="0">
                <a:sym typeface="Wingdings" panose="05000000000000000000" pitchFamily="2" charset="2"/>
              </a:rPr>
              <a:t> 1 daarvan is om dit via de proeftuin te verkennen.</a:t>
            </a:r>
            <a:endParaRPr lang="nl-NL" dirty="0"/>
          </a:p>
        </p:txBody>
      </p:sp>
      <p:sp>
        <p:nvSpPr>
          <p:cNvPr id="4" name="Slide Number Placeholder 3"/>
          <p:cNvSpPr>
            <a:spLocks noGrp="1"/>
          </p:cNvSpPr>
          <p:nvPr>
            <p:ph type="sldNum" sz="quarter" idx="5"/>
          </p:nvPr>
        </p:nvSpPr>
        <p:spPr/>
        <p:txBody>
          <a:bodyPr/>
          <a:lstStyle/>
          <a:p>
            <a:fld id="{38F25E82-8B98-40EA-92EB-6D02AC1891B1}" type="slidenum">
              <a:rPr lang="nl-NL" smtClean="0"/>
              <a:t>5</a:t>
            </a:fld>
            <a:endParaRPr lang="nl-NL"/>
          </a:p>
        </p:txBody>
      </p:sp>
    </p:spTree>
    <p:extLst>
      <p:ext uri="{BB962C8B-B14F-4D97-AF65-F5344CB8AC3E}">
        <p14:creationId xmlns:p14="http://schemas.microsoft.com/office/powerpoint/2010/main" val="385388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gaat dus om zorg voor de mensen = sociaal/welzijn en gezondheid: thuiszorg GGD </a:t>
            </a:r>
            <a:r>
              <a:rPr lang="nl-NL" dirty="0" err="1"/>
              <a:t>etc</a:t>
            </a:r>
            <a:endParaRPr lang="nl-NL" dirty="0"/>
          </a:p>
          <a:p>
            <a:r>
              <a:rPr lang="nl-NL" dirty="0"/>
              <a:t>Gebouwen: hoe zorg je dat de gebouwen koel blijven: isolatie </a:t>
            </a:r>
            <a:r>
              <a:rPr lang="nl-NL" dirty="0" err="1"/>
              <a:t>ikv</a:t>
            </a:r>
            <a:r>
              <a:rPr lang="nl-NL" dirty="0"/>
              <a:t> energietransitie leidt vaak tot </a:t>
            </a:r>
            <a:r>
              <a:rPr lang="nl-NL" dirty="0" err="1"/>
              <a:t>warmteinsluiting</a:t>
            </a:r>
            <a:endParaRPr lang="nl-NL" dirty="0"/>
          </a:p>
          <a:p>
            <a:r>
              <a:rPr lang="nl-NL" dirty="0"/>
              <a:t>Ruimte: wat kun je doen met groen en schaduw: dit lijkt nu meeste aandacht te hebben maar heeft pas op lange termijn resultaat</a:t>
            </a:r>
          </a:p>
        </p:txBody>
      </p:sp>
      <p:sp>
        <p:nvSpPr>
          <p:cNvPr id="4" name="Slide Number Placeholder 3"/>
          <p:cNvSpPr>
            <a:spLocks noGrp="1"/>
          </p:cNvSpPr>
          <p:nvPr>
            <p:ph type="sldNum" sz="quarter" idx="5"/>
          </p:nvPr>
        </p:nvSpPr>
        <p:spPr/>
        <p:txBody>
          <a:bodyPr/>
          <a:lstStyle/>
          <a:p>
            <a:fld id="{38F25E82-8B98-40EA-92EB-6D02AC1891B1}" type="slidenum">
              <a:rPr lang="nl-NL" smtClean="0"/>
              <a:t>6</a:t>
            </a:fld>
            <a:endParaRPr lang="nl-NL"/>
          </a:p>
        </p:txBody>
      </p:sp>
    </p:spTree>
    <p:extLst>
      <p:ext uri="{BB962C8B-B14F-4D97-AF65-F5344CB8AC3E}">
        <p14:creationId xmlns:p14="http://schemas.microsoft.com/office/powerpoint/2010/main" val="343405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Herkennen jullie de tijdschalen en de verschil daarin?</a:t>
            </a:r>
          </a:p>
        </p:txBody>
      </p:sp>
      <p:sp>
        <p:nvSpPr>
          <p:cNvPr id="4" name="Slide Number Placeholder 3"/>
          <p:cNvSpPr>
            <a:spLocks noGrp="1"/>
          </p:cNvSpPr>
          <p:nvPr>
            <p:ph type="sldNum" sz="quarter" idx="5"/>
          </p:nvPr>
        </p:nvSpPr>
        <p:spPr/>
        <p:txBody>
          <a:bodyPr/>
          <a:lstStyle/>
          <a:p>
            <a:fld id="{38F25E82-8B98-40EA-92EB-6D02AC1891B1}" type="slidenum">
              <a:rPr lang="nl-NL" smtClean="0"/>
              <a:t>7</a:t>
            </a:fld>
            <a:endParaRPr lang="nl-NL"/>
          </a:p>
        </p:txBody>
      </p:sp>
    </p:spTree>
    <p:extLst>
      <p:ext uri="{BB962C8B-B14F-4D97-AF65-F5344CB8AC3E}">
        <p14:creationId xmlns:p14="http://schemas.microsoft.com/office/powerpoint/2010/main" val="372325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Verkennen van de hypothese door aan te sluiten bij de gang van zaken van het DPRA. </a:t>
            </a:r>
          </a:p>
          <a:p>
            <a:r>
              <a:rPr lang="nl-NL" dirty="0"/>
              <a:t>Themagericht (risico)dialoog. Belangrijk om de goede partijen aan tafel te krijgen…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25E82-8B98-40EA-92EB-6D02AC1891B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72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Preventie van de negatieve gezondheidseffecten beginnen bij de meest kwetsbare groep; eenzame thuiswonende ouderen</a:t>
            </a:r>
          </a:p>
          <a:p>
            <a:r>
              <a:rPr lang="nl-NL" dirty="0"/>
              <a:t>Omdat die geen anderen hebben die naar hen omkijken </a:t>
            </a:r>
          </a:p>
        </p:txBody>
      </p:sp>
      <p:sp>
        <p:nvSpPr>
          <p:cNvPr id="4" name="Slide Number Placeholder 3"/>
          <p:cNvSpPr>
            <a:spLocks noGrp="1"/>
          </p:cNvSpPr>
          <p:nvPr>
            <p:ph type="sldNum" sz="quarter" idx="5"/>
          </p:nvPr>
        </p:nvSpPr>
        <p:spPr/>
        <p:txBody>
          <a:bodyPr/>
          <a:lstStyle/>
          <a:p>
            <a:fld id="{38F25E82-8B98-40EA-92EB-6D02AC1891B1}" type="slidenum">
              <a:rPr lang="nl-NL" smtClean="0"/>
              <a:t>9</a:t>
            </a:fld>
            <a:endParaRPr lang="nl-NL"/>
          </a:p>
        </p:txBody>
      </p:sp>
    </p:spTree>
    <p:extLst>
      <p:ext uri="{BB962C8B-B14F-4D97-AF65-F5344CB8AC3E}">
        <p14:creationId xmlns:p14="http://schemas.microsoft.com/office/powerpoint/2010/main" val="249758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4 trends rondom ouderen en hitte waardoor de problematiek in de toekomst groter zal worden. </a:t>
            </a:r>
            <a:r>
              <a:rPr lang="nl-NL" dirty="0">
                <a:sym typeface="Wingdings" panose="05000000000000000000" pitchFamily="2" charset="2"/>
              </a:rPr>
              <a:t> Doelgroep wordt groter en het probleem hitte wordt groter</a:t>
            </a:r>
          </a:p>
          <a:p>
            <a:r>
              <a:rPr lang="nl-NL" dirty="0">
                <a:sym typeface="Wingdings" panose="05000000000000000000" pitchFamily="2" charset="2"/>
              </a:rPr>
              <a:t>Dubbele vergrijzing: meer ouderen en ze worden ook nog eens ouder én blijven langer thuis wonen</a:t>
            </a:r>
            <a:endParaRPr lang="nl-NL" dirty="0"/>
          </a:p>
        </p:txBody>
      </p:sp>
      <p:sp>
        <p:nvSpPr>
          <p:cNvPr id="4" name="Slide Number Placeholder 3"/>
          <p:cNvSpPr>
            <a:spLocks noGrp="1"/>
          </p:cNvSpPr>
          <p:nvPr>
            <p:ph type="sldNum" sz="quarter" idx="5"/>
          </p:nvPr>
        </p:nvSpPr>
        <p:spPr/>
        <p:txBody>
          <a:bodyPr/>
          <a:lstStyle/>
          <a:p>
            <a:fld id="{38F25E82-8B98-40EA-92EB-6D02AC1891B1}" type="slidenum">
              <a:rPr lang="nl-NL" smtClean="0"/>
              <a:t>10</a:t>
            </a:fld>
            <a:endParaRPr lang="nl-NL"/>
          </a:p>
        </p:txBody>
      </p:sp>
    </p:spTree>
    <p:extLst>
      <p:ext uri="{BB962C8B-B14F-4D97-AF65-F5344CB8AC3E}">
        <p14:creationId xmlns:p14="http://schemas.microsoft.com/office/powerpoint/2010/main" val="47382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45006-7DCC-F74B-8C43-544A0A0E000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BA4BDD-EF6F-A449-9B91-2F0A47BDD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EEFFF80-6A2C-8A44-9D92-83D136B84887}"/>
              </a:ext>
            </a:extLst>
          </p:cNvPr>
          <p:cNvSpPr>
            <a:spLocks noGrp="1"/>
          </p:cNvSpPr>
          <p:nvPr>
            <p:ph type="dt" sz="half" idx="10"/>
          </p:nvPr>
        </p:nvSpPr>
        <p:spPr/>
        <p:txBody>
          <a:bodyPr/>
          <a:lstStyle/>
          <a:p>
            <a:fld id="{6F3A12E0-C2DD-4916-84E6-EB23FE86188C}" type="datetime1">
              <a:rPr lang="nl-NL" smtClean="0"/>
              <a:t>30-6-2019</a:t>
            </a:fld>
            <a:endParaRPr lang="nl-NL"/>
          </a:p>
        </p:txBody>
      </p:sp>
      <p:sp>
        <p:nvSpPr>
          <p:cNvPr id="5" name="Tijdelijke aanduiding voor voettekst 4">
            <a:extLst>
              <a:ext uri="{FF2B5EF4-FFF2-40B4-BE49-F238E27FC236}">
                <a16:creationId xmlns:a16="http://schemas.microsoft.com/office/drawing/2014/main" id="{9FEE37F9-8000-F54B-A8BE-CDE8E43037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D38B0C-D53A-E44C-8CEB-14BB4F357FBC}"/>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230023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06E8A-2FC8-D246-82E9-CEA6A371B33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EB8D83-60FD-964C-BA4D-B4B2BC346DE8}"/>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85899759-1F7D-4648-BD47-D5BC49BC3C1D}"/>
              </a:ext>
            </a:extLst>
          </p:cNvPr>
          <p:cNvSpPr>
            <a:spLocks noGrp="1"/>
          </p:cNvSpPr>
          <p:nvPr>
            <p:ph type="dt" sz="half" idx="10"/>
          </p:nvPr>
        </p:nvSpPr>
        <p:spPr/>
        <p:txBody>
          <a:bodyPr/>
          <a:lstStyle/>
          <a:p>
            <a:fld id="{7C780FDE-EC17-404C-ADD8-DD220627FB39}" type="datetime1">
              <a:rPr lang="nl-NL" smtClean="0"/>
              <a:t>30-6-2019</a:t>
            </a:fld>
            <a:endParaRPr lang="nl-NL"/>
          </a:p>
        </p:txBody>
      </p:sp>
      <p:sp>
        <p:nvSpPr>
          <p:cNvPr id="5" name="Tijdelijke aanduiding voor voettekst 4">
            <a:extLst>
              <a:ext uri="{FF2B5EF4-FFF2-40B4-BE49-F238E27FC236}">
                <a16:creationId xmlns:a16="http://schemas.microsoft.com/office/drawing/2014/main" id="{3A52957D-A075-A740-A70C-BD0C60C5A2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38DCBD-F96D-5143-BCE4-E237F280510A}"/>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4030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FC21450-2BEA-3E46-ABAB-7463BFE3252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DEA0F32-7A84-7B49-9B56-A9266EED6D0E}"/>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53A5845F-B12F-BC4A-8F20-59267A703AB7}"/>
              </a:ext>
            </a:extLst>
          </p:cNvPr>
          <p:cNvSpPr>
            <a:spLocks noGrp="1"/>
          </p:cNvSpPr>
          <p:nvPr>
            <p:ph type="dt" sz="half" idx="10"/>
          </p:nvPr>
        </p:nvSpPr>
        <p:spPr/>
        <p:txBody>
          <a:bodyPr/>
          <a:lstStyle/>
          <a:p>
            <a:fld id="{3A6927C0-3914-4688-B4BD-35F8773B01BA}" type="datetime1">
              <a:rPr lang="nl-NL" smtClean="0"/>
              <a:t>30-6-2019</a:t>
            </a:fld>
            <a:endParaRPr lang="nl-NL"/>
          </a:p>
        </p:txBody>
      </p:sp>
      <p:sp>
        <p:nvSpPr>
          <p:cNvPr id="5" name="Tijdelijke aanduiding voor voettekst 4">
            <a:extLst>
              <a:ext uri="{FF2B5EF4-FFF2-40B4-BE49-F238E27FC236}">
                <a16:creationId xmlns:a16="http://schemas.microsoft.com/office/drawing/2014/main" id="{33E03CF1-E3EF-3048-8BBB-028D040773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2CA542-EEF9-0B4B-A1CC-237B15CBA11F}"/>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410264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91200" y="1511559"/>
            <a:ext cx="10800000" cy="1962441"/>
          </a:xfrm>
        </p:spPr>
        <p:txBody>
          <a:bodyPr anchor="b"/>
          <a:lstStyle>
            <a:lvl1pPr algn="ctr">
              <a:defRPr sz="6000"/>
            </a:lvl1pPr>
          </a:lstStyle>
          <a:p>
            <a:r>
              <a:rPr lang="nl-NL"/>
              <a:t>Click to edit Master title style</a:t>
            </a:r>
            <a:endParaRPr lang="nl-NL" dirty="0"/>
          </a:p>
        </p:txBody>
      </p:sp>
      <p:sp>
        <p:nvSpPr>
          <p:cNvPr id="3" name="Ondertitel 2"/>
          <p:cNvSpPr>
            <a:spLocks noGrp="1"/>
          </p:cNvSpPr>
          <p:nvPr>
            <p:ph type="subTitle" idx="1"/>
          </p:nvPr>
        </p:nvSpPr>
        <p:spPr>
          <a:xfrm>
            <a:off x="691200" y="3531600"/>
            <a:ext cx="10800000" cy="1044000"/>
          </a:xfrm>
        </p:spPr>
        <p:txBody>
          <a:bodyPr>
            <a:normAutofit/>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to edit Master subtitle style</a:t>
            </a:r>
            <a:endParaRPr lang="nl-NL" dirty="0"/>
          </a:p>
        </p:txBody>
      </p:sp>
      <p:sp>
        <p:nvSpPr>
          <p:cNvPr id="7" name="Rectangle 14"/>
          <p:cNvSpPr/>
          <p:nvPr userDrawn="1"/>
        </p:nvSpPr>
        <p:spPr>
          <a:xfrm>
            <a:off x="4444041" y="4639851"/>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ijdelijke aanduiding voor tekst 8"/>
          <p:cNvSpPr>
            <a:spLocks noGrp="1"/>
          </p:cNvSpPr>
          <p:nvPr>
            <p:ph type="body" sz="quarter" idx="13"/>
          </p:nvPr>
        </p:nvSpPr>
        <p:spPr>
          <a:xfrm>
            <a:off x="3751200" y="5000400"/>
            <a:ext cx="4680000" cy="338400"/>
          </a:xfrm>
        </p:spPr>
        <p:txBody>
          <a:bodyPr>
            <a:noAutofit/>
          </a:bodyPr>
          <a:lstStyle>
            <a:lvl1pPr marL="0" indent="0" algn="ctr">
              <a:buFont typeface="Arial" panose="020B0604020202020204" pitchFamily="34" charset="0"/>
              <a:buNone/>
              <a:defRPr sz="1600">
                <a:solidFill>
                  <a:schemeClr val="bg1"/>
                </a:solidFill>
              </a:defRPr>
            </a:lvl1pPr>
            <a:lvl2pPr marL="0" indent="0" algn="ctr">
              <a:buNone/>
              <a:defRPr sz="1600">
                <a:solidFill>
                  <a:schemeClr val="bg1"/>
                </a:solidFill>
              </a:defRPr>
            </a:lvl2pPr>
            <a:lvl3pPr marL="0" indent="0" algn="ctr">
              <a:buNone/>
              <a:defRPr sz="1600">
                <a:solidFill>
                  <a:schemeClr val="bg1"/>
                </a:solidFill>
              </a:defRPr>
            </a:lvl3pPr>
            <a:lvl4pPr marL="0" indent="0" algn="ctr">
              <a:buNone/>
              <a:defRPr sz="1600">
                <a:solidFill>
                  <a:schemeClr val="bg1"/>
                </a:solidFill>
              </a:defRPr>
            </a:lvl4pPr>
            <a:lvl5pPr marL="0" indent="0" algn="ctr">
              <a:buNone/>
              <a:defRPr sz="1600">
                <a:solidFill>
                  <a:schemeClr val="bg1"/>
                </a:solidFill>
              </a:defRPr>
            </a:lvl5pPr>
            <a:lvl6pPr marL="0" indent="0" algn="ctr">
              <a:buNone/>
              <a:defRPr sz="1600">
                <a:solidFill>
                  <a:schemeClr val="bg1"/>
                </a:solidFill>
              </a:defRPr>
            </a:lvl6pPr>
            <a:lvl7pPr marL="0" indent="0" algn="ctr">
              <a:buNone/>
              <a:defRPr sz="1600">
                <a:solidFill>
                  <a:schemeClr val="bg1"/>
                </a:solidFill>
              </a:defRPr>
            </a:lvl7pPr>
            <a:lvl8pPr marL="0" indent="0" algn="ctr">
              <a:buNone/>
              <a:defRPr sz="1600">
                <a:solidFill>
                  <a:schemeClr val="bg1"/>
                </a:solidFill>
              </a:defRPr>
            </a:lvl8pPr>
            <a:lvl9pPr marL="0" indent="0" algn="ctr">
              <a:buNone/>
              <a:defRPr sz="1600">
                <a:solidFill>
                  <a:schemeClr val="bg1"/>
                </a:solidFill>
              </a:defRPr>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Tree>
    <p:extLst>
      <p:ext uri="{BB962C8B-B14F-4D97-AF65-F5344CB8AC3E}">
        <p14:creationId xmlns:p14="http://schemas.microsoft.com/office/powerpoint/2010/main" val="327773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91200" y="1511559"/>
            <a:ext cx="10800000" cy="1962441"/>
          </a:xfrm>
        </p:spPr>
        <p:txBody>
          <a:bodyPr anchor="b"/>
          <a:lstStyle>
            <a:lvl1pPr algn="ctr">
              <a:defRPr sz="6000"/>
            </a:lvl1pPr>
          </a:lstStyle>
          <a:p>
            <a:r>
              <a:rPr lang="nl-NL"/>
              <a:t>Click to edit Master title style</a:t>
            </a:r>
            <a:endParaRPr lang="nl-NL" dirty="0"/>
          </a:p>
        </p:txBody>
      </p:sp>
      <p:sp>
        <p:nvSpPr>
          <p:cNvPr id="3" name="Ondertitel 2"/>
          <p:cNvSpPr>
            <a:spLocks noGrp="1"/>
          </p:cNvSpPr>
          <p:nvPr>
            <p:ph type="subTitle" idx="1"/>
          </p:nvPr>
        </p:nvSpPr>
        <p:spPr>
          <a:xfrm>
            <a:off x="691200" y="3531600"/>
            <a:ext cx="10800000" cy="1044000"/>
          </a:xfrm>
        </p:spPr>
        <p:txBody>
          <a:bodyPr>
            <a:normAutofit/>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to edit Master subtitle style</a:t>
            </a:r>
            <a:endParaRPr lang="nl-NL" dirty="0"/>
          </a:p>
        </p:txBody>
      </p:sp>
      <p:sp>
        <p:nvSpPr>
          <p:cNvPr id="7" name="Rectangle 14"/>
          <p:cNvSpPr/>
          <p:nvPr userDrawn="1"/>
        </p:nvSpPr>
        <p:spPr>
          <a:xfrm>
            <a:off x="4444041" y="4639851"/>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ijdelijke aanduiding voor tekst 8"/>
          <p:cNvSpPr>
            <a:spLocks noGrp="1"/>
          </p:cNvSpPr>
          <p:nvPr>
            <p:ph type="body" sz="quarter" idx="13"/>
          </p:nvPr>
        </p:nvSpPr>
        <p:spPr>
          <a:xfrm>
            <a:off x="3751200" y="5000400"/>
            <a:ext cx="4680000" cy="338400"/>
          </a:xfrm>
        </p:spPr>
        <p:txBody>
          <a:bodyPr>
            <a:noAutofit/>
          </a:bodyPr>
          <a:lstStyle>
            <a:lvl1pPr marL="0" indent="0" algn="ctr">
              <a:buFont typeface="Arial" panose="020B0604020202020204" pitchFamily="34" charset="0"/>
              <a:buNone/>
              <a:defRPr sz="1600">
                <a:solidFill>
                  <a:schemeClr val="bg1"/>
                </a:solidFill>
              </a:defRPr>
            </a:lvl1pPr>
            <a:lvl2pPr marL="0" indent="0" algn="ctr">
              <a:buNone/>
              <a:defRPr sz="1600">
                <a:solidFill>
                  <a:schemeClr val="bg1"/>
                </a:solidFill>
              </a:defRPr>
            </a:lvl2pPr>
            <a:lvl3pPr marL="0" indent="0" algn="ctr">
              <a:buNone/>
              <a:defRPr sz="1600">
                <a:solidFill>
                  <a:schemeClr val="bg1"/>
                </a:solidFill>
              </a:defRPr>
            </a:lvl3pPr>
            <a:lvl4pPr marL="0" indent="0" algn="ctr">
              <a:buNone/>
              <a:defRPr sz="1600">
                <a:solidFill>
                  <a:schemeClr val="bg1"/>
                </a:solidFill>
              </a:defRPr>
            </a:lvl4pPr>
            <a:lvl5pPr marL="0" indent="0" algn="ctr">
              <a:buNone/>
              <a:defRPr sz="1600">
                <a:solidFill>
                  <a:schemeClr val="bg1"/>
                </a:solidFill>
              </a:defRPr>
            </a:lvl5pPr>
            <a:lvl6pPr marL="0" indent="0" algn="ctr">
              <a:buNone/>
              <a:defRPr sz="1600">
                <a:solidFill>
                  <a:schemeClr val="bg1"/>
                </a:solidFill>
              </a:defRPr>
            </a:lvl6pPr>
            <a:lvl7pPr marL="0" indent="0" algn="ctr">
              <a:buNone/>
              <a:defRPr sz="1600">
                <a:solidFill>
                  <a:schemeClr val="bg1"/>
                </a:solidFill>
              </a:defRPr>
            </a:lvl7pPr>
            <a:lvl8pPr marL="0" indent="0" algn="ctr">
              <a:buNone/>
              <a:defRPr sz="1600">
                <a:solidFill>
                  <a:schemeClr val="bg1"/>
                </a:solidFill>
              </a:defRPr>
            </a:lvl8pPr>
            <a:lvl9pPr marL="0" indent="0" algn="ctr">
              <a:buNone/>
              <a:defRPr sz="1600">
                <a:solidFill>
                  <a:schemeClr val="bg1"/>
                </a:solidFill>
              </a:defRPr>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Tree>
    <p:extLst>
      <p:ext uri="{BB962C8B-B14F-4D97-AF65-F5344CB8AC3E}">
        <p14:creationId xmlns:p14="http://schemas.microsoft.com/office/powerpoint/2010/main" val="61726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Click to edit Master title style</a:t>
            </a:r>
            <a:endParaRPr lang="nl-NL" dirty="0"/>
          </a:p>
        </p:txBody>
      </p:sp>
      <p:sp>
        <p:nvSpPr>
          <p:cNvPr id="3" name="Tijdelijke aanduiding voor inhoud 2"/>
          <p:cNvSpPr>
            <a:spLocks noGrp="1"/>
          </p:cNvSpPr>
          <p:nvPr>
            <p:ph idx="1"/>
          </p:nvPr>
        </p:nvSpPr>
        <p:spPr>
          <a:xfrm>
            <a:off x="720000" y="2520000"/>
            <a:ext cx="10800000" cy="38952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7" name="Tijdelijke aanduiding voor tekst 2"/>
          <p:cNvSpPr>
            <a:spLocks noGrp="1"/>
          </p:cNvSpPr>
          <p:nvPr>
            <p:ph type="body" idx="13"/>
          </p:nvPr>
        </p:nvSpPr>
        <p:spPr>
          <a:xfrm>
            <a:off x="720000" y="1978090"/>
            <a:ext cx="10800000" cy="399600"/>
          </a:xfrm>
        </p:spPr>
        <p:txBody>
          <a:bodyPr wrap="square"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Tree>
    <p:extLst>
      <p:ext uri="{BB962C8B-B14F-4D97-AF65-F5344CB8AC3E}">
        <p14:creationId xmlns:p14="http://schemas.microsoft.com/office/powerpoint/2010/main" val="190642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0000" y="540000"/>
            <a:ext cx="10800000" cy="756000"/>
          </a:xfrm>
        </p:spPr>
        <p:txBody>
          <a:bodyPr/>
          <a:lstStyle>
            <a:lvl1pPr>
              <a:defRPr>
                <a:solidFill>
                  <a:schemeClr val="tx2"/>
                </a:solidFill>
              </a:defRPr>
            </a:lvl1pPr>
          </a:lstStyle>
          <a:p>
            <a:r>
              <a:rPr lang="nl-NL"/>
              <a:t>Click to edit Master title style</a:t>
            </a:r>
            <a:endParaRPr lang="nl-NL" dirty="0"/>
          </a:p>
        </p:txBody>
      </p:sp>
      <p:sp>
        <p:nvSpPr>
          <p:cNvPr id="3" name="Tijdelijke aanduiding voor inhoud 2"/>
          <p:cNvSpPr>
            <a:spLocks noGrp="1"/>
          </p:cNvSpPr>
          <p:nvPr>
            <p:ph idx="1"/>
          </p:nvPr>
        </p:nvSpPr>
        <p:spPr>
          <a:xfrm>
            <a:off x="720000" y="2520000"/>
            <a:ext cx="10800000" cy="3507576"/>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7" name="Tijdelijke aanduiding voor tekst 2"/>
          <p:cNvSpPr>
            <a:spLocks noGrp="1"/>
          </p:cNvSpPr>
          <p:nvPr>
            <p:ph type="body" idx="13"/>
          </p:nvPr>
        </p:nvSpPr>
        <p:spPr>
          <a:xfrm>
            <a:off x="720000" y="1978090"/>
            <a:ext cx="10800000" cy="399600"/>
          </a:xfrm>
        </p:spPr>
        <p:txBody>
          <a:bodyPr wrap="none"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Tree>
    <p:extLst>
      <p:ext uri="{BB962C8B-B14F-4D97-AF65-F5344CB8AC3E}">
        <p14:creationId xmlns:p14="http://schemas.microsoft.com/office/powerpoint/2010/main" val="379179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2 columns Left">
    <p:spTree>
      <p:nvGrpSpPr>
        <p:cNvPr id="1" name=""/>
        <p:cNvGrpSpPr/>
        <p:nvPr/>
      </p:nvGrpSpPr>
      <p:grpSpPr>
        <a:xfrm>
          <a:off x="0" y="0"/>
          <a:ext cx="0" cy="0"/>
          <a:chOff x="0" y="0"/>
          <a:chExt cx="0" cy="0"/>
        </a:xfrm>
      </p:grpSpPr>
      <p:sp>
        <p:nvSpPr>
          <p:cNvPr id="2" name="Titel 1"/>
          <p:cNvSpPr>
            <a:spLocks noGrp="1"/>
          </p:cNvSpPr>
          <p:nvPr>
            <p:ph type="title"/>
          </p:nvPr>
        </p:nvSpPr>
        <p:spPr>
          <a:xfrm>
            <a:off x="720000" y="180000"/>
            <a:ext cx="5040000" cy="1080000"/>
          </a:xfrm>
        </p:spPr>
        <p:txBody>
          <a:bodyPr/>
          <a:lstStyle/>
          <a:p>
            <a:r>
              <a:rPr lang="nl-NL"/>
              <a:t>Click to edit Master title style</a:t>
            </a:r>
            <a:endParaRPr lang="nl-NL" dirty="0"/>
          </a:p>
        </p:txBody>
      </p:sp>
      <p:sp>
        <p:nvSpPr>
          <p:cNvPr id="3" name="Tijdelijke aanduiding voor tekst 2"/>
          <p:cNvSpPr>
            <a:spLocks noGrp="1"/>
          </p:cNvSpPr>
          <p:nvPr>
            <p:ph type="body" idx="1"/>
          </p:nvPr>
        </p:nvSpPr>
        <p:spPr>
          <a:xfrm>
            <a:off x="720000" y="1980000"/>
            <a:ext cx="5112000" cy="396000"/>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
        <p:nvSpPr>
          <p:cNvPr id="4" name="Tijdelijke aanduiding voor inhoud 3"/>
          <p:cNvSpPr>
            <a:spLocks noGrp="1"/>
          </p:cNvSpPr>
          <p:nvPr>
            <p:ph sz="half" idx="2"/>
          </p:nvPr>
        </p:nvSpPr>
        <p:spPr>
          <a:xfrm>
            <a:off x="720000" y="2520000"/>
            <a:ext cx="5112000" cy="38952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Tijdelijke aanduiding voor inhoud 5"/>
          <p:cNvSpPr>
            <a:spLocks noGrp="1"/>
          </p:cNvSpPr>
          <p:nvPr>
            <p:ph sz="quarter" idx="4" hasCustomPrompt="1"/>
          </p:nvPr>
        </p:nvSpPr>
        <p:spPr>
          <a:xfrm>
            <a:off x="6411830" y="2520000"/>
            <a:ext cx="5112000" cy="3895200"/>
          </a:xfrm>
        </p:spPr>
        <p:txBody>
          <a:bodyPr/>
          <a:lstStyle>
            <a:lvl1pPr>
              <a:defRPr/>
            </a:lvl1pPr>
          </a:lstStyle>
          <a:p>
            <a:pPr lvl="0"/>
            <a:r>
              <a:rPr lang="nl-NL" dirty="0" err="1"/>
              <a:t>Use</a:t>
            </a:r>
            <a:r>
              <a:rPr lang="nl-NL" dirty="0"/>
              <a:t> </a:t>
            </a:r>
            <a:r>
              <a:rPr lang="nl-NL" dirty="0" err="1"/>
              <a:t>this</a:t>
            </a:r>
            <a:r>
              <a:rPr lang="nl-NL" dirty="0"/>
              <a:t> </a:t>
            </a:r>
            <a:r>
              <a:rPr lang="nl-NL" dirty="0" err="1"/>
              <a:t>space</a:t>
            </a:r>
            <a:r>
              <a:rPr lang="nl-NL" dirty="0"/>
              <a:t> </a:t>
            </a:r>
            <a:r>
              <a:rPr lang="nl-NL" dirty="0" err="1"/>
              <a:t>for</a:t>
            </a:r>
            <a:r>
              <a:rPr lang="nl-NL" dirty="0"/>
              <a:t> pictures, </a:t>
            </a:r>
            <a:r>
              <a:rPr lang="nl-NL" dirty="0" err="1"/>
              <a:t>charts</a:t>
            </a:r>
            <a:r>
              <a:rPr lang="nl-NL" dirty="0"/>
              <a:t> or </a:t>
            </a:r>
            <a:r>
              <a:rPr lang="nl-NL" dirty="0" err="1"/>
              <a:t>schemes</a:t>
            </a:r>
            <a:endParaRPr lang="nl-NL" dirty="0"/>
          </a:p>
          <a:p>
            <a:pPr lvl="1"/>
            <a:r>
              <a:rPr lang="nl-NL" dirty="0"/>
              <a:t>Tweede niveau</a:t>
            </a:r>
          </a:p>
          <a:p>
            <a:pPr lvl="2"/>
            <a:r>
              <a:rPr lang="nl-NL" dirty="0"/>
              <a:t>Derde niveau</a:t>
            </a:r>
          </a:p>
          <a:p>
            <a:pPr lvl="3"/>
            <a:r>
              <a:rPr lang="nl-NL" dirty="0"/>
              <a:t>Vierde niveau</a:t>
            </a:r>
          </a:p>
          <a:p>
            <a:pPr lvl="4"/>
            <a:r>
              <a:rPr lang="nl-NL"/>
              <a:t>Vijfde niveau</a:t>
            </a:r>
            <a:endParaRPr lang="nl-NL" dirty="0"/>
          </a:p>
        </p:txBody>
      </p:sp>
    </p:spTree>
    <p:extLst>
      <p:ext uri="{BB962C8B-B14F-4D97-AF65-F5344CB8AC3E}">
        <p14:creationId xmlns:p14="http://schemas.microsoft.com/office/powerpoint/2010/main" val="385623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columns Right">
    <p:spTree>
      <p:nvGrpSpPr>
        <p:cNvPr id="1" name=""/>
        <p:cNvGrpSpPr/>
        <p:nvPr/>
      </p:nvGrpSpPr>
      <p:grpSpPr>
        <a:xfrm>
          <a:off x="0" y="0"/>
          <a:ext cx="0" cy="0"/>
          <a:chOff x="0" y="0"/>
          <a:chExt cx="0" cy="0"/>
        </a:xfrm>
      </p:grpSpPr>
      <p:sp>
        <p:nvSpPr>
          <p:cNvPr id="2" name="Titel 1"/>
          <p:cNvSpPr>
            <a:spLocks noGrp="1"/>
          </p:cNvSpPr>
          <p:nvPr>
            <p:ph type="title"/>
          </p:nvPr>
        </p:nvSpPr>
        <p:spPr>
          <a:xfrm>
            <a:off x="720000" y="180000"/>
            <a:ext cx="5040000" cy="1080000"/>
          </a:xfrm>
        </p:spPr>
        <p:txBody>
          <a:bodyPr/>
          <a:lstStyle/>
          <a:p>
            <a:r>
              <a:rPr lang="nl-NL"/>
              <a:t>Click to edit Master title style</a:t>
            </a:r>
            <a:endParaRPr lang="nl-NL" dirty="0"/>
          </a:p>
        </p:txBody>
      </p:sp>
      <p:sp>
        <p:nvSpPr>
          <p:cNvPr id="3" name="Tijdelijke aanduiding voor tekst 2"/>
          <p:cNvSpPr>
            <a:spLocks noGrp="1"/>
          </p:cNvSpPr>
          <p:nvPr>
            <p:ph type="body" idx="1"/>
          </p:nvPr>
        </p:nvSpPr>
        <p:spPr>
          <a:xfrm>
            <a:off x="6412339" y="1980000"/>
            <a:ext cx="5112000" cy="396000"/>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endParaRPr lang="nl-NL" dirty="0"/>
          </a:p>
        </p:txBody>
      </p:sp>
      <p:sp>
        <p:nvSpPr>
          <p:cNvPr id="4" name="Tijdelijke aanduiding voor inhoud 3"/>
          <p:cNvSpPr>
            <a:spLocks noGrp="1"/>
          </p:cNvSpPr>
          <p:nvPr>
            <p:ph sz="half" idx="2" hasCustomPrompt="1"/>
          </p:nvPr>
        </p:nvSpPr>
        <p:spPr>
          <a:xfrm>
            <a:off x="720000" y="2520000"/>
            <a:ext cx="5112000" cy="3895200"/>
          </a:xfrm>
        </p:spPr>
        <p:txBody>
          <a:bodyPr/>
          <a:lstStyle>
            <a:lvl1pPr marL="0" marR="0" indent="0" algn="l" defTabSz="914400" rtl="0" eaLnBrk="1" fontAlgn="auto" latinLnBrk="0" hangingPunct="1">
              <a:lnSpc>
                <a:spcPct val="100000"/>
              </a:lnSpc>
              <a:spcBef>
                <a:spcPts val="200"/>
              </a:spcBef>
              <a:spcAft>
                <a:spcPts val="300"/>
              </a:spcAft>
              <a:buClrTx/>
              <a:buSzTx/>
              <a:buFont typeface="Arial" panose="020B0604020202020204" pitchFamily="34" charset="0"/>
              <a:buNone/>
              <a:tabLst/>
              <a:defRPr/>
            </a:lvl1pPr>
          </a:lstStyle>
          <a:p>
            <a:pPr marL="230400" marR="0" lvl="0" indent="-23040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nl-NL" dirty="0" err="1"/>
              <a:t>Use</a:t>
            </a:r>
            <a:r>
              <a:rPr lang="nl-NL" dirty="0"/>
              <a:t> </a:t>
            </a:r>
            <a:r>
              <a:rPr lang="nl-NL" dirty="0" err="1"/>
              <a:t>this</a:t>
            </a:r>
            <a:r>
              <a:rPr lang="nl-NL" dirty="0"/>
              <a:t> </a:t>
            </a:r>
            <a:r>
              <a:rPr lang="nl-NL" dirty="0" err="1"/>
              <a:t>space</a:t>
            </a:r>
            <a:r>
              <a:rPr lang="nl-NL" dirty="0"/>
              <a:t> </a:t>
            </a:r>
            <a:r>
              <a:rPr lang="nl-NL" dirty="0" err="1"/>
              <a:t>for</a:t>
            </a:r>
            <a:r>
              <a:rPr lang="nl-NL" dirty="0"/>
              <a:t> pictures, </a:t>
            </a:r>
            <a:r>
              <a:rPr lang="nl-NL" dirty="0" err="1"/>
              <a:t>charts</a:t>
            </a:r>
            <a:r>
              <a:rPr lang="nl-NL" dirty="0"/>
              <a:t> or </a:t>
            </a:r>
            <a:r>
              <a:rPr lang="nl-NL" dirty="0" err="1"/>
              <a:t>schemes</a:t>
            </a:r>
            <a:endParaRPr lang="nl-NL" dirty="0"/>
          </a:p>
          <a:p>
            <a:pPr lvl="1"/>
            <a:r>
              <a:rPr lang="nl-NL" dirty="0"/>
              <a:t>Tweede niveau</a:t>
            </a:r>
          </a:p>
          <a:p>
            <a:pPr lvl="2"/>
            <a:r>
              <a:rPr lang="nl-NL" dirty="0"/>
              <a:t>Derde niveau</a:t>
            </a:r>
          </a:p>
          <a:p>
            <a:pPr lvl="3"/>
            <a:r>
              <a:rPr lang="nl-NL" dirty="0"/>
              <a:t>Vierde niveau</a:t>
            </a:r>
          </a:p>
          <a:p>
            <a:pPr lvl="4"/>
            <a:r>
              <a:rPr lang="nl-NL"/>
              <a:t>Vijfde niveau</a:t>
            </a:r>
            <a:endParaRPr lang="nl-NL" dirty="0"/>
          </a:p>
        </p:txBody>
      </p:sp>
      <p:sp>
        <p:nvSpPr>
          <p:cNvPr id="6" name="Tijdelijke aanduiding voor inhoud 5"/>
          <p:cNvSpPr>
            <a:spLocks noGrp="1"/>
          </p:cNvSpPr>
          <p:nvPr>
            <p:ph sz="quarter" idx="4"/>
          </p:nvPr>
        </p:nvSpPr>
        <p:spPr>
          <a:xfrm>
            <a:off x="6412339" y="2520000"/>
            <a:ext cx="5112000" cy="38952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Tree>
    <p:extLst>
      <p:ext uri="{BB962C8B-B14F-4D97-AF65-F5344CB8AC3E}">
        <p14:creationId xmlns:p14="http://schemas.microsoft.com/office/powerpoint/2010/main" val="1450073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0000" y="2685600"/>
            <a:ext cx="8420400" cy="990661"/>
          </a:xfrm>
        </p:spPr>
        <p:txBody>
          <a:bodyPr anchor="b">
            <a:noAutofit/>
          </a:bodyPr>
          <a:lstStyle>
            <a:lvl1pPr>
              <a:defRPr sz="6000"/>
            </a:lvl1pPr>
          </a:lstStyle>
          <a:p>
            <a:r>
              <a:rPr lang="nl-NL"/>
              <a:t>Click to edit Master title style</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00" y="6246000"/>
            <a:ext cx="382404" cy="369934"/>
          </a:xfrm>
          <a:prstGeom prst="rect">
            <a:avLst/>
          </a:prstGeom>
        </p:spPr>
      </p:pic>
      <p:pic>
        <p:nvPicPr>
          <p:cNvPr id="9" name="Afbeelding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00" y="5806800"/>
            <a:ext cx="490475" cy="473848"/>
          </a:xfrm>
          <a:prstGeom prst="rect">
            <a:avLst/>
          </a:prstGeom>
        </p:spPr>
      </p:pic>
      <p:pic>
        <p:nvPicPr>
          <p:cNvPr id="10" name="Afbeelding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00000" y="6209560"/>
            <a:ext cx="482161" cy="469692"/>
          </a:xfrm>
          <a:prstGeom prst="rect">
            <a:avLst/>
          </a:prstGeom>
        </p:spPr>
      </p:pic>
      <p:sp>
        <p:nvSpPr>
          <p:cNvPr id="15" name="Tijdelijke aanduiding voor tekst 14"/>
          <p:cNvSpPr>
            <a:spLocks noGrp="1"/>
          </p:cNvSpPr>
          <p:nvPr>
            <p:ph type="body" sz="quarter" idx="10" hasCustomPrompt="1"/>
          </p:nvPr>
        </p:nvSpPr>
        <p:spPr>
          <a:xfrm>
            <a:off x="1180800" y="6303600"/>
            <a:ext cx="4680000" cy="327025"/>
          </a:xfrm>
        </p:spPr>
        <p:txBody>
          <a:bodyPr>
            <a:noAutofit/>
          </a:bodyPr>
          <a:lstStyle>
            <a:lvl1pPr marL="0" indent="0">
              <a:buNone/>
              <a:defRPr sz="1400" baseline="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a:t>email address</a:t>
            </a:r>
            <a:endParaRPr lang="nl-NL" dirty="0"/>
          </a:p>
        </p:txBody>
      </p:sp>
      <p:sp>
        <p:nvSpPr>
          <p:cNvPr id="16" name="Tijdelijke aanduiding voor tekst 14"/>
          <p:cNvSpPr>
            <a:spLocks noGrp="1"/>
          </p:cNvSpPr>
          <p:nvPr>
            <p:ph type="body" sz="quarter" idx="11" hasCustomPrompt="1"/>
          </p:nvPr>
        </p:nvSpPr>
        <p:spPr>
          <a:xfrm>
            <a:off x="1180800" y="5882400"/>
            <a:ext cx="4680000" cy="327025"/>
          </a:xfrm>
        </p:spPr>
        <p:txBody>
          <a:bodyPr>
            <a:noAutofit/>
          </a:bodyPr>
          <a:lstStyle>
            <a:lvl1pPr marL="0" indent="0">
              <a:buNone/>
              <a:defRPr sz="140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dirty="0" err="1"/>
              <a:t>phone</a:t>
            </a:r>
            <a:r>
              <a:rPr lang="nl-NL" dirty="0"/>
              <a:t> </a:t>
            </a:r>
            <a:r>
              <a:rPr lang="nl-NL" err="1"/>
              <a:t>number</a:t>
            </a:r>
            <a:r>
              <a:rPr lang="nl-NL"/>
              <a:t> </a:t>
            </a:r>
            <a:endParaRPr lang="nl-NL" dirty="0"/>
          </a:p>
        </p:txBody>
      </p:sp>
      <p:sp>
        <p:nvSpPr>
          <p:cNvPr id="12" name="Tijdelijke aanduiding voor tekst 14"/>
          <p:cNvSpPr>
            <a:spLocks noGrp="1"/>
          </p:cNvSpPr>
          <p:nvPr>
            <p:ph type="body" sz="quarter" idx="12" hasCustomPrompt="1"/>
          </p:nvPr>
        </p:nvSpPr>
        <p:spPr>
          <a:xfrm>
            <a:off x="1180800" y="5428800"/>
            <a:ext cx="4680000" cy="370800"/>
          </a:xfrm>
        </p:spPr>
        <p:txBody>
          <a:bodyPr>
            <a:noAutofit/>
          </a:bodyPr>
          <a:lstStyle>
            <a:lvl1pPr marL="0" indent="0">
              <a:buNone/>
              <a:defRPr sz="140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a:t>name </a:t>
            </a:r>
            <a:endParaRPr lang="nl-NL" dirty="0"/>
          </a:p>
        </p:txBody>
      </p:sp>
      <p:sp>
        <p:nvSpPr>
          <p:cNvPr id="14" name="Tijdelijke aanduiding voor tekst 14"/>
          <p:cNvSpPr>
            <a:spLocks noGrp="1"/>
          </p:cNvSpPr>
          <p:nvPr>
            <p:ph type="body" sz="quarter" idx="13" hasCustomPrompt="1"/>
          </p:nvPr>
        </p:nvSpPr>
        <p:spPr>
          <a:xfrm>
            <a:off x="6782161" y="6303600"/>
            <a:ext cx="4680000" cy="327025"/>
          </a:xfrm>
        </p:spPr>
        <p:txBody>
          <a:bodyPr>
            <a:noAutofit/>
          </a:bodyPr>
          <a:lstStyle>
            <a:lvl1pPr marL="0" indent="0">
              <a:buNone/>
              <a:defRPr sz="1400">
                <a:solidFill>
                  <a:schemeClr val="tx1"/>
                </a:solidFill>
              </a:defRPr>
            </a:lvl1pPr>
            <a:lvl2pPr marL="459000" indent="0">
              <a:buNone/>
              <a:defRPr sz="1400">
                <a:solidFill>
                  <a:schemeClr val="tx1"/>
                </a:solidFill>
              </a:defRPr>
            </a:lvl2pPr>
            <a:lvl3pPr marL="916200" indent="0">
              <a:buNone/>
              <a:defRPr sz="1400">
                <a:solidFill>
                  <a:schemeClr val="tx1"/>
                </a:solidFill>
              </a:defRPr>
            </a:lvl3pPr>
            <a:lvl4pPr marL="1373400" indent="0">
              <a:buNone/>
              <a:defRPr sz="1400">
                <a:solidFill>
                  <a:schemeClr val="tx1"/>
                </a:solidFill>
              </a:defRPr>
            </a:lvl4pPr>
            <a:lvl5pPr marL="1830600" indent="0">
              <a:buNone/>
              <a:defRPr sz="1400">
                <a:solidFill>
                  <a:schemeClr val="tx1"/>
                </a:solidFill>
              </a:defRPr>
            </a:lvl5pPr>
          </a:lstStyle>
          <a:p>
            <a:pPr lvl="0"/>
            <a:r>
              <a:rPr lang="nl-NL" dirty="0" err="1"/>
              <a:t>Add</a:t>
            </a:r>
            <a:r>
              <a:rPr lang="nl-NL" dirty="0"/>
              <a:t> </a:t>
            </a:r>
            <a:r>
              <a:rPr lang="nl-NL"/>
              <a:t>web address</a:t>
            </a:r>
            <a:endParaRPr lang="nl-NL"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0000" y="5334855"/>
            <a:ext cx="489600" cy="474193"/>
          </a:xfrm>
          <a:prstGeom prst="rect">
            <a:avLst/>
          </a:prstGeom>
        </p:spPr>
      </p:pic>
    </p:spTree>
    <p:extLst>
      <p:ext uri="{BB962C8B-B14F-4D97-AF65-F5344CB8AC3E}">
        <p14:creationId xmlns:p14="http://schemas.microsoft.com/office/powerpoint/2010/main" val="513527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1200" y="2685600"/>
            <a:ext cx="10800000" cy="1015200"/>
          </a:xfrm>
        </p:spPr>
        <p:txBody>
          <a:bodyPr anchor="b">
            <a:noAutofit/>
          </a:bodyPr>
          <a:lstStyle>
            <a:lvl1pPr algn="ctr">
              <a:defRPr sz="6000"/>
            </a:lvl1pPr>
          </a:lstStyle>
          <a:p>
            <a:r>
              <a:rPr lang="nl-NL"/>
              <a:t>Click to edit Master title style</a:t>
            </a:r>
            <a:endParaRPr lang="nl-NL" dirty="0"/>
          </a:p>
        </p:txBody>
      </p:sp>
      <p:sp>
        <p:nvSpPr>
          <p:cNvPr id="6" name="Rectangle 14"/>
          <p:cNvSpPr/>
          <p:nvPr userDrawn="1"/>
        </p:nvSpPr>
        <p:spPr>
          <a:xfrm>
            <a:off x="44388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15582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2E403-12F9-4146-9A03-CB9ECFB4B80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E8D209-9C30-C947-ACD7-CB9A38DCC5A8}"/>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3FB3B98-A40A-1345-8EE2-EAF23F0CECF9}"/>
              </a:ext>
            </a:extLst>
          </p:cNvPr>
          <p:cNvSpPr>
            <a:spLocks noGrp="1"/>
          </p:cNvSpPr>
          <p:nvPr>
            <p:ph type="dt" sz="half" idx="10"/>
          </p:nvPr>
        </p:nvSpPr>
        <p:spPr/>
        <p:txBody>
          <a:bodyPr/>
          <a:lstStyle/>
          <a:p>
            <a:fld id="{361A66B8-8428-4841-B392-C0E4287F20F8}" type="datetime1">
              <a:rPr lang="nl-NL" smtClean="0"/>
              <a:t>30-6-2019</a:t>
            </a:fld>
            <a:endParaRPr lang="nl-NL"/>
          </a:p>
        </p:txBody>
      </p:sp>
      <p:sp>
        <p:nvSpPr>
          <p:cNvPr id="5" name="Tijdelijke aanduiding voor voettekst 4">
            <a:extLst>
              <a:ext uri="{FF2B5EF4-FFF2-40B4-BE49-F238E27FC236}">
                <a16:creationId xmlns:a16="http://schemas.microsoft.com/office/drawing/2014/main" id="{BC9F340F-3126-084D-AB84-5E10AEC5C4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C7F774-E2E9-1640-AB7A-563961595F87}"/>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100685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mpagn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r>
              <a:rPr lang="nl-NL" dirty="0"/>
              <a:t>Tauw </a:t>
            </a:r>
            <a:r>
              <a:rPr lang="nl-NL"/>
              <a:t>takes care</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3200" y="2422800"/>
            <a:ext cx="3973675" cy="2980256"/>
          </a:xfrm>
          <a:prstGeom prst="rect">
            <a:avLst/>
          </a:prstGeom>
        </p:spPr>
      </p:pic>
    </p:spTree>
    <p:extLst>
      <p:ext uri="{BB962C8B-B14F-4D97-AF65-F5344CB8AC3E}">
        <p14:creationId xmlns:p14="http://schemas.microsoft.com/office/powerpoint/2010/main" val="41604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mpagn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r>
              <a:rPr lang="nl-NL" dirty="0"/>
              <a:t>Samenwerken</a:t>
            </a:r>
            <a:br>
              <a:rPr lang="nl-NL" dirty="0"/>
            </a:br>
            <a:r>
              <a:rPr lang="nl-NL"/>
              <a:t>met water</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0400" y="2358000"/>
            <a:ext cx="4006800" cy="3253705"/>
          </a:xfrm>
          <a:prstGeom prst="rect">
            <a:avLst/>
          </a:prstGeom>
        </p:spPr>
      </p:pic>
    </p:spTree>
    <p:extLst>
      <p:ext uri="{BB962C8B-B14F-4D97-AF65-F5344CB8AC3E}">
        <p14:creationId xmlns:p14="http://schemas.microsoft.com/office/powerpoint/2010/main" val="1775330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65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mpagn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br>
              <a:rPr lang="nl-NL" noProof="0" dirty="0"/>
            </a:br>
            <a:r>
              <a:rPr lang="nl-NL" noProof="0" dirty="0"/>
              <a:t>Zeker Meten!</a:t>
            </a:r>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3760" y="2851200"/>
            <a:ext cx="2463230" cy="2808000"/>
          </a:xfrm>
          <a:prstGeom prst="rect">
            <a:avLst/>
          </a:prstGeom>
        </p:spPr>
      </p:pic>
    </p:spTree>
    <p:extLst>
      <p:ext uri="{BB962C8B-B14F-4D97-AF65-F5344CB8AC3E}">
        <p14:creationId xmlns:p14="http://schemas.microsoft.com/office/powerpoint/2010/main" val="4017937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mpagn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a:lvl1pPr>
          </a:lstStyle>
          <a:p>
            <a:r>
              <a:rPr lang="nl-NL" dirty="0"/>
              <a:t>Tauw </a:t>
            </a:r>
            <a:r>
              <a:rPr lang="nl-NL"/>
              <a:t>kijkt anders</a:t>
            </a:r>
            <a:endParaRPr lang="nl-NL"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0800" y="2901600"/>
            <a:ext cx="3075666" cy="2340000"/>
          </a:xfrm>
          <a:prstGeom prst="rect">
            <a:avLst/>
          </a:prstGeom>
        </p:spPr>
      </p:pic>
    </p:spTree>
    <p:extLst>
      <p:ext uri="{BB962C8B-B14F-4D97-AF65-F5344CB8AC3E}">
        <p14:creationId xmlns:p14="http://schemas.microsoft.com/office/powerpoint/2010/main" val="370575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mpagn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918800"/>
            <a:ext cx="6573600" cy="1886400"/>
          </a:xfrm>
        </p:spPr>
        <p:txBody>
          <a:bodyPr anchor="b">
            <a:noAutofit/>
          </a:bodyPr>
          <a:lstStyle>
            <a:lvl1pPr>
              <a:defRPr sz="6000" baseline="0"/>
            </a:lvl1pPr>
          </a:lstStyle>
          <a:p>
            <a:r>
              <a:rPr lang="nl-NL" noProof="0"/>
              <a:t>Tauw</a:t>
            </a:r>
            <a:br>
              <a:rPr lang="nl-NL" noProof="0"/>
            </a:br>
            <a:r>
              <a:rPr lang="nl-NL" noProof="0"/>
              <a:t>Flexible Solutions</a:t>
            </a:r>
            <a:endParaRPr lang="nl-NL" noProof="0" dirty="0"/>
          </a:p>
        </p:txBody>
      </p:sp>
      <p:sp>
        <p:nvSpPr>
          <p:cNvPr id="7" name="Rectangle 14"/>
          <p:cNvSpPr/>
          <p:nvPr userDrawn="1"/>
        </p:nvSpPr>
        <p:spPr>
          <a:xfrm>
            <a:off x="831600" y="3985200"/>
            <a:ext cx="3303918" cy="69386"/>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afbeelding 4"/>
          <p:cNvSpPr>
            <a:spLocks noGrp="1"/>
          </p:cNvSpPr>
          <p:nvPr>
            <p:ph type="pic" sz="quarter" idx="10"/>
          </p:nvPr>
        </p:nvSpPr>
        <p:spPr>
          <a:xfrm>
            <a:off x="6980400" y="2358000"/>
            <a:ext cx="4006800" cy="3254400"/>
          </a:xfrm>
        </p:spPr>
        <p:txBody>
          <a:bodyPr/>
          <a:lstStyle>
            <a:lvl1pPr>
              <a:defRPr>
                <a:solidFill>
                  <a:schemeClr val="bg1"/>
                </a:solidFill>
              </a:defRPr>
            </a:lvl1pPr>
          </a:lstStyle>
          <a:p>
            <a:r>
              <a:rPr lang="nl-NL"/>
              <a:t>Click icon to add picture</a:t>
            </a:r>
            <a:endParaRPr lang="nl-NL" dirty="0"/>
          </a:p>
        </p:txBody>
      </p:sp>
    </p:spTree>
    <p:extLst>
      <p:ext uri="{BB962C8B-B14F-4D97-AF65-F5344CB8AC3E}">
        <p14:creationId xmlns:p14="http://schemas.microsoft.com/office/powerpoint/2010/main" val="1171861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Click to edit Master title style</a:t>
            </a:r>
            <a:endParaRPr lang="nl-NL" dirty="0"/>
          </a:p>
        </p:txBody>
      </p:sp>
    </p:spTree>
    <p:extLst>
      <p:ext uri="{BB962C8B-B14F-4D97-AF65-F5344CB8AC3E}">
        <p14:creationId xmlns:p14="http://schemas.microsoft.com/office/powerpoint/2010/main" val="3886230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45006-7DCC-F74B-8C43-544A0A0E000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BA4BDD-EF6F-A449-9B91-2F0A47BDD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EEFFF80-6A2C-8A44-9D92-83D136B84887}"/>
              </a:ext>
            </a:extLst>
          </p:cNvPr>
          <p:cNvSpPr>
            <a:spLocks noGrp="1"/>
          </p:cNvSpPr>
          <p:nvPr>
            <p:ph type="dt" sz="half" idx="10"/>
          </p:nvPr>
        </p:nvSpPr>
        <p:spPr/>
        <p:txBody>
          <a:bodyPr/>
          <a:lstStyle/>
          <a:p>
            <a:fld id="{E4863195-ACCC-234B-BE3F-FCEF2EEDA0A8}" type="datetimeFigureOut">
              <a:rPr lang="nl-NL" smtClean="0"/>
              <a:t>30-6-2019</a:t>
            </a:fld>
            <a:endParaRPr lang="nl-NL"/>
          </a:p>
        </p:txBody>
      </p:sp>
      <p:sp>
        <p:nvSpPr>
          <p:cNvPr id="5" name="Tijdelijke aanduiding voor voettekst 4">
            <a:extLst>
              <a:ext uri="{FF2B5EF4-FFF2-40B4-BE49-F238E27FC236}">
                <a16:creationId xmlns:a16="http://schemas.microsoft.com/office/drawing/2014/main" id="{9FEE37F9-8000-F54B-A8BE-CDE8E43037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D38B0C-D53A-E44C-8CEB-14BB4F357FBC}"/>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149304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2E403-12F9-4146-9A03-CB9ECFB4B80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E8D209-9C30-C947-ACD7-CB9A38DCC5A8}"/>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3FB3B98-A40A-1345-8EE2-EAF23F0CECF9}"/>
              </a:ext>
            </a:extLst>
          </p:cNvPr>
          <p:cNvSpPr>
            <a:spLocks noGrp="1"/>
          </p:cNvSpPr>
          <p:nvPr>
            <p:ph type="dt" sz="half" idx="10"/>
          </p:nvPr>
        </p:nvSpPr>
        <p:spPr/>
        <p:txBody>
          <a:bodyPr/>
          <a:lstStyle/>
          <a:p>
            <a:fld id="{E4863195-ACCC-234B-BE3F-FCEF2EEDA0A8}" type="datetimeFigureOut">
              <a:rPr lang="nl-NL" smtClean="0"/>
              <a:t>30-6-2019</a:t>
            </a:fld>
            <a:endParaRPr lang="nl-NL"/>
          </a:p>
        </p:txBody>
      </p:sp>
      <p:sp>
        <p:nvSpPr>
          <p:cNvPr id="5" name="Tijdelijke aanduiding voor voettekst 4">
            <a:extLst>
              <a:ext uri="{FF2B5EF4-FFF2-40B4-BE49-F238E27FC236}">
                <a16:creationId xmlns:a16="http://schemas.microsoft.com/office/drawing/2014/main" id="{BC9F340F-3126-084D-AB84-5E10AEC5C4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C7F774-E2E9-1640-AB7A-563961595F87}"/>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2001493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35D3F-9B3C-454F-9B96-458340EEBA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B966E9F-F8EC-4C48-BB39-D366651330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0242528C-2264-0B46-982A-F139A917A040}"/>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65F26BB3-1462-1B43-81A6-93B91C653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768A1CE0-028A-BD4E-A684-586BF03E0B20}"/>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02F46BE5-DDC7-4944-8B6B-E338EC60F7A8}"/>
              </a:ext>
            </a:extLst>
          </p:cNvPr>
          <p:cNvSpPr>
            <a:spLocks noGrp="1"/>
          </p:cNvSpPr>
          <p:nvPr>
            <p:ph type="dt" sz="half" idx="10"/>
          </p:nvPr>
        </p:nvSpPr>
        <p:spPr/>
        <p:txBody>
          <a:bodyPr/>
          <a:lstStyle/>
          <a:p>
            <a:fld id="{E4863195-ACCC-234B-BE3F-FCEF2EEDA0A8}" type="datetimeFigureOut">
              <a:rPr lang="nl-NL" smtClean="0"/>
              <a:t>30-6-2019</a:t>
            </a:fld>
            <a:endParaRPr lang="nl-NL"/>
          </a:p>
        </p:txBody>
      </p:sp>
      <p:sp>
        <p:nvSpPr>
          <p:cNvPr id="8" name="Tijdelijke aanduiding voor voettekst 7">
            <a:extLst>
              <a:ext uri="{FF2B5EF4-FFF2-40B4-BE49-F238E27FC236}">
                <a16:creationId xmlns:a16="http://schemas.microsoft.com/office/drawing/2014/main" id="{F0E0C08D-BEDA-3743-A797-6FD98AE81CF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7F3DEE4-13CB-E14E-B20F-A775E5F3DD58}"/>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419288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78D7-49C3-A546-A0C8-80869FCD6D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617357A-3893-C242-9C60-60C3CF019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60E34074-1A97-B342-931A-75489E1ACF26}"/>
              </a:ext>
            </a:extLst>
          </p:cNvPr>
          <p:cNvSpPr>
            <a:spLocks noGrp="1"/>
          </p:cNvSpPr>
          <p:nvPr>
            <p:ph type="dt" sz="half" idx="10"/>
          </p:nvPr>
        </p:nvSpPr>
        <p:spPr/>
        <p:txBody>
          <a:bodyPr/>
          <a:lstStyle/>
          <a:p>
            <a:fld id="{FC0908DD-FCAB-4067-BAC0-72911FE3683A}" type="datetime1">
              <a:rPr lang="nl-NL" smtClean="0"/>
              <a:t>30-6-2019</a:t>
            </a:fld>
            <a:endParaRPr lang="nl-NL"/>
          </a:p>
        </p:txBody>
      </p:sp>
      <p:sp>
        <p:nvSpPr>
          <p:cNvPr id="5" name="Tijdelijke aanduiding voor voettekst 4">
            <a:extLst>
              <a:ext uri="{FF2B5EF4-FFF2-40B4-BE49-F238E27FC236}">
                <a16:creationId xmlns:a16="http://schemas.microsoft.com/office/drawing/2014/main" id="{1D78AA67-D022-D547-B4D5-3014F22C9B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B390F3-7F60-114D-85FF-6574D23F9551}"/>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118136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30E4C-AEAE-4643-8F61-2C139CA9D23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1E830C7-CDC5-9E46-A679-1295A36C43B6}"/>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B0B5E04A-4BC2-9145-AC74-9FB04980FF8A}"/>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D7B34C4E-5F71-A840-BF50-431440808D8E}"/>
              </a:ext>
            </a:extLst>
          </p:cNvPr>
          <p:cNvSpPr>
            <a:spLocks noGrp="1"/>
          </p:cNvSpPr>
          <p:nvPr>
            <p:ph type="dt" sz="half" idx="10"/>
          </p:nvPr>
        </p:nvSpPr>
        <p:spPr/>
        <p:txBody>
          <a:bodyPr/>
          <a:lstStyle/>
          <a:p>
            <a:fld id="{552FB315-BEF5-48DA-B552-142955AA8E39}" type="datetime1">
              <a:rPr lang="nl-NL" smtClean="0"/>
              <a:t>30-6-2019</a:t>
            </a:fld>
            <a:endParaRPr lang="nl-NL"/>
          </a:p>
        </p:txBody>
      </p:sp>
      <p:sp>
        <p:nvSpPr>
          <p:cNvPr id="6" name="Tijdelijke aanduiding voor voettekst 5">
            <a:extLst>
              <a:ext uri="{FF2B5EF4-FFF2-40B4-BE49-F238E27FC236}">
                <a16:creationId xmlns:a16="http://schemas.microsoft.com/office/drawing/2014/main" id="{24EE89A6-605C-2F49-BFAE-886C2E8767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D36645-AEB4-7245-A447-993C3D60B783}"/>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17351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35D3F-9B3C-454F-9B96-458340EEBA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B966E9F-F8EC-4C48-BB39-D366651330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0242528C-2264-0B46-982A-F139A917A040}"/>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65F26BB3-1462-1B43-81A6-93B91C653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768A1CE0-028A-BD4E-A684-586BF03E0B20}"/>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02F46BE5-DDC7-4944-8B6B-E338EC60F7A8}"/>
              </a:ext>
            </a:extLst>
          </p:cNvPr>
          <p:cNvSpPr>
            <a:spLocks noGrp="1"/>
          </p:cNvSpPr>
          <p:nvPr>
            <p:ph type="dt" sz="half" idx="10"/>
          </p:nvPr>
        </p:nvSpPr>
        <p:spPr/>
        <p:txBody>
          <a:bodyPr/>
          <a:lstStyle/>
          <a:p>
            <a:fld id="{1188EF9A-D884-45FB-A15F-A1AF556C26E1}" type="datetime1">
              <a:rPr lang="nl-NL" smtClean="0"/>
              <a:t>30-6-2019</a:t>
            </a:fld>
            <a:endParaRPr lang="nl-NL"/>
          </a:p>
        </p:txBody>
      </p:sp>
      <p:sp>
        <p:nvSpPr>
          <p:cNvPr id="8" name="Tijdelijke aanduiding voor voettekst 7">
            <a:extLst>
              <a:ext uri="{FF2B5EF4-FFF2-40B4-BE49-F238E27FC236}">
                <a16:creationId xmlns:a16="http://schemas.microsoft.com/office/drawing/2014/main" id="{F0E0C08D-BEDA-3743-A797-6FD98AE81CF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7F3DEE4-13CB-E14E-B20F-A775E5F3DD58}"/>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170415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7E14A-7EF8-5448-BA00-3A87CD4DEE1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611AF7D-1E7B-304B-AE33-448A115A4910}"/>
              </a:ext>
            </a:extLst>
          </p:cNvPr>
          <p:cNvSpPr>
            <a:spLocks noGrp="1"/>
          </p:cNvSpPr>
          <p:nvPr>
            <p:ph type="dt" sz="half" idx="10"/>
          </p:nvPr>
        </p:nvSpPr>
        <p:spPr/>
        <p:txBody>
          <a:bodyPr/>
          <a:lstStyle/>
          <a:p>
            <a:fld id="{36E61C8E-11D8-44D4-9448-210209819873}" type="datetime1">
              <a:rPr lang="nl-NL" smtClean="0"/>
              <a:t>30-6-2019</a:t>
            </a:fld>
            <a:endParaRPr lang="nl-NL"/>
          </a:p>
        </p:txBody>
      </p:sp>
      <p:sp>
        <p:nvSpPr>
          <p:cNvPr id="4" name="Tijdelijke aanduiding voor voettekst 3">
            <a:extLst>
              <a:ext uri="{FF2B5EF4-FFF2-40B4-BE49-F238E27FC236}">
                <a16:creationId xmlns:a16="http://schemas.microsoft.com/office/drawing/2014/main" id="{44DC901E-9947-3449-A7A3-BDA1C46F27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7BC528-F1D6-8649-BAF8-4A8A43959E8D}"/>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95491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805F38-ECD7-1C4E-89A2-92C33A098EF8}"/>
              </a:ext>
            </a:extLst>
          </p:cNvPr>
          <p:cNvSpPr>
            <a:spLocks noGrp="1"/>
          </p:cNvSpPr>
          <p:nvPr>
            <p:ph type="dt" sz="half" idx="10"/>
          </p:nvPr>
        </p:nvSpPr>
        <p:spPr/>
        <p:txBody>
          <a:bodyPr/>
          <a:lstStyle/>
          <a:p>
            <a:fld id="{66985AF4-2EF5-4EC0-BA7E-CB0C7217FAFB}" type="datetime1">
              <a:rPr lang="nl-NL" smtClean="0"/>
              <a:t>30-6-2019</a:t>
            </a:fld>
            <a:endParaRPr lang="nl-NL"/>
          </a:p>
        </p:txBody>
      </p:sp>
      <p:sp>
        <p:nvSpPr>
          <p:cNvPr id="3" name="Tijdelijke aanduiding voor voettekst 2">
            <a:extLst>
              <a:ext uri="{FF2B5EF4-FFF2-40B4-BE49-F238E27FC236}">
                <a16:creationId xmlns:a16="http://schemas.microsoft.com/office/drawing/2014/main" id="{08011DFC-858C-AE44-8C2C-D7C56FE8958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7F27AE6-CA9F-2743-9770-80CDC6220886}"/>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20795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FC090-C397-F844-A921-19625E28ACF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8B2DFB4-AA59-7C44-A4AD-33281E272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15037C81-F233-914E-92B6-21CD85405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9915C4B3-4177-A74D-AEFA-1F75C3B97EF9}"/>
              </a:ext>
            </a:extLst>
          </p:cNvPr>
          <p:cNvSpPr>
            <a:spLocks noGrp="1"/>
          </p:cNvSpPr>
          <p:nvPr>
            <p:ph type="dt" sz="half" idx="10"/>
          </p:nvPr>
        </p:nvSpPr>
        <p:spPr/>
        <p:txBody>
          <a:bodyPr/>
          <a:lstStyle/>
          <a:p>
            <a:fld id="{AD645F5B-22B2-4CD5-BB65-F9F851359BDD}" type="datetime1">
              <a:rPr lang="nl-NL" smtClean="0"/>
              <a:t>30-6-2019</a:t>
            </a:fld>
            <a:endParaRPr lang="nl-NL"/>
          </a:p>
        </p:txBody>
      </p:sp>
      <p:sp>
        <p:nvSpPr>
          <p:cNvPr id="6" name="Tijdelijke aanduiding voor voettekst 5">
            <a:extLst>
              <a:ext uri="{FF2B5EF4-FFF2-40B4-BE49-F238E27FC236}">
                <a16:creationId xmlns:a16="http://schemas.microsoft.com/office/drawing/2014/main" id="{B8BF6980-9796-C54D-BA71-30FFD0E542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276EBF-5EC4-7F42-8092-69EEAC093F9E}"/>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414098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89814-2BC6-FA4A-A316-A57B051F87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7F533CB-97AB-C946-BBFB-54A712D10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186983C-543E-0544-B81B-8C817673C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EF859041-8112-E24B-A659-EA0AA1EA9C90}"/>
              </a:ext>
            </a:extLst>
          </p:cNvPr>
          <p:cNvSpPr>
            <a:spLocks noGrp="1"/>
          </p:cNvSpPr>
          <p:nvPr>
            <p:ph type="dt" sz="half" idx="10"/>
          </p:nvPr>
        </p:nvSpPr>
        <p:spPr/>
        <p:txBody>
          <a:bodyPr/>
          <a:lstStyle/>
          <a:p>
            <a:fld id="{113EFC0E-5F0C-41BB-BD01-CBB6E54B0D5C}" type="datetime1">
              <a:rPr lang="nl-NL" smtClean="0"/>
              <a:t>30-6-2019</a:t>
            </a:fld>
            <a:endParaRPr lang="nl-NL"/>
          </a:p>
        </p:txBody>
      </p:sp>
      <p:sp>
        <p:nvSpPr>
          <p:cNvPr id="6" name="Tijdelijke aanduiding voor voettekst 5">
            <a:extLst>
              <a:ext uri="{FF2B5EF4-FFF2-40B4-BE49-F238E27FC236}">
                <a16:creationId xmlns:a16="http://schemas.microsoft.com/office/drawing/2014/main" id="{8F06279F-A978-364B-A2CE-051E4A7368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2B8DD4-CB43-D24B-98F1-32A6975D81FD}"/>
              </a:ext>
            </a:extLst>
          </p:cNvPr>
          <p:cNvSpPr>
            <a:spLocks noGrp="1"/>
          </p:cNvSpPr>
          <p:nvPr>
            <p:ph type="sldNum" sz="quarter" idx="12"/>
          </p:nvPr>
        </p:nvSpPr>
        <p:spPr/>
        <p:txBody>
          <a:bodyPr/>
          <a:lstStyle/>
          <a:p>
            <a:fld id="{5AE38075-34CC-0E4B-BBD7-3E430FB45CA8}" type="slidenum">
              <a:rPr lang="nl-NL" smtClean="0"/>
              <a:t>‹#›</a:t>
            </a:fld>
            <a:endParaRPr lang="nl-NL"/>
          </a:p>
        </p:txBody>
      </p:sp>
    </p:spTree>
    <p:extLst>
      <p:ext uri="{BB962C8B-B14F-4D97-AF65-F5344CB8AC3E}">
        <p14:creationId xmlns:p14="http://schemas.microsoft.com/office/powerpoint/2010/main" val="254487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5E75F00-6D5A-7947-9FEB-9C453AF53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1FEA950-9EBB-254C-AA7C-556D6F66E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6157A04A-A011-DE4F-9F2E-3ABD40AAE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E1C4A-C501-45F2-9EE1-51342AC4BFAF}" type="datetime1">
              <a:rPr lang="nl-NL" smtClean="0"/>
              <a:t>30-6-2019</a:t>
            </a:fld>
            <a:endParaRPr lang="nl-NL"/>
          </a:p>
        </p:txBody>
      </p:sp>
      <p:sp>
        <p:nvSpPr>
          <p:cNvPr id="5" name="Tijdelijke aanduiding voor voettekst 4">
            <a:extLst>
              <a:ext uri="{FF2B5EF4-FFF2-40B4-BE49-F238E27FC236}">
                <a16:creationId xmlns:a16="http://schemas.microsoft.com/office/drawing/2014/main" id="{3812DBD8-82D1-104D-9216-C93E924C4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31764EF-0948-354C-9474-10D6F8CF4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38075-34CC-0E4B-BBD7-3E430FB45CA8}" type="slidenum">
              <a:rPr lang="nl-NL" smtClean="0"/>
              <a:t>‹#›</a:t>
            </a:fld>
            <a:endParaRPr lang="nl-NL"/>
          </a:p>
        </p:txBody>
      </p:sp>
    </p:spTree>
    <p:extLst>
      <p:ext uri="{BB962C8B-B14F-4D97-AF65-F5344CB8AC3E}">
        <p14:creationId xmlns:p14="http://schemas.microsoft.com/office/powerpoint/2010/main" val="359515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180000"/>
            <a:ext cx="5040000" cy="1080000"/>
          </a:xfrm>
          <a:prstGeom prst="rect">
            <a:avLst/>
          </a:prstGeom>
        </p:spPr>
        <p:txBody>
          <a:bodyPr vert="horz" lIns="91440" tIns="45720" rIns="91440" bIns="45720" rtlCol="0" anchor="ctr">
            <a:normAutofit/>
          </a:bodyPr>
          <a:lstStyle/>
          <a:p>
            <a:r>
              <a:rPr lang="nl-NL" dirty="0"/>
              <a:t>Klik om de stijl </a:t>
            </a:r>
            <a:r>
              <a:rPr lang="nl-NL"/>
              <a:t>te bewerken</a:t>
            </a:r>
            <a:endParaRPr lang="nl-NL" dirty="0"/>
          </a:p>
        </p:txBody>
      </p:sp>
      <p:sp>
        <p:nvSpPr>
          <p:cNvPr id="3" name="Tijdelijke aanduiding voor tekst 2"/>
          <p:cNvSpPr>
            <a:spLocks noGrp="1"/>
          </p:cNvSpPr>
          <p:nvPr>
            <p:ph type="body" idx="1"/>
          </p:nvPr>
        </p:nvSpPr>
        <p:spPr>
          <a:xfrm>
            <a:off x="720000" y="1978090"/>
            <a:ext cx="10800000" cy="443711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6</a:t>
            </a:r>
          </a:p>
          <a:p>
            <a:pPr lvl="6"/>
            <a:r>
              <a:rPr lang="nl-NL" dirty="0"/>
              <a:t>7</a:t>
            </a:r>
          </a:p>
          <a:p>
            <a:pPr lvl="7"/>
            <a:r>
              <a:rPr lang="nl-NL" dirty="0"/>
              <a:t>8</a:t>
            </a:r>
          </a:p>
          <a:p>
            <a:pPr lvl="8"/>
            <a:r>
              <a:rPr lang="nl-NL"/>
              <a:t>9</a:t>
            </a:r>
            <a:endParaRPr lang="nl-NL" dirty="0"/>
          </a:p>
        </p:txBody>
      </p:sp>
    </p:spTree>
    <p:extLst>
      <p:ext uri="{BB962C8B-B14F-4D97-AF65-F5344CB8AC3E}">
        <p14:creationId xmlns:p14="http://schemas.microsoft.com/office/powerpoint/2010/main" val="10048054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30400" indent="-230400" algn="l" defTabSz="914400" rtl="0" eaLnBrk="1" latinLnBrk="0" hangingPunct="1">
        <a:lnSpc>
          <a:spcPct val="100000"/>
        </a:lnSpc>
        <a:spcBef>
          <a:spcPts val="200"/>
        </a:spcBef>
        <a:spcAft>
          <a:spcPts val="300"/>
        </a:spcAft>
        <a:buFont typeface="Arial" panose="020B0604020202020204" pitchFamily="34" charset="0"/>
        <a:buChar char="•"/>
        <a:defRPr sz="2000" b="0" kern="1200">
          <a:solidFill>
            <a:schemeClr val="tx1"/>
          </a:solidFill>
          <a:latin typeface="+mn-lt"/>
          <a:ea typeface="+mn-ea"/>
          <a:cs typeface="+mn-cs"/>
        </a:defRPr>
      </a:lvl1pPr>
      <a:lvl2pPr marL="6876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2pPr>
      <a:lvl3pPr marL="11448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3pPr>
      <a:lvl4pPr marL="16020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4pPr>
      <a:lvl5pPr marL="20592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5pPr>
      <a:lvl6pPr marL="25164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6pPr>
      <a:lvl7pPr marL="29736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7pPr>
      <a:lvl8pPr marL="34308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8pPr>
      <a:lvl9pPr marL="3888000" indent="-228600" algn="l" defTabSz="914400" rtl="0" eaLnBrk="1" latinLnBrk="0" hangingPunct="1">
        <a:lnSpc>
          <a:spcPct val="100000"/>
        </a:lnSpc>
        <a:spcBef>
          <a:spcPts val="200"/>
        </a:spcBef>
        <a:spcAft>
          <a:spcPts val="300"/>
        </a:spcAft>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7.png"/><Relationship Id="rId7" Type="http://schemas.openxmlformats.org/officeDocument/2006/relationships/hyperlink" Target="https://www.rivm.nl/media/eenzaamheid/ernstige_eenzaamheid_75.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klimaateffectatlas.nl/nl/" TargetMode="External"/><Relationship Id="rId11" Type="http://schemas.openxmlformats.org/officeDocument/2006/relationships/image" Target="../media/image17.jpg"/><Relationship Id="rId5" Type="http://schemas.openxmlformats.org/officeDocument/2006/relationships/image" Target="../media/image29.png"/><Relationship Id="rId10" Type="http://schemas.openxmlformats.org/officeDocument/2006/relationships/image" Target="../media/image16.png"/><Relationship Id="rId4" Type="http://schemas.openxmlformats.org/officeDocument/2006/relationships/image" Target="../media/image28.pn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7.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26" Type="http://schemas.openxmlformats.org/officeDocument/2006/relationships/image" Target="../media/image16.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5" Type="http://schemas.openxmlformats.org/officeDocument/2006/relationships/image" Target="../media/image15.jpeg"/><Relationship Id="rId2" Type="http://schemas.openxmlformats.org/officeDocument/2006/relationships/notesSlide" Target="../notesSlides/notesSlide18.xml"/><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jpeg"/><Relationship Id="rId10" Type="http://schemas.openxmlformats.org/officeDocument/2006/relationships/image" Target="../media/image39.svg"/><Relationship Id="rId19" Type="http://schemas.openxmlformats.org/officeDocument/2006/relationships/image" Target="../media/image48.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 Id="rId27"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7.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D3260ConHitA_1b @4x.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9070" y="4499063"/>
            <a:ext cx="3253409" cy="2168181"/>
          </a:xfrm>
          <a:prstGeom prst="rect">
            <a:avLst/>
          </a:prstGeom>
        </p:spPr>
      </p:pic>
      <p:sp>
        <p:nvSpPr>
          <p:cNvPr id="2" name="Title 1">
            <a:extLst>
              <a:ext uri="{FF2B5EF4-FFF2-40B4-BE49-F238E27FC236}">
                <a16:creationId xmlns:a16="http://schemas.microsoft.com/office/drawing/2014/main" id="{CBB32AE2-028E-4974-9E01-81843DE39B2A}"/>
              </a:ext>
            </a:extLst>
          </p:cNvPr>
          <p:cNvSpPr>
            <a:spLocks noGrp="1"/>
          </p:cNvSpPr>
          <p:nvPr>
            <p:ph type="ctrTitle"/>
          </p:nvPr>
        </p:nvSpPr>
        <p:spPr/>
        <p:txBody>
          <a:bodyPr/>
          <a:lstStyle/>
          <a:p>
            <a:r>
              <a:rPr lang="nl-NL" b="1" dirty="0">
                <a:solidFill>
                  <a:schemeClr val="bg1"/>
                </a:solidFill>
              </a:rPr>
              <a:t>Proeftuin hitte en gezondheid</a:t>
            </a:r>
          </a:p>
        </p:txBody>
      </p:sp>
      <p:sp>
        <p:nvSpPr>
          <p:cNvPr id="3" name="Subtitle 2">
            <a:extLst>
              <a:ext uri="{FF2B5EF4-FFF2-40B4-BE49-F238E27FC236}">
                <a16:creationId xmlns:a16="http://schemas.microsoft.com/office/drawing/2014/main" id="{9D681E02-D6AA-4CDD-A890-2CB6552F6AD8}"/>
              </a:ext>
            </a:extLst>
          </p:cNvPr>
          <p:cNvSpPr>
            <a:spLocks noGrp="1"/>
          </p:cNvSpPr>
          <p:nvPr>
            <p:ph type="subTitle" idx="1"/>
          </p:nvPr>
        </p:nvSpPr>
        <p:spPr/>
        <p:txBody>
          <a:bodyPr/>
          <a:lstStyle/>
          <a:p>
            <a:r>
              <a:rPr lang="nl-NL" dirty="0"/>
              <a:t>Waar begin je en wat kun je morgen al doen?</a:t>
            </a:r>
          </a:p>
        </p:txBody>
      </p:sp>
      <p:sp>
        <p:nvSpPr>
          <p:cNvPr id="4" name="Text Placeholder 3">
            <a:extLst>
              <a:ext uri="{FF2B5EF4-FFF2-40B4-BE49-F238E27FC236}">
                <a16:creationId xmlns:a16="http://schemas.microsoft.com/office/drawing/2014/main" id="{102E9769-B3AD-46EB-A1CB-325F819732F0}"/>
              </a:ext>
            </a:extLst>
          </p:cNvPr>
          <p:cNvSpPr>
            <a:spLocks noGrp="1"/>
          </p:cNvSpPr>
          <p:nvPr>
            <p:ph type="body" sz="quarter" idx="13"/>
          </p:nvPr>
        </p:nvSpPr>
        <p:spPr>
          <a:xfrm>
            <a:off x="3751200" y="5000400"/>
            <a:ext cx="4680000" cy="1165508"/>
          </a:xfrm>
        </p:spPr>
        <p:txBody>
          <a:bodyPr/>
          <a:lstStyle/>
          <a:p>
            <a:r>
              <a:rPr lang="nl-NL" dirty="0"/>
              <a:t>Edwin van der Strate (Tauw)</a:t>
            </a:r>
          </a:p>
          <a:p>
            <a:r>
              <a:rPr lang="nl-NL" dirty="0"/>
              <a:t>Bianca Stoop (Tauw)</a:t>
            </a:r>
          </a:p>
          <a:p>
            <a:r>
              <a:rPr lang="nl-NL" dirty="0" err="1"/>
              <a:t>ism</a:t>
            </a:r>
            <a:r>
              <a:rPr lang="nl-NL" dirty="0"/>
              <a:t> Klimaatverbond Nederland</a:t>
            </a:r>
          </a:p>
          <a:p>
            <a:endParaRPr lang="nl-NL" dirty="0"/>
          </a:p>
        </p:txBody>
      </p:sp>
      <p:sp>
        <p:nvSpPr>
          <p:cNvPr id="6" name="Subtitle 2">
            <a:extLst>
              <a:ext uri="{FF2B5EF4-FFF2-40B4-BE49-F238E27FC236}">
                <a16:creationId xmlns:a16="http://schemas.microsoft.com/office/drawing/2014/main" id="{63E8913A-0134-4DE7-92F2-0D1B06616FCE}"/>
              </a:ext>
            </a:extLst>
          </p:cNvPr>
          <p:cNvSpPr txBox="1">
            <a:spLocks/>
          </p:cNvSpPr>
          <p:nvPr/>
        </p:nvSpPr>
        <p:spPr>
          <a:xfrm>
            <a:off x="1524000" y="512057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p>
        </p:txBody>
      </p:sp>
      <p:sp>
        <p:nvSpPr>
          <p:cNvPr id="7" name="Subtitle 2">
            <a:extLst>
              <a:ext uri="{FF2B5EF4-FFF2-40B4-BE49-F238E27FC236}">
                <a16:creationId xmlns:a16="http://schemas.microsoft.com/office/drawing/2014/main" id="{21BCAF67-2999-443D-A0BE-7737E9AEA1A4}"/>
              </a:ext>
            </a:extLst>
          </p:cNvPr>
          <p:cNvSpPr txBox="1">
            <a:spLocks/>
          </p:cNvSpPr>
          <p:nvPr/>
        </p:nvSpPr>
        <p:spPr>
          <a:xfrm>
            <a:off x="1406769" y="491260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p>
        </p:txBody>
      </p:sp>
      <p:sp>
        <p:nvSpPr>
          <p:cNvPr id="8" name="Subtitle 2">
            <a:extLst>
              <a:ext uri="{FF2B5EF4-FFF2-40B4-BE49-F238E27FC236}">
                <a16:creationId xmlns:a16="http://schemas.microsoft.com/office/drawing/2014/main" id="{A40B8E3B-D2AA-4246-BE0F-7F049688AEFE}"/>
              </a:ext>
            </a:extLst>
          </p:cNvPr>
          <p:cNvSpPr txBox="1">
            <a:spLocks/>
          </p:cNvSpPr>
          <p:nvPr/>
        </p:nvSpPr>
        <p:spPr>
          <a:xfrm>
            <a:off x="1641231" y="5257800"/>
            <a:ext cx="9144000" cy="15380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p>
        </p:txBody>
      </p:sp>
      <p:pic>
        <p:nvPicPr>
          <p:cNvPr id="1026" name="Picture 2" descr="Afbeeldingsresultaat voor klimaatverbond nederland">
            <a:extLst>
              <a:ext uri="{FF2B5EF4-FFF2-40B4-BE49-F238E27FC236}">
                <a16:creationId xmlns:a16="http://schemas.microsoft.com/office/drawing/2014/main" id="{10B3A53F-28B6-4D78-9895-73C1A5A4B73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3609" y="324207"/>
            <a:ext cx="3139220" cy="6910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5614AC2-908C-496B-8FBA-51788D720889}"/>
              </a:ext>
            </a:extLst>
          </p:cNvPr>
          <p:cNvPicPr>
            <a:picLocks noChangeAspect="1"/>
          </p:cNvPicPr>
          <p:nvPr/>
        </p:nvPicPr>
        <p:blipFill rotWithShape="1">
          <a:blip r:embed="rId5">
            <a:clrChange>
              <a:clrFrom>
                <a:srgbClr val="FFFFFF"/>
              </a:clrFrom>
              <a:clrTo>
                <a:srgbClr val="FFFFFF">
                  <a:alpha val="0"/>
                </a:srgbClr>
              </a:clrTo>
            </a:clrChange>
          </a:blip>
          <a:srcRect b="48580"/>
          <a:stretch/>
        </p:blipFill>
        <p:spPr>
          <a:xfrm>
            <a:off x="5061124" y="67191"/>
            <a:ext cx="1835289" cy="943712"/>
          </a:xfrm>
          <a:prstGeom prst="rect">
            <a:avLst/>
          </a:prstGeom>
        </p:spPr>
      </p:pic>
    </p:spTree>
    <p:extLst>
      <p:ext uri="{BB962C8B-B14F-4D97-AF65-F5344CB8AC3E}">
        <p14:creationId xmlns:p14="http://schemas.microsoft.com/office/powerpoint/2010/main" val="400548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hart.jpeg"/>
          <p:cNvPicPr>
            <a:picLocks noChangeAspect="1"/>
          </p:cNvPicPr>
          <p:nvPr/>
        </p:nvPicPr>
        <p:blipFill rotWithShape="1">
          <a:blip r:embed="rId3">
            <a:extLst>
              <a:ext uri="{28A0092B-C50C-407E-A947-70E740481C1C}">
                <a14:useLocalDpi xmlns:a14="http://schemas.microsoft.com/office/drawing/2010/main" val="0"/>
              </a:ext>
            </a:extLst>
          </a:blip>
          <a:srcRect t="7551" b="20136"/>
          <a:stretch/>
        </p:blipFill>
        <p:spPr>
          <a:xfrm>
            <a:off x="2400118" y="1780180"/>
            <a:ext cx="3916334" cy="2124000"/>
          </a:xfrm>
          <a:prstGeom prst="rect">
            <a:avLst/>
          </a:prstGeom>
        </p:spPr>
      </p:pic>
      <p:pic>
        <p:nvPicPr>
          <p:cNvPr id="3" name="Afbeelding 2" descr="90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431" y="4291584"/>
            <a:ext cx="2851697" cy="1901131"/>
          </a:xfrm>
          <a:prstGeom prst="rect">
            <a:avLst/>
          </a:prstGeom>
        </p:spPr>
      </p:pic>
      <p:sp>
        <p:nvSpPr>
          <p:cNvPr id="4" name="Tekstvak 3"/>
          <p:cNvSpPr txBox="1"/>
          <p:nvPr/>
        </p:nvSpPr>
        <p:spPr>
          <a:xfrm>
            <a:off x="2317696" y="6143123"/>
            <a:ext cx="3715761" cy="369332"/>
          </a:xfrm>
          <a:prstGeom prst="rect">
            <a:avLst/>
          </a:prstGeom>
          <a:noFill/>
        </p:spPr>
        <p:txBody>
          <a:bodyPr wrap="none" rtlCol="0">
            <a:spAutoFit/>
          </a:bodyPr>
          <a:lstStyle/>
          <a:p>
            <a:r>
              <a:rPr lang="nl-NL" b="1" dirty="0">
                <a:solidFill>
                  <a:srgbClr val="FF0000"/>
                </a:solidFill>
                <a:latin typeface="Times New Roman" panose="02020603050405020304" pitchFamily="18" charset="0"/>
                <a:cs typeface="Times New Roman" panose="02020603050405020304" pitchFamily="18" charset="0"/>
              </a:rPr>
              <a:t>Ouderen blijven langer thuis wonen</a:t>
            </a:r>
          </a:p>
        </p:txBody>
      </p:sp>
      <p:sp>
        <p:nvSpPr>
          <p:cNvPr id="6" name="Tekstvak 5"/>
          <p:cNvSpPr txBox="1"/>
          <p:nvPr/>
        </p:nvSpPr>
        <p:spPr>
          <a:xfrm>
            <a:off x="3166321" y="1334206"/>
            <a:ext cx="2289922" cy="369332"/>
          </a:xfrm>
          <a:prstGeom prst="rect">
            <a:avLst/>
          </a:prstGeom>
          <a:noFill/>
        </p:spPr>
        <p:txBody>
          <a:bodyPr wrap="none" rtlCol="0">
            <a:spAutoFit/>
          </a:bodyPr>
          <a:lstStyle/>
          <a:p>
            <a:r>
              <a:rPr lang="nl-NL" b="1" dirty="0">
                <a:solidFill>
                  <a:srgbClr val="FF0000"/>
                </a:solidFill>
                <a:latin typeface="Times New Roman" panose="02020603050405020304" pitchFamily="18" charset="0"/>
                <a:cs typeface="Times New Roman" panose="02020603050405020304" pitchFamily="18" charset="0"/>
              </a:rPr>
              <a:t>‘Dubbele’ vergrijzing</a:t>
            </a:r>
          </a:p>
        </p:txBody>
      </p:sp>
      <p:pic>
        <p:nvPicPr>
          <p:cNvPr id="11" name="Afbeelding 10" descr="Unknow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809" y="4077177"/>
            <a:ext cx="3926185" cy="2124000"/>
          </a:xfrm>
          <a:prstGeom prst="rect">
            <a:avLst/>
          </a:prstGeom>
        </p:spPr>
      </p:pic>
      <p:sp>
        <p:nvSpPr>
          <p:cNvPr id="12" name="Tekstvak 11"/>
          <p:cNvSpPr txBox="1"/>
          <p:nvPr/>
        </p:nvSpPr>
        <p:spPr>
          <a:xfrm>
            <a:off x="8656201" y="6263808"/>
            <a:ext cx="1960793" cy="369332"/>
          </a:xfrm>
          <a:prstGeom prst="rect">
            <a:avLst/>
          </a:prstGeom>
          <a:noFill/>
        </p:spPr>
        <p:txBody>
          <a:bodyPr wrap="none" rtlCol="0">
            <a:spAutoFit/>
          </a:bodyPr>
          <a:lstStyle/>
          <a:p>
            <a:r>
              <a:rPr lang="nl-NL" b="1" dirty="0">
                <a:solidFill>
                  <a:srgbClr val="FF0000"/>
                </a:solidFill>
                <a:latin typeface="Times New Roman" panose="02020603050405020304" pitchFamily="18" charset="0"/>
                <a:cs typeface="Times New Roman" panose="02020603050405020304" pitchFamily="18" charset="0"/>
              </a:rPr>
              <a:t>Hitte-eiland effect</a:t>
            </a:r>
          </a:p>
        </p:txBody>
      </p:sp>
      <p:pic>
        <p:nvPicPr>
          <p:cNvPr id="13" name="Afbeelding 12" descr="Hittekaart_NL2.png"/>
          <p:cNvPicPr>
            <a:picLocks noChangeAspect="1"/>
          </p:cNvPicPr>
          <p:nvPr/>
        </p:nvPicPr>
        <p:blipFill rotWithShape="1">
          <a:blip r:embed="rId6">
            <a:extLst>
              <a:ext uri="{28A0092B-C50C-407E-A947-70E740481C1C}">
                <a14:useLocalDpi xmlns:a14="http://schemas.microsoft.com/office/drawing/2010/main" val="0"/>
              </a:ext>
            </a:extLst>
          </a:blip>
          <a:srcRect t="27887" b="13188"/>
          <a:stretch/>
        </p:blipFill>
        <p:spPr>
          <a:xfrm>
            <a:off x="7342514" y="1709634"/>
            <a:ext cx="2934749" cy="2124000"/>
          </a:xfrm>
          <a:prstGeom prst="rect">
            <a:avLst/>
          </a:prstGeom>
        </p:spPr>
      </p:pic>
      <p:sp>
        <p:nvSpPr>
          <p:cNvPr id="14" name="Tekstvak 13"/>
          <p:cNvSpPr txBox="1"/>
          <p:nvPr/>
        </p:nvSpPr>
        <p:spPr>
          <a:xfrm>
            <a:off x="7716903" y="1354966"/>
            <a:ext cx="2317942" cy="369332"/>
          </a:xfrm>
          <a:prstGeom prst="rect">
            <a:avLst/>
          </a:prstGeom>
          <a:noFill/>
        </p:spPr>
        <p:txBody>
          <a:bodyPr wrap="none" rtlCol="0">
            <a:spAutoFit/>
          </a:bodyPr>
          <a:lstStyle/>
          <a:p>
            <a:r>
              <a:rPr lang="nl-NL" b="1" dirty="0">
                <a:solidFill>
                  <a:srgbClr val="FF0000"/>
                </a:solidFill>
                <a:latin typeface="Times New Roman" panose="02020603050405020304" pitchFamily="18" charset="0"/>
                <a:cs typeface="Times New Roman" panose="02020603050405020304" pitchFamily="18" charset="0"/>
              </a:rPr>
              <a:t>Meer tropische dagen</a:t>
            </a:r>
          </a:p>
        </p:txBody>
      </p:sp>
      <p:sp>
        <p:nvSpPr>
          <p:cNvPr id="5" name="Cross 4">
            <a:extLst>
              <a:ext uri="{FF2B5EF4-FFF2-40B4-BE49-F238E27FC236}">
                <a16:creationId xmlns:a16="http://schemas.microsoft.com/office/drawing/2014/main" id="{3FA6A40B-A67A-425D-B80B-C3F8EF3F12D3}"/>
              </a:ext>
            </a:extLst>
          </p:cNvPr>
          <p:cNvSpPr/>
          <p:nvPr/>
        </p:nvSpPr>
        <p:spPr>
          <a:xfrm>
            <a:off x="5518534" y="2667155"/>
            <a:ext cx="2820044" cy="2820044"/>
          </a:xfrm>
          <a:prstGeom prst="plus">
            <a:avLst>
              <a:gd name="adj" fmla="val 4560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 descr="chart.jpeg">
            <a:extLst>
              <a:ext uri="{FF2B5EF4-FFF2-40B4-BE49-F238E27FC236}">
                <a16:creationId xmlns:a16="http://schemas.microsoft.com/office/drawing/2014/main" id="{29A4D35F-83BA-418B-BAE6-B10E04BB1078}"/>
              </a:ext>
            </a:extLst>
          </p:cNvPr>
          <p:cNvPicPr>
            <a:picLocks noChangeAspect="1"/>
          </p:cNvPicPr>
          <p:nvPr/>
        </p:nvPicPr>
        <p:blipFill rotWithShape="1">
          <a:blip r:embed="rId3">
            <a:extLst>
              <a:ext uri="{28A0092B-C50C-407E-A947-70E740481C1C}">
                <a14:useLocalDpi xmlns:a14="http://schemas.microsoft.com/office/drawing/2010/main" val="0"/>
              </a:ext>
            </a:extLst>
          </a:blip>
          <a:srcRect t="88986" r="76119" b="324"/>
          <a:stretch/>
        </p:blipFill>
        <p:spPr>
          <a:xfrm>
            <a:off x="613705" y="2988329"/>
            <a:ext cx="1434481" cy="481620"/>
          </a:xfrm>
          <a:prstGeom prst="rect">
            <a:avLst/>
          </a:prstGeom>
        </p:spPr>
      </p:pic>
      <p:pic>
        <p:nvPicPr>
          <p:cNvPr id="17" name="Afbeelding 1" descr="chart.jpeg">
            <a:extLst>
              <a:ext uri="{FF2B5EF4-FFF2-40B4-BE49-F238E27FC236}">
                <a16:creationId xmlns:a16="http://schemas.microsoft.com/office/drawing/2014/main" id="{A106523B-B5F2-4C81-9843-61A43138DA71}"/>
              </a:ext>
            </a:extLst>
          </p:cNvPr>
          <p:cNvPicPr>
            <a:picLocks noChangeAspect="1"/>
          </p:cNvPicPr>
          <p:nvPr/>
        </p:nvPicPr>
        <p:blipFill rotWithShape="1">
          <a:blip r:embed="rId3">
            <a:extLst>
              <a:ext uri="{28A0092B-C50C-407E-A947-70E740481C1C}">
                <a14:useLocalDpi xmlns:a14="http://schemas.microsoft.com/office/drawing/2010/main" val="0"/>
              </a:ext>
            </a:extLst>
          </a:blip>
          <a:srcRect l="26377" t="90782" r="51828" b="324"/>
          <a:stretch/>
        </p:blipFill>
        <p:spPr>
          <a:xfrm>
            <a:off x="929257" y="2819878"/>
            <a:ext cx="1309126" cy="400721"/>
          </a:xfrm>
          <a:prstGeom prst="rect">
            <a:avLst/>
          </a:prstGeom>
        </p:spPr>
      </p:pic>
      <p:pic>
        <p:nvPicPr>
          <p:cNvPr id="18" name="Afbeelding 1" descr="chart.jpeg">
            <a:extLst>
              <a:ext uri="{FF2B5EF4-FFF2-40B4-BE49-F238E27FC236}">
                <a16:creationId xmlns:a16="http://schemas.microsoft.com/office/drawing/2014/main" id="{DE375ABD-4053-413D-9A76-F35D26A2E8D0}"/>
              </a:ext>
            </a:extLst>
          </p:cNvPr>
          <p:cNvPicPr>
            <a:picLocks noChangeAspect="1"/>
          </p:cNvPicPr>
          <p:nvPr/>
        </p:nvPicPr>
        <p:blipFill rotWithShape="1">
          <a:blip r:embed="rId3">
            <a:extLst>
              <a:ext uri="{28A0092B-C50C-407E-A947-70E740481C1C}">
                <a14:useLocalDpi xmlns:a14="http://schemas.microsoft.com/office/drawing/2010/main" val="0"/>
              </a:ext>
            </a:extLst>
          </a:blip>
          <a:srcRect l="47577" t="92397" r="28542" b="-1291"/>
          <a:stretch/>
        </p:blipFill>
        <p:spPr>
          <a:xfrm>
            <a:off x="865102" y="2646619"/>
            <a:ext cx="1434481" cy="400719"/>
          </a:xfrm>
          <a:prstGeom prst="rect">
            <a:avLst/>
          </a:prstGeom>
        </p:spPr>
      </p:pic>
      <p:pic>
        <p:nvPicPr>
          <p:cNvPr id="19" name="Afbeelding 1" descr="chart.jpeg">
            <a:extLst>
              <a:ext uri="{FF2B5EF4-FFF2-40B4-BE49-F238E27FC236}">
                <a16:creationId xmlns:a16="http://schemas.microsoft.com/office/drawing/2014/main" id="{2891AA0A-E1D0-4457-B242-805CC1B31029}"/>
              </a:ext>
            </a:extLst>
          </p:cNvPr>
          <p:cNvPicPr>
            <a:picLocks noChangeAspect="1"/>
          </p:cNvPicPr>
          <p:nvPr/>
        </p:nvPicPr>
        <p:blipFill rotWithShape="1">
          <a:blip r:embed="rId3">
            <a:extLst>
              <a:ext uri="{28A0092B-C50C-407E-A947-70E740481C1C}">
                <a14:useLocalDpi xmlns:a14="http://schemas.microsoft.com/office/drawing/2010/main" val="0"/>
              </a:ext>
            </a:extLst>
          </a:blip>
          <a:srcRect l="70998" t="90782" r="5121" b="324"/>
          <a:stretch/>
        </p:blipFill>
        <p:spPr>
          <a:xfrm>
            <a:off x="951290" y="2299825"/>
            <a:ext cx="1434481" cy="400719"/>
          </a:xfrm>
          <a:prstGeom prst="rect">
            <a:avLst/>
          </a:prstGeom>
        </p:spPr>
      </p:pic>
      <p:sp>
        <p:nvSpPr>
          <p:cNvPr id="20" name="Tekstvak 5">
            <a:extLst>
              <a:ext uri="{FF2B5EF4-FFF2-40B4-BE49-F238E27FC236}">
                <a16:creationId xmlns:a16="http://schemas.microsoft.com/office/drawing/2014/main" id="{0A58620A-CDD8-446D-8433-D05889F48608}"/>
              </a:ext>
            </a:extLst>
          </p:cNvPr>
          <p:cNvSpPr txBox="1"/>
          <p:nvPr/>
        </p:nvSpPr>
        <p:spPr>
          <a:xfrm>
            <a:off x="3659810" y="1709634"/>
            <a:ext cx="1630575" cy="307777"/>
          </a:xfrm>
          <a:prstGeom prst="rect">
            <a:avLst/>
          </a:prstGeom>
          <a:noFill/>
        </p:spPr>
        <p:txBody>
          <a:bodyPr wrap="none" rtlCol="0">
            <a:spAutoFit/>
          </a:bodyPr>
          <a:lstStyle/>
          <a:p>
            <a:r>
              <a:rPr lang="nl-NL" sz="1400" b="1" dirty="0">
                <a:solidFill>
                  <a:schemeClr val="accent1"/>
                </a:solidFill>
                <a:latin typeface="Times New Roman" panose="02020603050405020304" pitchFamily="18" charset="0"/>
                <a:cs typeface="Times New Roman" panose="02020603050405020304" pitchFamily="18" charset="0"/>
              </a:rPr>
              <a:t>Bevolkingsopbouw</a:t>
            </a:r>
          </a:p>
        </p:txBody>
      </p:sp>
      <p:sp>
        <p:nvSpPr>
          <p:cNvPr id="7" name="Title 6">
            <a:extLst>
              <a:ext uri="{FF2B5EF4-FFF2-40B4-BE49-F238E27FC236}">
                <a16:creationId xmlns:a16="http://schemas.microsoft.com/office/drawing/2014/main" id="{F0BA8040-E3F6-4691-A7C9-81122C331080}"/>
              </a:ext>
            </a:extLst>
          </p:cNvPr>
          <p:cNvSpPr>
            <a:spLocks noGrp="1"/>
          </p:cNvSpPr>
          <p:nvPr>
            <p:ph type="title"/>
          </p:nvPr>
        </p:nvSpPr>
        <p:spPr/>
        <p:txBody>
          <a:bodyPr/>
          <a:lstStyle/>
          <a:p>
            <a:r>
              <a:rPr lang="nl-NL" b="1" dirty="0"/>
              <a:t>Trends</a:t>
            </a:r>
          </a:p>
        </p:txBody>
      </p:sp>
      <p:sp>
        <p:nvSpPr>
          <p:cNvPr id="9" name="Slide Number Placeholder 8">
            <a:extLst>
              <a:ext uri="{FF2B5EF4-FFF2-40B4-BE49-F238E27FC236}">
                <a16:creationId xmlns:a16="http://schemas.microsoft.com/office/drawing/2014/main" id="{E8CF9985-A5CB-4B32-A9A0-83F7F2A28B77}"/>
              </a:ext>
            </a:extLst>
          </p:cNvPr>
          <p:cNvSpPr>
            <a:spLocks noGrp="1"/>
          </p:cNvSpPr>
          <p:nvPr>
            <p:ph type="sldNum" sz="quarter" idx="12"/>
          </p:nvPr>
        </p:nvSpPr>
        <p:spPr/>
        <p:txBody>
          <a:bodyPr/>
          <a:lstStyle/>
          <a:p>
            <a:fld id="{5AE38075-34CC-0E4B-BBD7-3E430FB45CA8}" type="slidenum">
              <a:rPr lang="nl-NL" smtClean="0"/>
              <a:t>10</a:t>
            </a:fld>
            <a:endParaRPr lang="nl-NL"/>
          </a:p>
        </p:txBody>
      </p:sp>
      <p:pic>
        <p:nvPicPr>
          <p:cNvPr id="21" name="Picture 2" descr="Afbeeldingsresultaat voor klimaatverbond nederland">
            <a:extLst>
              <a:ext uri="{FF2B5EF4-FFF2-40B4-BE49-F238E27FC236}">
                <a16:creationId xmlns:a16="http://schemas.microsoft.com/office/drawing/2014/main" id="{E0051B9A-80BD-4783-A6E7-D1A4210CAF1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61196" y="6487874"/>
            <a:ext cx="1627498" cy="3582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93ABECDE-84A9-45F4-9570-0ED5DDEED0AF}"/>
              </a:ext>
            </a:extLst>
          </p:cNvPr>
          <p:cNvPicPr>
            <a:picLocks noChangeAspect="1"/>
          </p:cNvPicPr>
          <p:nvPr/>
        </p:nvPicPr>
        <p:blipFill rotWithShape="1">
          <a:blip r:embed="rId8">
            <a:clrChange>
              <a:clrFrom>
                <a:srgbClr val="FFFFFF"/>
              </a:clrFrom>
              <a:clrTo>
                <a:srgbClr val="FFFFFF">
                  <a:alpha val="0"/>
                </a:srgbClr>
              </a:clrTo>
            </a:clrChange>
          </a:blip>
          <a:srcRect b="48580"/>
          <a:stretch/>
        </p:blipFill>
        <p:spPr>
          <a:xfrm>
            <a:off x="5856186" y="6220602"/>
            <a:ext cx="1137558" cy="584938"/>
          </a:xfrm>
          <a:prstGeom prst="rect">
            <a:avLst/>
          </a:prstGeom>
        </p:spPr>
      </p:pic>
      <p:pic>
        <p:nvPicPr>
          <p:cNvPr id="23" name="Picture 22">
            <a:extLst>
              <a:ext uri="{FF2B5EF4-FFF2-40B4-BE49-F238E27FC236}">
                <a16:creationId xmlns:a16="http://schemas.microsoft.com/office/drawing/2014/main" id="{901CBCE7-822F-4030-AB44-D3ED6A1D7FBF}"/>
              </a:ext>
            </a:extLst>
          </p:cNvPr>
          <p:cNvPicPr>
            <a:picLocks noChangeAspect="1"/>
          </p:cNvPicPr>
          <p:nvPr/>
        </p:nvPicPr>
        <p:blipFill rotWithShape="1">
          <a:blip r:embed="rId9">
            <a:clrChange>
              <a:clrFrom>
                <a:srgbClr val="FFFFFF"/>
              </a:clrFrom>
              <a:clrTo>
                <a:srgbClr val="FFFFFF">
                  <a:alpha val="0"/>
                </a:srgbClr>
              </a:clrTo>
            </a:clrChange>
          </a:blip>
          <a:srcRect l="12370" t="25732" r="8963" b="27989"/>
          <a:stretch/>
        </p:blipFill>
        <p:spPr>
          <a:xfrm>
            <a:off x="155892" y="6384076"/>
            <a:ext cx="1364616" cy="421464"/>
          </a:xfrm>
          <a:prstGeom prst="rect">
            <a:avLst/>
          </a:prstGeom>
        </p:spPr>
      </p:pic>
    </p:spTree>
    <p:extLst>
      <p:ext uri="{BB962C8B-B14F-4D97-AF65-F5344CB8AC3E}">
        <p14:creationId xmlns:p14="http://schemas.microsoft.com/office/powerpoint/2010/main" val="352483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2C066EF-2D4F-4334-A8A5-FA437C41C829}"/>
              </a:ext>
            </a:extLst>
          </p:cNvPr>
          <p:cNvSpPr>
            <a:spLocks noGrp="1"/>
          </p:cNvSpPr>
          <p:nvPr>
            <p:ph type="title"/>
          </p:nvPr>
        </p:nvSpPr>
        <p:spPr/>
        <p:txBody>
          <a:bodyPr/>
          <a:lstStyle/>
          <a:p>
            <a:r>
              <a:rPr lang="nl-NL" b="1" dirty="0"/>
              <a:t>Actoren</a:t>
            </a:r>
          </a:p>
        </p:txBody>
      </p:sp>
      <p:grpSp>
        <p:nvGrpSpPr>
          <p:cNvPr id="27" name="Group 26">
            <a:extLst>
              <a:ext uri="{FF2B5EF4-FFF2-40B4-BE49-F238E27FC236}">
                <a16:creationId xmlns:a16="http://schemas.microsoft.com/office/drawing/2014/main" id="{82C0161D-7242-478C-B439-18485A03B9C1}"/>
              </a:ext>
            </a:extLst>
          </p:cNvPr>
          <p:cNvGrpSpPr/>
          <p:nvPr/>
        </p:nvGrpSpPr>
        <p:grpSpPr>
          <a:xfrm>
            <a:off x="1714490" y="1256860"/>
            <a:ext cx="8763019" cy="4718890"/>
            <a:chOff x="5170480" y="-2939826"/>
            <a:chExt cx="8763019" cy="4718890"/>
          </a:xfrm>
        </p:grpSpPr>
        <p:sp>
          <p:nvSpPr>
            <p:cNvPr id="28" name="Rechthoek 3">
              <a:extLst>
                <a:ext uri="{FF2B5EF4-FFF2-40B4-BE49-F238E27FC236}">
                  <a16:creationId xmlns:a16="http://schemas.microsoft.com/office/drawing/2014/main" id="{954319CA-1754-4377-844D-2E1EA45498C8}"/>
                </a:ext>
              </a:extLst>
            </p:cNvPr>
            <p:cNvSpPr/>
            <p:nvPr/>
          </p:nvSpPr>
          <p:spPr>
            <a:xfrm>
              <a:off x="5170480" y="-2333937"/>
              <a:ext cx="8763019" cy="4113001"/>
            </a:xfrm>
            <a:prstGeom prst="rect">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
          <p:nvSpPr>
            <p:cNvPr id="29" name="Rechthoek 64">
              <a:extLst>
                <a:ext uri="{FF2B5EF4-FFF2-40B4-BE49-F238E27FC236}">
                  <a16:creationId xmlns:a16="http://schemas.microsoft.com/office/drawing/2014/main" id="{2EEE8C70-8415-4BB3-ACA2-B32EEB52941F}"/>
                </a:ext>
              </a:extLst>
            </p:cNvPr>
            <p:cNvSpPr/>
            <p:nvPr/>
          </p:nvSpPr>
          <p:spPr>
            <a:xfrm>
              <a:off x="11386275" y="-2095554"/>
              <a:ext cx="2380631" cy="35720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kstvak 18">
              <a:extLst>
                <a:ext uri="{FF2B5EF4-FFF2-40B4-BE49-F238E27FC236}">
                  <a16:creationId xmlns:a16="http://schemas.microsoft.com/office/drawing/2014/main" id="{D65CA3C2-A106-412C-B1E6-7E9C1563D44C}"/>
                </a:ext>
              </a:extLst>
            </p:cNvPr>
            <p:cNvSpPr txBox="1"/>
            <p:nvPr/>
          </p:nvSpPr>
          <p:spPr>
            <a:xfrm>
              <a:off x="5170480" y="-2939826"/>
              <a:ext cx="4328163" cy="707886"/>
            </a:xfrm>
            <a:prstGeom prst="rect">
              <a:avLst/>
            </a:prstGeom>
            <a:noFill/>
          </p:spPr>
          <p:txBody>
            <a:bodyPr wrap="square" rtlCol="0">
              <a:spAutoFit/>
            </a:bodyPr>
            <a:lstStyle/>
            <a:p>
              <a:r>
                <a:rPr lang="en-US" sz="4000" b="1" dirty="0">
                  <a:solidFill>
                    <a:schemeClr val="accent2">
                      <a:lumMod val="20000"/>
                      <a:lumOff val="80000"/>
                    </a:schemeClr>
                  </a:solidFill>
                </a:rPr>
                <a:t>ZORG</a:t>
              </a:r>
            </a:p>
          </p:txBody>
        </p:sp>
        <p:sp>
          <p:nvSpPr>
            <p:cNvPr id="31" name="Rechthoek 62">
              <a:extLst>
                <a:ext uri="{FF2B5EF4-FFF2-40B4-BE49-F238E27FC236}">
                  <a16:creationId xmlns:a16="http://schemas.microsoft.com/office/drawing/2014/main" id="{EBFD4680-6CDE-47D8-A23C-5836E2146BA1}"/>
                </a:ext>
              </a:extLst>
            </p:cNvPr>
            <p:cNvSpPr/>
            <p:nvPr/>
          </p:nvSpPr>
          <p:spPr>
            <a:xfrm>
              <a:off x="5425637" y="-2107556"/>
              <a:ext cx="5431470" cy="36516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kstvak 63">
              <a:extLst>
                <a:ext uri="{FF2B5EF4-FFF2-40B4-BE49-F238E27FC236}">
                  <a16:creationId xmlns:a16="http://schemas.microsoft.com/office/drawing/2014/main" id="{DFBC9064-31F8-4E7C-A525-1ACB0CA41242}"/>
                </a:ext>
              </a:extLst>
            </p:cNvPr>
            <p:cNvSpPr txBox="1"/>
            <p:nvPr/>
          </p:nvSpPr>
          <p:spPr>
            <a:xfrm>
              <a:off x="5461493" y="-2018024"/>
              <a:ext cx="5431470" cy="369332"/>
            </a:xfrm>
            <a:prstGeom prst="rect">
              <a:avLst/>
            </a:prstGeom>
            <a:noFill/>
          </p:spPr>
          <p:txBody>
            <a:bodyPr wrap="square" rtlCol="0">
              <a:spAutoFit/>
            </a:bodyPr>
            <a:lstStyle/>
            <a:p>
              <a:pPr algn="ctr"/>
              <a:r>
                <a:rPr lang="en-US" dirty="0">
                  <a:solidFill>
                    <a:schemeClr val="accent2">
                      <a:lumMod val="50000"/>
                    </a:schemeClr>
                  </a:solidFill>
                </a:rPr>
                <a:t>KWETSBARE DOELGROEPEN</a:t>
              </a:r>
            </a:p>
          </p:txBody>
        </p:sp>
        <p:sp>
          <p:nvSpPr>
            <p:cNvPr id="33" name="Tekstvak 65">
              <a:extLst>
                <a:ext uri="{FF2B5EF4-FFF2-40B4-BE49-F238E27FC236}">
                  <a16:creationId xmlns:a16="http://schemas.microsoft.com/office/drawing/2014/main" id="{F111D737-66B1-4CE1-856E-12A225947705}"/>
                </a:ext>
              </a:extLst>
            </p:cNvPr>
            <p:cNvSpPr txBox="1"/>
            <p:nvPr/>
          </p:nvSpPr>
          <p:spPr>
            <a:xfrm>
              <a:off x="11482568" y="-2003543"/>
              <a:ext cx="2175995" cy="369332"/>
            </a:xfrm>
            <a:prstGeom prst="rect">
              <a:avLst/>
            </a:prstGeom>
            <a:noFill/>
          </p:spPr>
          <p:txBody>
            <a:bodyPr wrap="square" rtlCol="0">
              <a:spAutoFit/>
            </a:bodyPr>
            <a:lstStyle/>
            <a:p>
              <a:pPr algn="ctr"/>
              <a:r>
                <a:rPr lang="en-US" dirty="0">
                  <a:solidFill>
                    <a:schemeClr val="accent2">
                      <a:lumMod val="50000"/>
                    </a:schemeClr>
                  </a:solidFill>
                </a:rPr>
                <a:t>ACTOREN</a:t>
              </a:r>
            </a:p>
          </p:txBody>
        </p:sp>
        <p:sp>
          <p:nvSpPr>
            <p:cNvPr id="34" name="Tekstvak 67">
              <a:extLst>
                <a:ext uri="{FF2B5EF4-FFF2-40B4-BE49-F238E27FC236}">
                  <a16:creationId xmlns:a16="http://schemas.microsoft.com/office/drawing/2014/main" id="{56859339-1944-49F2-8DEC-F81FE0667DBC}"/>
                </a:ext>
              </a:extLst>
            </p:cNvPr>
            <p:cNvSpPr txBox="1"/>
            <p:nvPr/>
          </p:nvSpPr>
          <p:spPr>
            <a:xfrm>
              <a:off x="5635540" y="-1353881"/>
              <a:ext cx="2100602" cy="369332"/>
            </a:xfrm>
            <a:prstGeom prst="rect">
              <a:avLst/>
            </a:prstGeom>
            <a:solidFill>
              <a:schemeClr val="bg1"/>
            </a:solidFill>
          </p:spPr>
          <p:txBody>
            <a:bodyPr wrap="square" rtlCol="0">
              <a:spAutoFit/>
            </a:bodyPr>
            <a:lstStyle/>
            <a:p>
              <a:pPr algn="ctr"/>
              <a:r>
                <a:rPr lang="en-US" dirty="0">
                  <a:latin typeface="+mj-lt"/>
                </a:rPr>
                <a:t>CHRONISCH ZIEKEN</a:t>
              </a:r>
            </a:p>
          </p:txBody>
        </p:sp>
        <p:sp>
          <p:nvSpPr>
            <p:cNvPr id="35" name="Tekstvak 68">
              <a:extLst>
                <a:ext uri="{FF2B5EF4-FFF2-40B4-BE49-F238E27FC236}">
                  <a16:creationId xmlns:a16="http://schemas.microsoft.com/office/drawing/2014/main" id="{EED4DF65-692E-4704-8F80-8CE1D832CC71}"/>
                </a:ext>
              </a:extLst>
            </p:cNvPr>
            <p:cNvSpPr txBox="1"/>
            <p:nvPr/>
          </p:nvSpPr>
          <p:spPr>
            <a:xfrm>
              <a:off x="5635539" y="-879022"/>
              <a:ext cx="2100602" cy="369332"/>
            </a:xfrm>
            <a:prstGeom prst="rect">
              <a:avLst/>
            </a:prstGeom>
            <a:solidFill>
              <a:schemeClr val="bg1"/>
            </a:solidFill>
          </p:spPr>
          <p:txBody>
            <a:bodyPr wrap="square" rtlCol="0">
              <a:spAutoFit/>
            </a:bodyPr>
            <a:lstStyle/>
            <a:p>
              <a:pPr algn="ctr"/>
              <a:r>
                <a:rPr lang="en-US" dirty="0">
                  <a:latin typeface="+mj-lt"/>
                </a:rPr>
                <a:t>JONGE KINDEREN</a:t>
              </a:r>
            </a:p>
          </p:txBody>
        </p:sp>
        <p:sp>
          <p:nvSpPr>
            <p:cNvPr id="36" name="Tekstvak 69">
              <a:extLst>
                <a:ext uri="{FF2B5EF4-FFF2-40B4-BE49-F238E27FC236}">
                  <a16:creationId xmlns:a16="http://schemas.microsoft.com/office/drawing/2014/main" id="{9B37159A-9DF1-4B33-B73A-7872E0696DDC}"/>
                </a:ext>
              </a:extLst>
            </p:cNvPr>
            <p:cNvSpPr txBox="1"/>
            <p:nvPr/>
          </p:nvSpPr>
          <p:spPr>
            <a:xfrm>
              <a:off x="5635538" y="-421728"/>
              <a:ext cx="2100603" cy="369332"/>
            </a:xfrm>
            <a:prstGeom prst="rect">
              <a:avLst/>
            </a:prstGeom>
            <a:solidFill>
              <a:schemeClr val="bg1"/>
            </a:solidFill>
          </p:spPr>
          <p:txBody>
            <a:bodyPr wrap="square" rtlCol="0">
              <a:spAutoFit/>
            </a:bodyPr>
            <a:lstStyle/>
            <a:p>
              <a:pPr algn="ctr"/>
              <a:r>
                <a:rPr lang="en-US" dirty="0">
                  <a:latin typeface="+mj-lt"/>
                </a:rPr>
                <a:t>SPORTERS</a:t>
              </a:r>
            </a:p>
          </p:txBody>
        </p:sp>
        <p:sp>
          <p:nvSpPr>
            <p:cNvPr id="37" name="Tekstvak 70">
              <a:extLst>
                <a:ext uri="{FF2B5EF4-FFF2-40B4-BE49-F238E27FC236}">
                  <a16:creationId xmlns:a16="http://schemas.microsoft.com/office/drawing/2014/main" id="{FB484AF5-947B-4CF0-9F6B-3430D8E1F52C}"/>
                </a:ext>
              </a:extLst>
            </p:cNvPr>
            <p:cNvSpPr txBox="1"/>
            <p:nvPr/>
          </p:nvSpPr>
          <p:spPr>
            <a:xfrm>
              <a:off x="5635537" y="50740"/>
              <a:ext cx="2100602" cy="369332"/>
            </a:xfrm>
            <a:prstGeom prst="rect">
              <a:avLst/>
            </a:prstGeom>
            <a:solidFill>
              <a:schemeClr val="bg1"/>
            </a:solidFill>
          </p:spPr>
          <p:txBody>
            <a:bodyPr wrap="square" rtlCol="0">
              <a:spAutoFit/>
            </a:bodyPr>
            <a:lstStyle/>
            <a:p>
              <a:pPr algn="ctr"/>
              <a:r>
                <a:rPr lang="en-US" dirty="0">
                  <a:latin typeface="+mj-lt"/>
                </a:rPr>
                <a:t>OBESITAS</a:t>
              </a:r>
            </a:p>
          </p:txBody>
        </p:sp>
        <p:sp>
          <p:nvSpPr>
            <p:cNvPr id="38" name="Tekstvak 71">
              <a:extLst>
                <a:ext uri="{FF2B5EF4-FFF2-40B4-BE49-F238E27FC236}">
                  <a16:creationId xmlns:a16="http://schemas.microsoft.com/office/drawing/2014/main" id="{71D3E851-D8AC-4727-95E1-D82888481692}"/>
                </a:ext>
              </a:extLst>
            </p:cNvPr>
            <p:cNvSpPr txBox="1"/>
            <p:nvPr/>
          </p:nvSpPr>
          <p:spPr>
            <a:xfrm>
              <a:off x="5635537" y="523065"/>
              <a:ext cx="2100604" cy="646331"/>
            </a:xfrm>
            <a:prstGeom prst="rect">
              <a:avLst/>
            </a:prstGeom>
            <a:solidFill>
              <a:schemeClr val="bg1"/>
            </a:solidFill>
            <a:ln>
              <a:solidFill>
                <a:srgbClr val="C00000"/>
              </a:solidFill>
            </a:ln>
          </p:spPr>
          <p:txBody>
            <a:bodyPr wrap="square" rtlCol="0">
              <a:spAutoFit/>
            </a:bodyPr>
            <a:lstStyle/>
            <a:p>
              <a:pPr algn="ctr"/>
              <a:r>
                <a:rPr lang="en-US" dirty="0">
                  <a:latin typeface="+mj-lt"/>
                </a:rPr>
                <a:t>OUDEREN </a:t>
              </a:r>
            </a:p>
            <a:p>
              <a:pPr algn="ctr"/>
              <a:r>
                <a:rPr lang="en-US" dirty="0">
                  <a:latin typeface="+mj-lt"/>
                </a:rPr>
                <a:t>75+</a:t>
              </a:r>
            </a:p>
          </p:txBody>
        </p:sp>
        <p:sp>
          <p:nvSpPr>
            <p:cNvPr id="39" name="Tekstvak 72">
              <a:extLst>
                <a:ext uri="{FF2B5EF4-FFF2-40B4-BE49-F238E27FC236}">
                  <a16:creationId xmlns:a16="http://schemas.microsoft.com/office/drawing/2014/main" id="{329C2483-78E9-40D5-B650-6FA4ACE93719}"/>
                </a:ext>
              </a:extLst>
            </p:cNvPr>
            <p:cNvSpPr txBox="1"/>
            <p:nvPr/>
          </p:nvSpPr>
          <p:spPr>
            <a:xfrm>
              <a:off x="8220792" y="502359"/>
              <a:ext cx="2434197" cy="276999"/>
            </a:xfrm>
            <a:prstGeom prst="rect">
              <a:avLst/>
            </a:prstGeom>
            <a:solidFill>
              <a:schemeClr val="bg1"/>
            </a:solidFill>
          </p:spPr>
          <p:txBody>
            <a:bodyPr wrap="square" rtlCol="0">
              <a:spAutoFit/>
            </a:bodyPr>
            <a:lstStyle/>
            <a:p>
              <a:pPr algn="ctr"/>
              <a:r>
                <a:rPr lang="en-US" sz="1200" dirty="0">
                  <a:latin typeface="+mj-lt"/>
                </a:rPr>
                <a:t>OUDEREN IN VERZORGINGSHUIZEN</a:t>
              </a:r>
            </a:p>
          </p:txBody>
        </p:sp>
        <p:sp>
          <p:nvSpPr>
            <p:cNvPr id="40" name="Tekstvak 73">
              <a:extLst>
                <a:ext uri="{FF2B5EF4-FFF2-40B4-BE49-F238E27FC236}">
                  <a16:creationId xmlns:a16="http://schemas.microsoft.com/office/drawing/2014/main" id="{EA33AF89-6043-4A99-8B83-BD2D20ACFF21}"/>
                </a:ext>
              </a:extLst>
            </p:cNvPr>
            <p:cNvSpPr txBox="1"/>
            <p:nvPr/>
          </p:nvSpPr>
          <p:spPr>
            <a:xfrm>
              <a:off x="8220792" y="885180"/>
              <a:ext cx="2434197" cy="276999"/>
            </a:xfrm>
            <a:prstGeom prst="rect">
              <a:avLst/>
            </a:prstGeom>
            <a:solidFill>
              <a:schemeClr val="bg1"/>
            </a:solidFill>
            <a:ln>
              <a:solidFill>
                <a:srgbClr val="C00000"/>
              </a:solidFill>
            </a:ln>
          </p:spPr>
          <p:txBody>
            <a:bodyPr wrap="square" rtlCol="0">
              <a:spAutoFit/>
            </a:bodyPr>
            <a:lstStyle/>
            <a:p>
              <a:pPr algn="ctr"/>
              <a:r>
                <a:rPr lang="en-US" sz="1200" dirty="0">
                  <a:latin typeface="+mj-lt"/>
                </a:rPr>
                <a:t>THUISWONENDE OUDEREN</a:t>
              </a:r>
            </a:p>
          </p:txBody>
        </p:sp>
        <p:sp>
          <p:nvSpPr>
            <p:cNvPr id="41" name="Tekstvak 88">
              <a:extLst>
                <a:ext uri="{FF2B5EF4-FFF2-40B4-BE49-F238E27FC236}">
                  <a16:creationId xmlns:a16="http://schemas.microsoft.com/office/drawing/2014/main" id="{EA06D8ED-19A5-4D19-A8CF-7844653F8D09}"/>
                </a:ext>
              </a:extLst>
            </p:cNvPr>
            <p:cNvSpPr txBox="1"/>
            <p:nvPr/>
          </p:nvSpPr>
          <p:spPr>
            <a:xfrm>
              <a:off x="11535607" y="-1587807"/>
              <a:ext cx="2125685" cy="307777"/>
            </a:xfrm>
            <a:prstGeom prst="rect">
              <a:avLst/>
            </a:prstGeom>
            <a:solidFill>
              <a:schemeClr val="bg1"/>
            </a:solidFill>
          </p:spPr>
          <p:txBody>
            <a:bodyPr wrap="square" rtlCol="0">
              <a:spAutoFit/>
            </a:bodyPr>
            <a:lstStyle/>
            <a:p>
              <a:pPr algn="ctr"/>
              <a:r>
                <a:rPr lang="en-US" sz="1400" dirty="0">
                  <a:latin typeface="+mj-lt"/>
                </a:rPr>
                <a:t>VERZORGINGSHUIZEN</a:t>
              </a:r>
            </a:p>
          </p:txBody>
        </p:sp>
        <p:sp>
          <p:nvSpPr>
            <p:cNvPr id="42" name="Tekstvak 89">
              <a:extLst>
                <a:ext uri="{FF2B5EF4-FFF2-40B4-BE49-F238E27FC236}">
                  <a16:creationId xmlns:a16="http://schemas.microsoft.com/office/drawing/2014/main" id="{37EDB33B-4006-4C6A-A93D-6D7832A9EF22}"/>
                </a:ext>
              </a:extLst>
            </p:cNvPr>
            <p:cNvSpPr txBox="1"/>
            <p:nvPr/>
          </p:nvSpPr>
          <p:spPr>
            <a:xfrm>
              <a:off x="11535608" y="-1218475"/>
              <a:ext cx="2107623" cy="307777"/>
            </a:xfrm>
            <a:prstGeom prst="rect">
              <a:avLst/>
            </a:prstGeom>
            <a:solidFill>
              <a:schemeClr val="bg1"/>
            </a:solidFill>
          </p:spPr>
          <p:txBody>
            <a:bodyPr wrap="square" rtlCol="0">
              <a:spAutoFit/>
            </a:bodyPr>
            <a:lstStyle/>
            <a:p>
              <a:pPr algn="ctr"/>
              <a:r>
                <a:rPr lang="en-US" sz="1400" dirty="0">
                  <a:latin typeface="+mj-lt"/>
                </a:rPr>
                <a:t>SCHOLEN</a:t>
              </a:r>
            </a:p>
          </p:txBody>
        </p:sp>
        <p:sp>
          <p:nvSpPr>
            <p:cNvPr id="43" name="Tekstvak 90">
              <a:extLst>
                <a:ext uri="{FF2B5EF4-FFF2-40B4-BE49-F238E27FC236}">
                  <a16:creationId xmlns:a16="http://schemas.microsoft.com/office/drawing/2014/main" id="{2FE88289-0BA4-4292-BC54-112C632B012F}"/>
                </a:ext>
              </a:extLst>
            </p:cNvPr>
            <p:cNvSpPr txBox="1"/>
            <p:nvPr/>
          </p:nvSpPr>
          <p:spPr>
            <a:xfrm>
              <a:off x="11544639" y="-850893"/>
              <a:ext cx="2116654" cy="307777"/>
            </a:xfrm>
            <a:prstGeom prst="rect">
              <a:avLst/>
            </a:prstGeom>
            <a:solidFill>
              <a:schemeClr val="bg1"/>
            </a:solidFill>
            <a:ln>
              <a:solidFill>
                <a:srgbClr val="C00000"/>
              </a:solidFill>
            </a:ln>
          </p:spPr>
          <p:txBody>
            <a:bodyPr wrap="square" rtlCol="0">
              <a:spAutoFit/>
            </a:bodyPr>
            <a:lstStyle/>
            <a:p>
              <a:pPr algn="ctr"/>
              <a:r>
                <a:rPr lang="en-US" sz="1400" dirty="0">
                  <a:latin typeface="+mj-lt"/>
                </a:rPr>
                <a:t>HUISARTSEN</a:t>
              </a:r>
            </a:p>
          </p:txBody>
        </p:sp>
        <p:sp>
          <p:nvSpPr>
            <p:cNvPr id="44" name="Tekstvak 91">
              <a:extLst>
                <a:ext uri="{FF2B5EF4-FFF2-40B4-BE49-F238E27FC236}">
                  <a16:creationId xmlns:a16="http://schemas.microsoft.com/office/drawing/2014/main" id="{B8D6ADA4-EFD8-45CF-B2D9-93B04842EE79}"/>
                </a:ext>
              </a:extLst>
            </p:cNvPr>
            <p:cNvSpPr txBox="1"/>
            <p:nvPr/>
          </p:nvSpPr>
          <p:spPr>
            <a:xfrm>
              <a:off x="11546241" y="257435"/>
              <a:ext cx="2116654" cy="307777"/>
            </a:xfrm>
            <a:prstGeom prst="rect">
              <a:avLst/>
            </a:prstGeom>
            <a:solidFill>
              <a:schemeClr val="bg1"/>
            </a:solidFill>
            <a:ln>
              <a:solidFill>
                <a:srgbClr val="C00000"/>
              </a:solidFill>
            </a:ln>
          </p:spPr>
          <p:txBody>
            <a:bodyPr wrap="square" rtlCol="0">
              <a:spAutoFit/>
            </a:bodyPr>
            <a:lstStyle/>
            <a:p>
              <a:pPr algn="ctr"/>
              <a:r>
                <a:rPr lang="en-US" sz="1400" dirty="0">
                  <a:latin typeface="+mj-lt"/>
                </a:rPr>
                <a:t>GGD</a:t>
              </a:r>
            </a:p>
          </p:txBody>
        </p:sp>
        <p:cxnSp>
          <p:nvCxnSpPr>
            <p:cNvPr id="45" name="Rechte verbindingslijn met pijl 104">
              <a:extLst>
                <a:ext uri="{FF2B5EF4-FFF2-40B4-BE49-F238E27FC236}">
                  <a16:creationId xmlns:a16="http://schemas.microsoft.com/office/drawing/2014/main" id="{73F8BB4C-D3FA-42C6-8FA3-8A23FA5CBFF8}"/>
                </a:ext>
              </a:extLst>
            </p:cNvPr>
            <p:cNvCxnSpPr>
              <a:cxnSpLocks/>
            </p:cNvCxnSpPr>
            <p:nvPr/>
          </p:nvCxnSpPr>
          <p:spPr>
            <a:xfrm>
              <a:off x="7875410" y="661164"/>
              <a:ext cx="233366"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105">
              <a:extLst>
                <a:ext uri="{FF2B5EF4-FFF2-40B4-BE49-F238E27FC236}">
                  <a16:creationId xmlns:a16="http://schemas.microsoft.com/office/drawing/2014/main" id="{3BF594AB-38BA-42BE-8FFF-82B8ACC03F73}"/>
                </a:ext>
              </a:extLst>
            </p:cNvPr>
            <p:cNvCxnSpPr>
              <a:cxnSpLocks/>
            </p:cNvCxnSpPr>
            <p:nvPr/>
          </p:nvCxnSpPr>
          <p:spPr>
            <a:xfrm>
              <a:off x="7875410" y="991364"/>
              <a:ext cx="233366"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kstvak 91">
              <a:extLst>
                <a:ext uri="{FF2B5EF4-FFF2-40B4-BE49-F238E27FC236}">
                  <a16:creationId xmlns:a16="http://schemas.microsoft.com/office/drawing/2014/main" id="{53CE29CC-ED0A-43CF-BE58-2BD81EFFEE4D}"/>
                </a:ext>
              </a:extLst>
            </p:cNvPr>
            <p:cNvSpPr txBox="1"/>
            <p:nvPr/>
          </p:nvSpPr>
          <p:spPr>
            <a:xfrm>
              <a:off x="11553670" y="626939"/>
              <a:ext cx="2107623" cy="307777"/>
            </a:xfrm>
            <a:prstGeom prst="rect">
              <a:avLst/>
            </a:prstGeom>
            <a:solidFill>
              <a:schemeClr val="bg1"/>
            </a:solidFill>
            <a:ln>
              <a:solidFill>
                <a:srgbClr val="C00000"/>
              </a:solidFill>
            </a:ln>
          </p:spPr>
          <p:txBody>
            <a:bodyPr wrap="square" rtlCol="0">
              <a:spAutoFit/>
            </a:bodyPr>
            <a:lstStyle/>
            <a:p>
              <a:pPr algn="ctr"/>
              <a:r>
                <a:rPr lang="en-US" sz="1400" dirty="0">
                  <a:latin typeface="+mj-lt"/>
                </a:rPr>
                <a:t>SOCIALE WIJKTEAMS</a:t>
              </a:r>
            </a:p>
          </p:txBody>
        </p:sp>
        <p:sp>
          <p:nvSpPr>
            <p:cNvPr id="48" name="Tekstvak 73">
              <a:extLst>
                <a:ext uri="{FF2B5EF4-FFF2-40B4-BE49-F238E27FC236}">
                  <a16:creationId xmlns:a16="http://schemas.microsoft.com/office/drawing/2014/main" id="{37B142CB-536F-4E63-8517-9B08710D58C2}"/>
                </a:ext>
              </a:extLst>
            </p:cNvPr>
            <p:cNvSpPr txBox="1"/>
            <p:nvPr/>
          </p:nvSpPr>
          <p:spPr>
            <a:xfrm>
              <a:off x="9691145" y="1199476"/>
              <a:ext cx="992556" cy="277000"/>
            </a:xfrm>
            <a:prstGeom prst="rect">
              <a:avLst/>
            </a:prstGeom>
            <a:solidFill>
              <a:schemeClr val="bg1"/>
            </a:solidFill>
            <a:ln>
              <a:solidFill>
                <a:srgbClr val="C00000"/>
              </a:solidFill>
            </a:ln>
          </p:spPr>
          <p:txBody>
            <a:bodyPr wrap="square" rtlCol="0">
              <a:spAutoFit/>
            </a:bodyPr>
            <a:lstStyle/>
            <a:p>
              <a:pPr algn="ctr"/>
              <a:r>
                <a:rPr lang="en-US" sz="1200" dirty="0">
                  <a:latin typeface="+mj-lt"/>
                </a:rPr>
                <a:t>EENZAAM</a:t>
              </a:r>
            </a:p>
          </p:txBody>
        </p:sp>
        <p:sp>
          <p:nvSpPr>
            <p:cNvPr id="49" name="Tekstvak 73">
              <a:extLst>
                <a:ext uri="{FF2B5EF4-FFF2-40B4-BE49-F238E27FC236}">
                  <a16:creationId xmlns:a16="http://schemas.microsoft.com/office/drawing/2014/main" id="{D7888CAF-A0EE-4491-8841-F356D6B451B0}"/>
                </a:ext>
              </a:extLst>
            </p:cNvPr>
            <p:cNvSpPr txBox="1"/>
            <p:nvPr/>
          </p:nvSpPr>
          <p:spPr>
            <a:xfrm>
              <a:off x="8220792" y="1214553"/>
              <a:ext cx="1403973" cy="276999"/>
            </a:xfrm>
            <a:prstGeom prst="rect">
              <a:avLst/>
            </a:prstGeom>
            <a:solidFill>
              <a:schemeClr val="bg1"/>
            </a:solidFill>
            <a:ln>
              <a:noFill/>
            </a:ln>
          </p:spPr>
          <p:txBody>
            <a:bodyPr wrap="square" rtlCol="0">
              <a:spAutoFit/>
            </a:bodyPr>
            <a:lstStyle/>
            <a:p>
              <a:pPr algn="ctr"/>
              <a:r>
                <a:rPr lang="en-US" sz="1200" dirty="0">
                  <a:latin typeface="+mj-lt"/>
                </a:rPr>
                <a:t>MET ACHTERVANG</a:t>
              </a:r>
            </a:p>
          </p:txBody>
        </p:sp>
        <p:sp>
          <p:nvSpPr>
            <p:cNvPr id="50" name="Tekstvak 90">
              <a:extLst>
                <a:ext uri="{FF2B5EF4-FFF2-40B4-BE49-F238E27FC236}">
                  <a16:creationId xmlns:a16="http://schemas.microsoft.com/office/drawing/2014/main" id="{DDCD5540-281E-4C47-AADA-1F58A932DD07}"/>
                </a:ext>
              </a:extLst>
            </p:cNvPr>
            <p:cNvSpPr txBox="1"/>
            <p:nvPr/>
          </p:nvSpPr>
          <p:spPr>
            <a:xfrm>
              <a:off x="11544639" y="-112069"/>
              <a:ext cx="2116654" cy="307777"/>
            </a:xfrm>
            <a:prstGeom prst="rect">
              <a:avLst/>
            </a:prstGeom>
            <a:solidFill>
              <a:schemeClr val="bg1"/>
            </a:solidFill>
            <a:ln>
              <a:solidFill>
                <a:srgbClr val="C00000"/>
              </a:solidFill>
            </a:ln>
          </p:spPr>
          <p:txBody>
            <a:bodyPr wrap="square" rtlCol="0">
              <a:spAutoFit/>
            </a:bodyPr>
            <a:lstStyle/>
            <a:p>
              <a:pPr algn="ctr"/>
              <a:r>
                <a:rPr lang="en-US" sz="1400" dirty="0">
                  <a:latin typeface="+mj-lt"/>
                </a:rPr>
                <a:t>MANTELZORGERS</a:t>
              </a:r>
            </a:p>
          </p:txBody>
        </p:sp>
        <p:sp>
          <p:nvSpPr>
            <p:cNvPr id="51" name="Tekstvak 91">
              <a:extLst>
                <a:ext uri="{FF2B5EF4-FFF2-40B4-BE49-F238E27FC236}">
                  <a16:creationId xmlns:a16="http://schemas.microsoft.com/office/drawing/2014/main" id="{78C0DD6F-321F-4898-8E42-CBB12584C848}"/>
                </a:ext>
              </a:extLst>
            </p:cNvPr>
            <p:cNvSpPr txBox="1"/>
            <p:nvPr/>
          </p:nvSpPr>
          <p:spPr>
            <a:xfrm>
              <a:off x="11555551" y="1009902"/>
              <a:ext cx="2107623" cy="307777"/>
            </a:xfrm>
            <a:prstGeom prst="rect">
              <a:avLst/>
            </a:prstGeom>
            <a:solidFill>
              <a:schemeClr val="bg1"/>
            </a:solidFill>
            <a:ln>
              <a:solidFill>
                <a:srgbClr val="C00000"/>
              </a:solidFill>
            </a:ln>
          </p:spPr>
          <p:txBody>
            <a:bodyPr wrap="square" rtlCol="0">
              <a:spAutoFit/>
            </a:bodyPr>
            <a:lstStyle/>
            <a:p>
              <a:pPr algn="ctr"/>
              <a:r>
                <a:rPr lang="en-US" sz="1400" dirty="0">
                  <a:latin typeface="+mj-lt"/>
                </a:rPr>
                <a:t>VWS</a:t>
              </a:r>
            </a:p>
          </p:txBody>
        </p:sp>
        <p:sp>
          <p:nvSpPr>
            <p:cNvPr id="52" name="Tekstvak 90">
              <a:extLst>
                <a:ext uri="{FF2B5EF4-FFF2-40B4-BE49-F238E27FC236}">
                  <a16:creationId xmlns:a16="http://schemas.microsoft.com/office/drawing/2014/main" id="{EEB33651-988E-4C96-A47B-F1E3A59D433A}"/>
                </a:ext>
              </a:extLst>
            </p:cNvPr>
            <p:cNvSpPr txBox="1"/>
            <p:nvPr/>
          </p:nvSpPr>
          <p:spPr>
            <a:xfrm>
              <a:off x="11555551" y="-494563"/>
              <a:ext cx="2116654" cy="307777"/>
            </a:xfrm>
            <a:prstGeom prst="rect">
              <a:avLst/>
            </a:prstGeom>
            <a:solidFill>
              <a:schemeClr val="bg1"/>
            </a:solidFill>
            <a:ln>
              <a:solidFill>
                <a:srgbClr val="C00000"/>
              </a:solidFill>
            </a:ln>
          </p:spPr>
          <p:txBody>
            <a:bodyPr wrap="square" rtlCol="0">
              <a:spAutoFit/>
            </a:bodyPr>
            <a:lstStyle/>
            <a:p>
              <a:pPr algn="ctr"/>
              <a:r>
                <a:rPr lang="en-US" sz="1400" dirty="0">
                  <a:latin typeface="+mj-lt"/>
                </a:rPr>
                <a:t>THUISZORGORGANISATIE</a:t>
              </a:r>
            </a:p>
          </p:txBody>
        </p:sp>
      </p:grpSp>
      <p:sp>
        <p:nvSpPr>
          <p:cNvPr id="3" name="Slide Number Placeholder 2">
            <a:extLst>
              <a:ext uri="{FF2B5EF4-FFF2-40B4-BE49-F238E27FC236}">
                <a16:creationId xmlns:a16="http://schemas.microsoft.com/office/drawing/2014/main" id="{93DD3107-F5FE-4157-9980-5BF84205B452}"/>
              </a:ext>
            </a:extLst>
          </p:cNvPr>
          <p:cNvSpPr>
            <a:spLocks noGrp="1"/>
          </p:cNvSpPr>
          <p:nvPr>
            <p:ph type="sldNum" sz="quarter" idx="12"/>
          </p:nvPr>
        </p:nvSpPr>
        <p:spPr/>
        <p:txBody>
          <a:bodyPr/>
          <a:lstStyle/>
          <a:p>
            <a:fld id="{5AE38075-34CC-0E4B-BBD7-3E430FB45CA8}" type="slidenum">
              <a:rPr lang="nl-NL" smtClean="0"/>
              <a:t>11</a:t>
            </a:fld>
            <a:endParaRPr lang="nl-NL"/>
          </a:p>
        </p:txBody>
      </p:sp>
      <p:pic>
        <p:nvPicPr>
          <p:cNvPr id="53" name="Picture 2" descr="Afbeeldingsresultaat voor klimaatverbond nederland">
            <a:extLst>
              <a:ext uri="{FF2B5EF4-FFF2-40B4-BE49-F238E27FC236}">
                <a16:creationId xmlns:a16="http://schemas.microsoft.com/office/drawing/2014/main" id="{80225C00-94CB-4392-87A1-ECDFAB3983D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90699C46-113B-4C31-9D02-C942800BBF80}"/>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55" name="Picture 54">
            <a:extLst>
              <a:ext uri="{FF2B5EF4-FFF2-40B4-BE49-F238E27FC236}">
                <a16:creationId xmlns:a16="http://schemas.microsoft.com/office/drawing/2014/main" id="{AF8DB13A-951B-45A2-9D3D-369ABE8E5EAA}"/>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387214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ECF217E-67D2-4161-B8DC-4568B5CA614D}"/>
              </a:ext>
            </a:extLst>
          </p:cNvPr>
          <p:cNvSpPr>
            <a:spLocks noGrp="1"/>
          </p:cNvSpPr>
          <p:nvPr>
            <p:ph type="title"/>
          </p:nvPr>
        </p:nvSpPr>
        <p:spPr/>
        <p:txBody>
          <a:bodyPr/>
          <a:lstStyle/>
          <a:p>
            <a:r>
              <a:rPr lang="nl-NL" b="1" dirty="0"/>
              <a:t>Aansluiting bij programma’s</a:t>
            </a:r>
          </a:p>
        </p:txBody>
      </p:sp>
      <p:grpSp>
        <p:nvGrpSpPr>
          <p:cNvPr id="18" name="Group 17">
            <a:extLst>
              <a:ext uri="{FF2B5EF4-FFF2-40B4-BE49-F238E27FC236}">
                <a16:creationId xmlns:a16="http://schemas.microsoft.com/office/drawing/2014/main" id="{2E7856BD-D519-4687-8618-7FC658F57E58}"/>
              </a:ext>
            </a:extLst>
          </p:cNvPr>
          <p:cNvGrpSpPr/>
          <p:nvPr/>
        </p:nvGrpSpPr>
        <p:grpSpPr>
          <a:xfrm>
            <a:off x="979355" y="1870230"/>
            <a:ext cx="8589947" cy="3414151"/>
            <a:chOff x="866515" y="1311669"/>
            <a:chExt cx="8589947" cy="3414151"/>
          </a:xfrm>
        </p:grpSpPr>
        <p:sp>
          <p:nvSpPr>
            <p:cNvPr id="19" name="Tekstvak 95">
              <a:extLst>
                <a:ext uri="{FF2B5EF4-FFF2-40B4-BE49-F238E27FC236}">
                  <a16:creationId xmlns:a16="http://schemas.microsoft.com/office/drawing/2014/main" id="{56451710-E448-41A5-A5DD-0B9DD84AF6B8}"/>
                </a:ext>
              </a:extLst>
            </p:cNvPr>
            <p:cNvSpPr txBox="1"/>
            <p:nvPr/>
          </p:nvSpPr>
          <p:spPr>
            <a:xfrm>
              <a:off x="866515" y="1311669"/>
              <a:ext cx="2816087" cy="707886"/>
            </a:xfrm>
            <a:prstGeom prst="rect">
              <a:avLst/>
            </a:prstGeom>
            <a:noFill/>
          </p:spPr>
          <p:txBody>
            <a:bodyPr wrap="square" rtlCol="0">
              <a:spAutoFit/>
            </a:bodyPr>
            <a:lstStyle/>
            <a:p>
              <a:pPr algn="ctr"/>
              <a:r>
                <a:rPr lang="en-US" sz="4000" b="1" dirty="0">
                  <a:solidFill>
                    <a:schemeClr val="accent1">
                      <a:lumMod val="20000"/>
                      <a:lumOff val="80000"/>
                    </a:schemeClr>
                  </a:solidFill>
                </a:rPr>
                <a:t>VWS</a:t>
              </a:r>
            </a:p>
          </p:txBody>
        </p:sp>
        <p:grpSp>
          <p:nvGrpSpPr>
            <p:cNvPr id="20" name="Group 19">
              <a:extLst>
                <a:ext uri="{FF2B5EF4-FFF2-40B4-BE49-F238E27FC236}">
                  <a16:creationId xmlns:a16="http://schemas.microsoft.com/office/drawing/2014/main" id="{25E22F37-3956-43CA-B285-1FEE9ADEEFC5}"/>
                </a:ext>
              </a:extLst>
            </p:cNvPr>
            <p:cNvGrpSpPr/>
            <p:nvPr/>
          </p:nvGrpSpPr>
          <p:grpSpPr>
            <a:xfrm>
              <a:off x="1715960" y="2019555"/>
              <a:ext cx="7740502" cy="2706265"/>
              <a:chOff x="1650340" y="2043820"/>
              <a:chExt cx="7740502" cy="2706265"/>
            </a:xfrm>
          </p:grpSpPr>
          <p:sp>
            <p:nvSpPr>
              <p:cNvPr id="21" name="Rechthoek 93">
                <a:extLst>
                  <a:ext uri="{FF2B5EF4-FFF2-40B4-BE49-F238E27FC236}">
                    <a16:creationId xmlns:a16="http://schemas.microsoft.com/office/drawing/2014/main" id="{18ABC86A-AAEB-4C28-9287-1C18AB84440B}"/>
                  </a:ext>
                </a:extLst>
              </p:cNvPr>
              <p:cNvSpPr/>
              <p:nvPr/>
            </p:nvSpPr>
            <p:spPr>
              <a:xfrm>
                <a:off x="1650340" y="2043820"/>
                <a:ext cx="7740502" cy="2706265"/>
              </a:xfrm>
              <a:prstGeom prst="rect">
                <a:avLst/>
              </a:prstGeom>
              <a:solidFill>
                <a:srgbClr val="EA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
            <p:nvSpPr>
              <p:cNvPr id="22" name="Rechthoek 96">
                <a:extLst>
                  <a:ext uri="{FF2B5EF4-FFF2-40B4-BE49-F238E27FC236}">
                    <a16:creationId xmlns:a16="http://schemas.microsoft.com/office/drawing/2014/main" id="{8F4A676D-D1CC-489C-9478-8A8D5B50D797}"/>
                  </a:ext>
                </a:extLst>
              </p:cNvPr>
              <p:cNvSpPr/>
              <p:nvPr/>
            </p:nvSpPr>
            <p:spPr>
              <a:xfrm>
                <a:off x="1788563" y="2220041"/>
                <a:ext cx="7442791" cy="23173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kstvak 97">
                <a:extLst>
                  <a:ext uri="{FF2B5EF4-FFF2-40B4-BE49-F238E27FC236}">
                    <a16:creationId xmlns:a16="http://schemas.microsoft.com/office/drawing/2014/main" id="{9956C2B3-2BAC-40F0-9F14-C886AC5536ED}"/>
                  </a:ext>
                </a:extLst>
              </p:cNvPr>
              <p:cNvSpPr txBox="1"/>
              <p:nvPr/>
            </p:nvSpPr>
            <p:spPr>
              <a:xfrm>
                <a:off x="3241364" y="2325199"/>
                <a:ext cx="4727291" cy="369014"/>
              </a:xfrm>
              <a:prstGeom prst="rect">
                <a:avLst/>
              </a:prstGeom>
              <a:noFill/>
            </p:spPr>
            <p:txBody>
              <a:bodyPr wrap="square" rtlCol="0">
                <a:spAutoFit/>
              </a:bodyPr>
              <a:lstStyle/>
              <a:p>
                <a:pPr algn="ctr"/>
                <a:r>
                  <a:rPr lang="en-US" dirty="0">
                    <a:solidFill>
                      <a:srgbClr val="0070C0"/>
                    </a:solidFill>
                  </a:rPr>
                  <a:t>PROGRAMMA’S</a:t>
                </a:r>
              </a:p>
            </p:txBody>
          </p:sp>
          <p:sp>
            <p:nvSpPr>
              <p:cNvPr id="24" name="Tekstvak 98">
                <a:extLst>
                  <a:ext uri="{FF2B5EF4-FFF2-40B4-BE49-F238E27FC236}">
                    <a16:creationId xmlns:a16="http://schemas.microsoft.com/office/drawing/2014/main" id="{E05D490A-08CC-4DB6-85F5-8013C9F5C42B}"/>
                  </a:ext>
                </a:extLst>
              </p:cNvPr>
              <p:cNvSpPr txBox="1"/>
              <p:nvPr/>
            </p:nvSpPr>
            <p:spPr>
              <a:xfrm>
                <a:off x="5816277" y="3410752"/>
                <a:ext cx="3106732" cy="369332"/>
              </a:xfrm>
              <a:prstGeom prst="rect">
                <a:avLst/>
              </a:prstGeom>
              <a:solidFill>
                <a:schemeClr val="bg1"/>
              </a:solidFill>
            </p:spPr>
            <p:txBody>
              <a:bodyPr wrap="square" rtlCol="0">
                <a:spAutoFit/>
              </a:bodyPr>
              <a:lstStyle/>
              <a:p>
                <a:pPr algn="ctr"/>
                <a:r>
                  <a:rPr lang="en-US" dirty="0">
                    <a:latin typeface="+mj-lt"/>
                  </a:rPr>
                  <a:t>LANGER THUIS</a:t>
                </a:r>
              </a:p>
            </p:txBody>
          </p:sp>
          <p:sp>
            <p:nvSpPr>
              <p:cNvPr id="25" name="Tekstvak 99">
                <a:extLst>
                  <a:ext uri="{FF2B5EF4-FFF2-40B4-BE49-F238E27FC236}">
                    <a16:creationId xmlns:a16="http://schemas.microsoft.com/office/drawing/2014/main" id="{0A0B12B2-4688-448A-ABA0-826BF7546C89}"/>
                  </a:ext>
                </a:extLst>
              </p:cNvPr>
              <p:cNvSpPr txBox="1"/>
              <p:nvPr/>
            </p:nvSpPr>
            <p:spPr>
              <a:xfrm>
                <a:off x="5816277" y="3921459"/>
                <a:ext cx="3106732" cy="400110"/>
              </a:xfrm>
              <a:prstGeom prst="rect">
                <a:avLst/>
              </a:prstGeom>
              <a:solidFill>
                <a:schemeClr val="bg1"/>
              </a:solidFill>
              <a:ln>
                <a:solidFill>
                  <a:srgbClr val="C00000"/>
                </a:solidFill>
              </a:ln>
            </p:spPr>
            <p:txBody>
              <a:bodyPr wrap="square" rtlCol="0" anchor="ctr">
                <a:spAutoFit/>
              </a:bodyPr>
              <a:lstStyle/>
              <a:p>
                <a:pPr algn="ctr"/>
                <a:r>
                  <a:rPr lang="en-US" dirty="0">
                    <a:latin typeface="+mj-lt"/>
                  </a:rPr>
                  <a:t>EEN TEGEN EENZAAMHEID</a:t>
                </a:r>
              </a:p>
              <a:p>
                <a:pPr algn="ctr"/>
                <a:endParaRPr lang="en-US" sz="200" dirty="0">
                  <a:latin typeface="+mj-lt"/>
                </a:endParaRPr>
              </a:p>
            </p:txBody>
          </p:sp>
          <p:sp>
            <p:nvSpPr>
              <p:cNvPr id="26" name="Tekstvak 74">
                <a:extLst>
                  <a:ext uri="{FF2B5EF4-FFF2-40B4-BE49-F238E27FC236}">
                    <a16:creationId xmlns:a16="http://schemas.microsoft.com/office/drawing/2014/main" id="{6E968C5A-266D-433A-A4C2-15C22F3EDC1F}"/>
                  </a:ext>
                </a:extLst>
              </p:cNvPr>
              <p:cNvSpPr txBox="1"/>
              <p:nvPr/>
            </p:nvSpPr>
            <p:spPr>
              <a:xfrm>
                <a:off x="2208939" y="3415991"/>
                <a:ext cx="3496698" cy="369332"/>
              </a:xfrm>
              <a:prstGeom prst="rect">
                <a:avLst/>
              </a:prstGeom>
              <a:solidFill>
                <a:schemeClr val="bg1"/>
              </a:solidFill>
            </p:spPr>
            <p:txBody>
              <a:bodyPr wrap="square" rtlCol="0">
                <a:spAutoFit/>
              </a:bodyPr>
              <a:lstStyle/>
              <a:p>
                <a:pPr algn="ctr"/>
                <a:r>
                  <a:rPr lang="en-US" dirty="0">
                    <a:latin typeface="+mj-lt"/>
                  </a:rPr>
                  <a:t>ALLES IS GEZONDHEID</a:t>
                </a:r>
              </a:p>
            </p:txBody>
          </p:sp>
          <p:sp>
            <p:nvSpPr>
              <p:cNvPr id="27" name="Tekstvak 78">
                <a:extLst>
                  <a:ext uri="{FF2B5EF4-FFF2-40B4-BE49-F238E27FC236}">
                    <a16:creationId xmlns:a16="http://schemas.microsoft.com/office/drawing/2014/main" id="{F1189644-B89D-43F8-A8D7-DAB975FC01F5}"/>
                  </a:ext>
                </a:extLst>
              </p:cNvPr>
              <p:cNvSpPr txBox="1"/>
              <p:nvPr/>
            </p:nvSpPr>
            <p:spPr>
              <a:xfrm>
                <a:off x="2208939" y="2878307"/>
                <a:ext cx="3496698" cy="369332"/>
              </a:xfrm>
              <a:prstGeom prst="rect">
                <a:avLst/>
              </a:prstGeom>
              <a:solidFill>
                <a:schemeClr val="bg1"/>
              </a:solidFill>
            </p:spPr>
            <p:txBody>
              <a:bodyPr wrap="square" rtlCol="0">
                <a:spAutoFit/>
              </a:bodyPr>
              <a:lstStyle/>
              <a:p>
                <a:pPr algn="ctr"/>
                <a:r>
                  <a:rPr lang="en-US" b="1" dirty="0">
                    <a:latin typeface="+mj-lt"/>
                  </a:rPr>
                  <a:t>NATIONAAL PREVENTIE AKKOORD</a:t>
                </a:r>
              </a:p>
            </p:txBody>
          </p:sp>
          <p:sp>
            <p:nvSpPr>
              <p:cNvPr id="29" name="Tekstvak 98">
                <a:extLst>
                  <a:ext uri="{FF2B5EF4-FFF2-40B4-BE49-F238E27FC236}">
                    <a16:creationId xmlns:a16="http://schemas.microsoft.com/office/drawing/2014/main" id="{48A843B7-37FF-4D1E-A054-DEA287A8C94D}"/>
                  </a:ext>
                </a:extLst>
              </p:cNvPr>
              <p:cNvSpPr txBox="1"/>
              <p:nvPr/>
            </p:nvSpPr>
            <p:spPr>
              <a:xfrm>
                <a:off x="5816276" y="2880744"/>
                <a:ext cx="3106733" cy="369332"/>
              </a:xfrm>
              <a:prstGeom prst="rect">
                <a:avLst/>
              </a:prstGeom>
              <a:solidFill>
                <a:schemeClr val="bg1"/>
              </a:solidFill>
            </p:spPr>
            <p:txBody>
              <a:bodyPr wrap="square" rtlCol="0">
                <a:spAutoFit/>
              </a:bodyPr>
              <a:lstStyle/>
              <a:p>
                <a:pPr algn="ctr"/>
                <a:r>
                  <a:rPr lang="en-US" b="1" dirty="0">
                    <a:latin typeface="+mj-lt"/>
                  </a:rPr>
                  <a:t>PACT VOOR OUDERENZORG</a:t>
                </a:r>
              </a:p>
            </p:txBody>
          </p:sp>
        </p:grpSp>
      </p:grpSp>
      <p:sp>
        <p:nvSpPr>
          <p:cNvPr id="3" name="Slide Number Placeholder 2">
            <a:extLst>
              <a:ext uri="{FF2B5EF4-FFF2-40B4-BE49-F238E27FC236}">
                <a16:creationId xmlns:a16="http://schemas.microsoft.com/office/drawing/2014/main" id="{C2104ABD-D04C-45E2-8607-7E33B056459A}"/>
              </a:ext>
            </a:extLst>
          </p:cNvPr>
          <p:cNvSpPr>
            <a:spLocks noGrp="1"/>
          </p:cNvSpPr>
          <p:nvPr>
            <p:ph type="sldNum" sz="quarter" idx="12"/>
          </p:nvPr>
        </p:nvSpPr>
        <p:spPr/>
        <p:txBody>
          <a:bodyPr/>
          <a:lstStyle/>
          <a:p>
            <a:fld id="{5AE38075-34CC-0E4B-BBD7-3E430FB45CA8}" type="slidenum">
              <a:rPr lang="nl-NL" smtClean="0"/>
              <a:t>12</a:t>
            </a:fld>
            <a:endParaRPr lang="nl-NL"/>
          </a:p>
        </p:txBody>
      </p:sp>
      <p:pic>
        <p:nvPicPr>
          <p:cNvPr id="17" name="Picture 2" descr="Afbeeldingsresultaat voor klimaatverbond nederland">
            <a:extLst>
              <a:ext uri="{FF2B5EF4-FFF2-40B4-BE49-F238E27FC236}">
                <a16:creationId xmlns:a16="http://schemas.microsoft.com/office/drawing/2014/main" id="{99DD5CCF-B68A-4A0B-B6B3-4E68A00BC5C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AC0A3250-A02A-470B-928F-B0791B37E5FD}"/>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30" name="Picture 29">
            <a:extLst>
              <a:ext uri="{FF2B5EF4-FFF2-40B4-BE49-F238E27FC236}">
                <a16:creationId xmlns:a16="http://schemas.microsoft.com/office/drawing/2014/main" id="{436C9CF0-30EF-4FDA-98EA-875AFDE01879}"/>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108014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99F797-AD75-4D32-8FA3-53902D4F5C04}"/>
              </a:ext>
            </a:extLst>
          </p:cNvPr>
          <p:cNvSpPr>
            <a:spLocks noGrp="1"/>
          </p:cNvSpPr>
          <p:nvPr>
            <p:ph type="title"/>
          </p:nvPr>
        </p:nvSpPr>
        <p:spPr/>
        <p:txBody>
          <a:bodyPr/>
          <a:lstStyle/>
          <a:p>
            <a:r>
              <a:rPr lang="nl-NL" b="1" dirty="0"/>
              <a:t>Aansluiting bij programma’s</a:t>
            </a:r>
          </a:p>
        </p:txBody>
      </p:sp>
      <p:grpSp>
        <p:nvGrpSpPr>
          <p:cNvPr id="30" name="Group 29">
            <a:extLst>
              <a:ext uri="{FF2B5EF4-FFF2-40B4-BE49-F238E27FC236}">
                <a16:creationId xmlns:a16="http://schemas.microsoft.com/office/drawing/2014/main" id="{2FCFF161-05AE-424A-A901-1D752C182D80}"/>
              </a:ext>
            </a:extLst>
          </p:cNvPr>
          <p:cNvGrpSpPr/>
          <p:nvPr/>
        </p:nvGrpSpPr>
        <p:grpSpPr>
          <a:xfrm>
            <a:off x="-68137" y="2146784"/>
            <a:ext cx="12143230" cy="3636366"/>
            <a:chOff x="-246073" y="5266061"/>
            <a:chExt cx="12143230" cy="3636366"/>
          </a:xfrm>
        </p:grpSpPr>
        <p:sp>
          <p:nvSpPr>
            <p:cNvPr id="31" name="Rechthoek 4">
              <a:extLst>
                <a:ext uri="{FF2B5EF4-FFF2-40B4-BE49-F238E27FC236}">
                  <a16:creationId xmlns:a16="http://schemas.microsoft.com/office/drawing/2014/main" id="{4B2D8FA1-4346-4E57-A4F0-DEB35ACD0D4E}"/>
                </a:ext>
              </a:extLst>
            </p:cNvPr>
            <p:cNvSpPr/>
            <p:nvPr/>
          </p:nvSpPr>
          <p:spPr>
            <a:xfrm>
              <a:off x="295905" y="5890347"/>
              <a:ext cx="11601252" cy="3012080"/>
            </a:xfrm>
            <a:prstGeom prst="rect">
              <a:avLst/>
            </a:prstGeom>
            <a:solidFill>
              <a:srgbClr val="F1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hoek 50">
              <a:extLst>
                <a:ext uri="{FF2B5EF4-FFF2-40B4-BE49-F238E27FC236}">
                  <a16:creationId xmlns:a16="http://schemas.microsoft.com/office/drawing/2014/main" id="{8F750842-9E1A-44E4-A96C-4F9CF9F531DA}"/>
                </a:ext>
              </a:extLst>
            </p:cNvPr>
            <p:cNvSpPr/>
            <p:nvPr/>
          </p:nvSpPr>
          <p:spPr>
            <a:xfrm>
              <a:off x="8170453" y="6142965"/>
              <a:ext cx="3366480" cy="25043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kstvak 17">
              <a:extLst>
                <a:ext uri="{FF2B5EF4-FFF2-40B4-BE49-F238E27FC236}">
                  <a16:creationId xmlns:a16="http://schemas.microsoft.com/office/drawing/2014/main" id="{DA5E6D28-9DFF-423D-AF7E-2501338DC5F6}"/>
                </a:ext>
              </a:extLst>
            </p:cNvPr>
            <p:cNvSpPr txBox="1"/>
            <p:nvPr/>
          </p:nvSpPr>
          <p:spPr>
            <a:xfrm>
              <a:off x="-246073" y="5266061"/>
              <a:ext cx="6161883" cy="707886"/>
            </a:xfrm>
            <a:prstGeom prst="rect">
              <a:avLst/>
            </a:prstGeom>
            <a:noFill/>
          </p:spPr>
          <p:txBody>
            <a:bodyPr wrap="square" rtlCol="0">
              <a:spAutoFit/>
            </a:bodyPr>
            <a:lstStyle/>
            <a:p>
              <a:pPr algn="ctr"/>
              <a:r>
                <a:rPr lang="en-US" sz="4000" b="1" dirty="0">
                  <a:solidFill>
                    <a:schemeClr val="accent6">
                      <a:lumMod val="20000"/>
                      <a:lumOff val="80000"/>
                    </a:schemeClr>
                  </a:solidFill>
                </a:rPr>
                <a:t>RUIMTELIJKE ADAPTATIE</a:t>
              </a:r>
            </a:p>
          </p:txBody>
        </p:sp>
        <p:sp>
          <p:nvSpPr>
            <p:cNvPr id="34" name="Rechthoek 24">
              <a:extLst>
                <a:ext uri="{FF2B5EF4-FFF2-40B4-BE49-F238E27FC236}">
                  <a16:creationId xmlns:a16="http://schemas.microsoft.com/office/drawing/2014/main" id="{CEFD326A-6E86-4A59-B501-C85B3A149BDB}"/>
                </a:ext>
              </a:extLst>
            </p:cNvPr>
            <p:cNvSpPr/>
            <p:nvPr/>
          </p:nvSpPr>
          <p:spPr>
            <a:xfrm>
              <a:off x="604159" y="6157148"/>
              <a:ext cx="2175994" cy="25043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hoek 25">
              <a:extLst>
                <a:ext uri="{FF2B5EF4-FFF2-40B4-BE49-F238E27FC236}">
                  <a16:creationId xmlns:a16="http://schemas.microsoft.com/office/drawing/2014/main" id="{8140BC03-D2DF-4B92-B6DC-A0ED2EB8D431}"/>
                </a:ext>
              </a:extLst>
            </p:cNvPr>
            <p:cNvSpPr/>
            <p:nvPr/>
          </p:nvSpPr>
          <p:spPr>
            <a:xfrm>
              <a:off x="3088407" y="6157148"/>
              <a:ext cx="4721690" cy="25043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kstvak 19">
              <a:extLst>
                <a:ext uri="{FF2B5EF4-FFF2-40B4-BE49-F238E27FC236}">
                  <a16:creationId xmlns:a16="http://schemas.microsoft.com/office/drawing/2014/main" id="{EBC590D1-3F8E-4F5C-879C-3E5F1BE022AC}"/>
                </a:ext>
              </a:extLst>
            </p:cNvPr>
            <p:cNvSpPr txBox="1"/>
            <p:nvPr/>
          </p:nvSpPr>
          <p:spPr>
            <a:xfrm>
              <a:off x="604158" y="6209386"/>
              <a:ext cx="2175995" cy="369332"/>
            </a:xfrm>
            <a:prstGeom prst="rect">
              <a:avLst/>
            </a:prstGeom>
            <a:noFill/>
          </p:spPr>
          <p:txBody>
            <a:bodyPr wrap="square" rtlCol="0">
              <a:spAutoFit/>
            </a:bodyPr>
            <a:lstStyle/>
            <a:p>
              <a:pPr algn="ctr"/>
              <a:r>
                <a:rPr lang="en-US" dirty="0">
                  <a:solidFill>
                    <a:schemeClr val="accent6">
                      <a:lumMod val="50000"/>
                    </a:schemeClr>
                  </a:solidFill>
                </a:rPr>
                <a:t>WAT | WAAR</a:t>
              </a:r>
            </a:p>
          </p:txBody>
        </p:sp>
        <p:sp>
          <p:nvSpPr>
            <p:cNvPr id="37" name="Tekstvak 20">
              <a:extLst>
                <a:ext uri="{FF2B5EF4-FFF2-40B4-BE49-F238E27FC236}">
                  <a16:creationId xmlns:a16="http://schemas.microsoft.com/office/drawing/2014/main" id="{B2C171F6-57B0-4783-A8ED-E561E13368FC}"/>
                </a:ext>
              </a:extLst>
            </p:cNvPr>
            <p:cNvSpPr txBox="1"/>
            <p:nvPr/>
          </p:nvSpPr>
          <p:spPr>
            <a:xfrm>
              <a:off x="3054691" y="6205895"/>
              <a:ext cx="4829526" cy="369332"/>
            </a:xfrm>
            <a:prstGeom prst="rect">
              <a:avLst/>
            </a:prstGeom>
            <a:noFill/>
          </p:spPr>
          <p:txBody>
            <a:bodyPr wrap="square" rtlCol="0">
              <a:spAutoFit/>
            </a:bodyPr>
            <a:lstStyle/>
            <a:p>
              <a:pPr algn="ctr"/>
              <a:r>
                <a:rPr lang="en-US" dirty="0">
                  <a:solidFill>
                    <a:schemeClr val="accent6">
                      <a:lumMod val="50000"/>
                    </a:schemeClr>
                  </a:solidFill>
                </a:rPr>
                <a:t>TO DO | URGENTIE | VERANTWOORDELIJKHEDEN</a:t>
              </a:r>
            </a:p>
          </p:txBody>
        </p:sp>
        <p:cxnSp>
          <p:nvCxnSpPr>
            <p:cNvPr id="38" name="Rechte verbindingslijn met pijl 28">
              <a:extLst>
                <a:ext uri="{FF2B5EF4-FFF2-40B4-BE49-F238E27FC236}">
                  <a16:creationId xmlns:a16="http://schemas.microsoft.com/office/drawing/2014/main" id="{0F87ADE8-7E71-4C5C-BA15-CC68F3435D7B}"/>
                </a:ext>
              </a:extLst>
            </p:cNvPr>
            <p:cNvCxnSpPr>
              <a:cxnSpLocks/>
            </p:cNvCxnSpPr>
            <p:nvPr/>
          </p:nvCxnSpPr>
          <p:spPr>
            <a:xfrm>
              <a:off x="2799428" y="7541845"/>
              <a:ext cx="308254"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29">
              <a:extLst>
                <a:ext uri="{FF2B5EF4-FFF2-40B4-BE49-F238E27FC236}">
                  <a16:creationId xmlns:a16="http://schemas.microsoft.com/office/drawing/2014/main" id="{BAD83907-3044-4498-8AEC-85C048CEF4D7}"/>
                </a:ext>
              </a:extLst>
            </p:cNvPr>
            <p:cNvCxnSpPr/>
            <p:nvPr/>
          </p:nvCxnSpPr>
          <p:spPr>
            <a:xfrm>
              <a:off x="5273140" y="6964930"/>
              <a:ext cx="392628"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kstvak 32">
              <a:extLst>
                <a:ext uri="{FF2B5EF4-FFF2-40B4-BE49-F238E27FC236}">
                  <a16:creationId xmlns:a16="http://schemas.microsoft.com/office/drawing/2014/main" id="{BDE72AF4-27B8-40A7-B880-D209FA549963}"/>
                </a:ext>
              </a:extLst>
            </p:cNvPr>
            <p:cNvSpPr txBox="1"/>
            <p:nvPr/>
          </p:nvSpPr>
          <p:spPr>
            <a:xfrm>
              <a:off x="960676" y="7333932"/>
              <a:ext cx="1407082" cy="369332"/>
            </a:xfrm>
            <a:prstGeom prst="rect">
              <a:avLst/>
            </a:prstGeom>
            <a:solidFill>
              <a:schemeClr val="bg1"/>
            </a:solidFill>
          </p:spPr>
          <p:txBody>
            <a:bodyPr wrap="square" rtlCol="0">
              <a:spAutoFit/>
            </a:bodyPr>
            <a:lstStyle/>
            <a:p>
              <a:pPr algn="ctr"/>
              <a:r>
                <a:rPr lang="en-US" dirty="0">
                  <a:latin typeface="+mj-lt"/>
                </a:rPr>
                <a:t>STRESSTEST</a:t>
              </a:r>
            </a:p>
          </p:txBody>
        </p:sp>
        <p:sp>
          <p:nvSpPr>
            <p:cNvPr id="41" name="Tekstvak 33">
              <a:extLst>
                <a:ext uri="{FF2B5EF4-FFF2-40B4-BE49-F238E27FC236}">
                  <a16:creationId xmlns:a16="http://schemas.microsoft.com/office/drawing/2014/main" id="{2C953DB6-59A8-4955-8A6C-55A4DBB8353D}"/>
                </a:ext>
              </a:extLst>
            </p:cNvPr>
            <p:cNvSpPr txBox="1"/>
            <p:nvPr/>
          </p:nvSpPr>
          <p:spPr>
            <a:xfrm>
              <a:off x="3503840" y="7183162"/>
              <a:ext cx="1407082" cy="646331"/>
            </a:xfrm>
            <a:prstGeom prst="rect">
              <a:avLst/>
            </a:prstGeom>
            <a:solidFill>
              <a:schemeClr val="bg1"/>
            </a:solidFill>
          </p:spPr>
          <p:txBody>
            <a:bodyPr wrap="square" rtlCol="0">
              <a:spAutoFit/>
            </a:bodyPr>
            <a:lstStyle/>
            <a:p>
              <a:pPr algn="ctr"/>
              <a:r>
                <a:rPr lang="en-US" dirty="0">
                  <a:latin typeface="+mj-lt"/>
                </a:rPr>
                <a:t>RISICO</a:t>
              </a:r>
            </a:p>
            <a:p>
              <a:pPr algn="ctr"/>
              <a:r>
                <a:rPr lang="en-US" dirty="0">
                  <a:latin typeface="+mj-lt"/>
                </a:rPr>
                <a:t>DIALOOG</a:t>
              </a:r>
            </a:p>
          </p:txBody>
        </p:sp>
        <p:sp>
          <p:nvSpPr>
            <p:cNvPr id="42" name="Tekstvak 34">
              <a:extLst>
                <a:ext uri="{FF2B5EF4-FFF2-40B4-BE49-F238E27FC236}">
                  <a16:creationId xmlns:a16="http://schemas.microsoft.com/office/drawing/2014/main" id="{6D6C376B-2548-4861-B462-2B83A12FC434}"/>
                </a:ext>
              </a:extLst>
            </p:cNvPr>
            <p:cNvSpPr txBox="1"/>
            <p:nvPr/>
          </p:nvSpPr>
          <p:spPr>
            <a:xfrm>
              <a:off x="8170453" y="6232785"/>
              <a:ext cx="3366480" cy="369332"/>
            </a:xfrm>
            <a:prstGeom prst="rect">
              <a:avLst/>
            </a:prstGeom>
            <a:noFill/>
          </p:spPr>
          <p:txBody>
            <a:bodyPr wrap="square" rtlCol="0">
              <a:spAutoFit/>
            </a:bodyPr>
            <a:lstStyle/>
            <a:p>
              <a:pPr algn="ctr"/>
              <a:r>
                <a:rPr lang="en-US" dirty="0">
                  <a:solidFill>
                    <a:schemeClr val="accent6">
                      <a:lumMod val="50000"/>
                    </a:schemeClr>
                  </a:solidFill>
                </a:rPr>
                <a:t>UITVOERING | AANPASSEN</a:t>
              </a:r>
            </a:p>
          </p:txBody>
        </p:sp>
        <p:sp>
          <p:nvSpPr>
            <p:cNvPr id="43" name="Tekstvak 35">
              <a:extLst>
                <a:ext uri="{FF2B5EF4-FFF2-40B4-BE49-F238E27FC236}">
                  <a16:creationId xmlns:a16="http://schemas.microsoft.com/office/drawing/2014/main" id="{D1721AA9-F102-41E4-89C2-F611FBCA3C0B}"/>
                </a:ext>
              </a:extLst>
            </p:cNvPr>
            <p:cNvSpPr txBox="1"/>
            <p:nvPr/>
          </p:nvSpPr>
          <p:spPr>
            <a:xfrm>
              <a:off x="5905682" y="6738648"/>
              <a:ext cx="1407082" cy="461665"/>
            </a:xfrm>
            <a:prstGeom prst="rect">
              <a:avLst/>
            </a:prstGeom>
            <a:solidFill>
              <a:schemeClr val="bg1"/>
            </a:solidFill>
          </p:spPr>
          <p:txBody>
            <a:bodyPr wrap="square" rtlCol="0">
              <a:spAutoFit/>
            </a:bodyPr>
            <a:lstStyle/>
            <a:p>
              <a:pPr algn="ctr"/>
              <a:r>
                <a:rPr lang="en-US" sz="1200" dirty="0">
                  <a:latin typeface="+mj-lt"/>
                </a:rPr>
                <a:t>MEEKOPPEL</a:t>
              </a:r>
            </a:p>
            <a:p>
              <a:pPr algn="ctr"/>
              <a:r>
                <a:rPr lang="en-US" sz="1200" dirty="0">
                  <a:latin typeface="+mj-lt"/>
                </a:rPr>
                <a:t>KANSEN</a:t>
              </a:r>
            </a:p>
          </p:txBody>
        </p:sp>
        <p:sp>
          <p:nvSpPr>
            <p:cNvPr id="44" name="Tekstvak 36">
              <a:extLst>
                <a:ext uri="{FF2B5EF4-FFF2-40B4-BE49-F238E27FC236}">
                  <a16:creationId xmlns:a16="http://schemas.microsoft.com/office/drawing/2014/main" id="{ECF91AB9-F455-4C43-86B3-25E9181174E9}"/>
                </a:ext>
              </a:extLst>
            </p:cNvPr>
            <p:cNvSpPr txBox="1"/>
            <p:nvPr/>
          </p:nvSpPr>
          <p:spPr>
            <a:xfrm>
              <a:off x="5903034" y="7300241"/>
              <a:ext cx="1407082" cy="461665"/>
            </a:xfrm>
            <a:prstGeom prst="rect">
              <a:avLst/>
            </a:prstGeom>
            <a:solidFill>
              <a:schemeClr val="bg1"/>
            </a:solidFill>
          </p:spPr>
          <p:txBody>
            <a:bodyPr wrap="square" rtlCol="0">
              <a:spAutoFit/>
            </a:bodyPr>
            <a:lstStyle/>
            <a:p>
              <a:pPr algn="ctr"/>
              <a:r>
                <a:rPr lang="en-US" sz="1200" dirty="0">
                  <a:latin typeface="+mj-lt"/>
                </a:rPr>
                <a:t>UITVOERINGS</a:t>
              </a:r>
            </a:p>
            <a:p>
              <a:pPr algn="ctr"/>
              <a:r>
                <a:rPr lang="en-US" sz="1200" dirty="0">
                  <a:latin typeface="+mj-lt"/>
                </a:rPr>
                <a:t>AGENDA</a:t>
              </a:r>
            </a:p>
          </p:txBody>
        </p:sp>
        <p:sp>
          <p:nvSpPr>
            <p:cNvPr id="45" name="Tekstvak 37">
              <a:extLst>
                <a:ext uri="{FF2B5EF4-FFF2-40B4-BE49-F238E27FC236}">
                  <a16:creationId xmlns:a16="http://schemas.microsoft.com/office/drawing/2014/main" id="{AD0ACFDB-333C-4411-BD87-A1CBED77A056}"/>
                </a:ext>
              </a:extLst>
            </p:cNvPr>
            <p:cNvSpPr txBox="1"/>
            <p:nvPr/>
          </p:nvSpPr>
          <p:spPr>
            <a:xfrm>
              <a:off x="5915810" y="7867433"/>
              <a:ext cx="1407082" cy="461665"/>
            </a:xfrm>
            <a:prstGeom prst="rect">
              <a:avLst/>
            </a:prstGeom>
            <a:solidFill>
              <a:schemeClr val="bg1"/>
            </a:solidFill>
          </p:spPr>
          <p:txBody>
            <a:bodyPr wrap="square" rtlCol="0">
              <a:spAutoFit/>
            </a:bodyPr>
            <a:lstStyle/>
            <a:p>
              <a:pPr algn="ctr"/>
              <a:r>
                <a:rPr lang="en-US" sz="1200" dirty="0">
                  <a:latin typeface="+mj-lt"/>
                </a:rPr>
                <a:t>SAMENWERKINGS</a:t>
              </a:r>
            </a:p>
            <a:p>
              <a:pPr algn="ctr"/>
              <a:r>
                <a:rPr lang="en-US" sz="1200" dirty="0">
                  <a:latin typeface="+mj-lt"/>
                </a:rPr>
                <a:t>PARTNERS</a:t>
              </a:r>
            </a:p>
          </p:txBody>
        </p:sp>
        <p:cxnSp>
          <p:nvCxnSpPr>
            <p:cNvPr id="46" name="Rechte verbindingslijn met pijl 39">
              <a:extLst>
                <a:ext uri="{FF2B5EF4-FFF2-40B4-BE49-F238E27FC236}">
                  <a16:creationId xmlns:a16="http://schemas.microsoft.com/office/drawing/2014/main" id="{7C80B739-959F-4508-9A0B-2727568B65E3}"/>
                </a:ext>
              </a:extLst>
            </p:cNvPr>
            <p:cNvCxnSpPr/>
            <p:nvPr/>
          </p:nvCxnSpPr>
          <p:spPr>
            <a:xfrm>
              <a:off x="5273140" y="7541845"/>
              <a:ext cx="392628"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0">
              <a:extLst>
                <a:ext uri="{FF2B5EF4-FFF2-40B4-BE49-F238E27FC236}">
                  <a16:creationId xmlns:a16="http://schemas.microsoft.com/office/drawing/2014/main" id="{9346ADFF-5CD0-42FB-B619-3A95E1F403D9}"/>
                </a:ext>
              </a:extLst>
            </p:cNvPr>
            <p:cNvCxnSpPr/>
            <p:nvPr/>
          </p:nvCxnSpPr>
          <p:spPr>
            <a:xfrm>
              <a:off x="5273140" y="8113345"/>
              <a:ext cx="392628"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kstvak 51">
              <a:extLst>
                <a:ext uri="{FF2B5EF4-FFF2-40B4-BE49-F238E27FC236}">
                  <a16:creationId xmlns:a16="http://schemas.microsoft.com/office/drawing/2014/main" id="{3D5F6762-A234-4C13-B8C5-685401C21601}"/>
                </a:ext>
              </a:extLst>
            </p:cNvPr>
            <p:cNvSpPr txBox="1"/>
            <p:nvPr/>
          </p:nvSpPr>
          <p:spPr>
            <a:xfrm>
              <a:off x="8530809" y="7325411"/>
              <a:ext cx="2749767" cy="646331"/>
            </a:xfrm>
            <a:prstGeom prst="rect">
              <a:avLst/>
            </a:prstGeom>
            <a:solidFill>
              <a:schemeClr val="bg1"/>
            </a:solidFill>
          </p:spPr>
          <p:txBody>
            <a:bodyPr wrap="square" rtlCol="0">
              <a:spAutoFit/>
            </a:bodyPr>
            <a:lstStyle/>
            <a:p>
              <a:pPr algn="ctr"/>
              <a:r>
                <a:rPr lang="en-US" dirty="0">
                  <a:latin typeface="+mj-lt"/>
                </a:rPr>
                <a:t>KLIMAAT ADAPTATIE STRATEGIE</a:t>
              </a:r>
            </a:p>
          </p:txBody>
        </p:sp>
        <p:cxnSp>
          <p:nvCxnSpPr>
            <p:cNvPr id="49" name="Rechte verbindingslijn met pijl 53">
              <a:extLst>
                <a:ext uri="{FF2B5EF4-FFF2-40B4-BE49-F238E27FC236}">
                  <a16:creationId xmlns:a16="http://schemas.microsoft.com/office/drawing/2014/main" id="{4992B5A7-9EAC-482B-B875-DAB472205553}"/>
                </a:ext>
              </a:extLst>
            </p:cNvPr>
            <p:cNvCxnSpPr>
              <a:cxnSpLocks/>
            </p:cNvCxnSpPr>
            <p:nvPr/>
          </p:nvCxnSpPr>
          <p:spPr>
            <a:xfrm>
              <a:off x="7852954" y="7642636"/>
              <a:ext cx="317499"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981283EA-C2BA-4770-992B-4CDBB7AE347B}"/>
              </a:ext>
            </a:extLst>
          </p:cNvPr>
          <p:cNvSpPr>
            <a:spLocks noGrp="1"/>
          </p:cNvSpPr>
          <p:nvPr>
            <p:ph type="sldNum" sz="quarter" idx="12"/>
          </p:nvPr>
        </p:nvSpPr>
        <p:spPr/>
        <p:txBody>
          <a:bodyPr/>
          <a:lstStyle/>
          <a:p>
            <a:fld id="{5AE38075-34CC-0E4B-BBD7-3E430FB45CA8}" type="slidenum">
              <a:rPr lang="nl-NL" smtClean="0"/>
              <a:t>13</a:t>
            </a:fld>
            <a:endParaRPr lang="nl-NL"/>
          </a:p>
        </p:txBody>
      </p:sp>
      <p:pic>
        <p:nvPicPr>
          <p:cNvPr id="25" name="Picture 2" descr="Afbeeldingsresultaat voor klimaatverbond nederland">
            <a:extLst>
              <a:ext uri="{FF2B5EF4-FFF2-40B4-BE49-F238E27FC236}">
                <a16:creationId xmlns:a16="http://schemas.microsoft.com/office/drawing/2014/main" id="{3CB65AB1-527E-4270-B07B-4AD1E189458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F61DAB5-8833-425C-8195-BCDEB09E19AD}"/>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27" name="Picture 26">
            <a:extLst>
              <a:ext uri="{FF2B5EF4-FFF2-40B4-BE49-F238E27FC236}">
                <a16:creationId xmlns:a16="http://schemas.microsoft.com/office/drawing/2014/main" id="{8DAA8248-CD8A-4114-AC32-B57B63DC81B8}"/>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1488241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47DDE-E1E0-45E2-AF24-DAC3298D8E89}"/>
              </a:ext>
            </a:extLst>
          </p:cNvPr>
          <p:cNvSpPr>
            <a:spLocks noGrp="1"/>
          </p:cNvSpPr>
          <p:nvPr>
            <p:ph type="title"/>
          </p:nvPr>
        </p:nvSpPr>
        <p:spPr>
          <a:xfrm>
            <a:off x="3746343" y="246962"/>
            <a:ext cx="5469835" cy="1325563"/>
          </a:xfrm>
        </p:spPr>
        <p:txBody>
          <a:bodyPr/>
          <a:lstStyle/>
          <a:p>
            <a:r>
              <a:rPr lang="nl-NL" b="1" dirty="0"/>
              <a:t>Versterken van elkaar</a:t>
            </a:r>
          </a:p>
        </p:txBody>
      </p:sp>
      <p:pic>
        <p:nvPicPr>
          <p:cNvPr id="1026" name="Picture 2" descr="Afbeeldingsresultaat voor schakel icon">
            <a:extLst>
              <a:ext uri="{FF2B5EF4-FFF2-40B4-BE49-F238E27FC236}">
                <a16:creationId xmlns:a16="http://schemas.microsoft.com/office/drawing/2014/main" id="{87CB0247-EBCF-4C97-80D7-C4857385F69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667" b="10476"/>
          <a:stretch/>
        </p:blipFill>
        <p:spPr bwMode="auto">
          <a:xfrm rot="2670925">
            <a:off x="4651281" y="1728806"/>
            <a:ext cx="3194050" cy="2850075"/>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18">
            <a:extLst>
              <a:ext uri="{FF2B5EF4-FFF2-40B4-BE49-F238E27FC236}">
                <a16:creationId xmlns:a16="http://schemas.microsoft.com/office/drawing/2014/main" id="{2B7B295E-EB6C-4951-A5DF-2AAA37D2E4B1}"/>
              </a:ext>
            </a:extLst>
          </p:cNvPr>
          <p:cNvSpPr txBox="1"/>
          <p:nvPr/>
        </p:nvSpPr>
        <p:spPr>
          <a:xfrm>
            <a:off x="1960717" y="1285611"/>
            <a:ext cx="1785626" cy="707886"/>
          </a:xfrm>
          <a:prstGeom prst="rect">
            <a:avLst/>
          </a:prstGeom>
          <a:noFill/>
        </p:spPr>
        <p:txBody>
          <a:bodyPr wrap="square" rtlCol="0">
            <a:spAutoFit/>
          </a:bodyPr>
          <a:lstStyle/>
          <a:p>
            <a:r>
              <a:rPr lang="en-US" sz="4000" b="1" dirty="0">
                <a:solidFill>
                  <a:schemeClr val="accent4">
                    <a:lumMod val="40000"/>
                    <a:lumOff val="60000"/>
                  </a:schemeClr>
                </a:solidFill>
              </a:rPr>
              <a:t>HITTE</a:t>
            </a:r>
          </a:p>
        </p:txBody>
      </p:sp>
      <p:sp>
        <p:nvSpPr>
          <p:cNvPr id="10" name="Tekstvak 18">
            <a:extLst>
              <a:ext uri="{FF2B5EF4-FFF2-40B4-BE49-F238E27FC236}">
                <a16:creationId xmlns:a16="http://schemas.microsoft.com/office/drawing/2014/main" id="{46BEAC9A-4CB7-43CF-80F6-DE44F4A2661C}"/>
              </a:ext>
            </a:extLst>
          </p:cNvPr>
          <p:cNvSpPr txBox="1"/>
          <p:nvPr/>
        </p:nvSpPr>
        <p:spPr>
          <a:xfrm>
            <a:off x="8003506" y="2799900"/>
            <a:ext cx="4328163" cy="707886"/>
          </a:xfrm>
          <a:prstGeom prst="rect">
            <a:avLst/>
          </a:prstGeom>
          <a:noFill/>
        </p:spPr>
        <p:txBody>
          <a:bodyPr wrap="square" rtlCol="0">
            <a:spAutoFit/>
          </a:bodyPr>
          <a:lstStyle/>
          <a:p>
            <a:r>
              <a:rPr lang="en-US" sz="4000" b="1" dirty="0">
                <a:solidFill>
                  <a:schemeClr val="accent2">
                    <a:lumMod val="40000"/>
                    <a:lumOff val="60000"/>
                  </a:schemeClr>
                </a:solidFill>
              </a:rPr>
              <a:t>EENZAAMHEID</a:t>
            </a:r>
          </a:p>
        </p:txBody>
      </p:sp>
      <p:pic>
        <p:nvPicPr>
          <p:cNvPr id="5" name="Picture 4">
            <a:extLst>
              <a:ext uri="{FF2B5EF4-FFF2-40B4-BE49-F238E27FC236}">
                <a16:creationId xmlns:a16="http://schemas.microsoft.com/office/drawing/2014/main" id="{1E38E700-A7D2-4A99-A25B-4FC2848D41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4943" y="2396599"/>
            <a:ext cx="5056926" cy="3028818"/>
          </a:xfrm>
          <a:prstGeom prst="rect">
            <a:avLst/>
          </a:prstGeom>
        </p:spPr>
      </p:pic>
      <p:sp>
        <p:nvSpPr>
          <p:cNvPr id="3" name="Slide Number Placeholder 2">
            <a:extLst>
              <a:ext uri="{FF2B5EF4-FFF2-40B4-BE49-F238E27FC236}">
                <a16:creationId xmlns:a16="http://schemas.microsoft.com/office/drawing/2014/main" id="{288FAE0E-4AFB-4357-884E-3C6CCBE01A2C}"/>
              </a:ext>
            </a:extLst>
          </p:cNvPr>
          <p:cNvSpPr>
            <a:spLocks noGrp="1"/>
          </p:cNvSpPr>
          <p:nvPr>
            <p:ph type="sldNum" sz="quarter" idx="12"/>
          </p:nvPr>
        </p:nvSpPr>
        <p:spPr/>
        <p:txBody>
          <a:bodyPr/>
          <a:lstStyle/>
          <a:p>
            <a:fld id="{5AE38075-34CC-0E4B-BBD7-3E430FB45CA8}" type="slidenum">
              <a:rPr lang="nl-NL" smtClean="0"/>
              <a:t>14</a:t>
            </a:fld>
            <a:endParaRPr lang="nl-NL"/>
          </a:p>
        </p:txBody>
      </p:sp>
      <p:pic>
        <p:nvPicPr>
          <p:cNvPr id="11" name="Picture 2" descr="Afbeeldingsresultaat voor klimaatverbond nederland">
            <a:extLst>
              <a:ext uri="{FF2B5EF4-FFF2-40B4-BE49-F238E27FC236}">
                <a16:creationId xmlns:a16="http://schemas.microsoft.com/office/drawing/2014/main" id="{952A4D9B-DE1E-4296-A973-D890DAC028C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36D8580-F6D3-4F60-8A37-0EAD7A73AC56}"/>
              </a:ext>
            </a:extLst>
          </p:cNvPr>
          <p:cNvPicPr>
            <a:picLocks noChangeAspect="1"/>
          </p:cNvPicPr>
          <p:nvPr/>
        </p:nvPicPr>
        <p:blipFill rotWithShape="1">
          <a:blip r:embed="rId6">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13" name="Picture 12">
            <a:extLst>
              <a:ext uri="{FF2B5EF4-FFF2-40B4-BE49-F238E27FC236}">
                <a16:creationId xmlns:a16="http://schemas.microsoft.com/office/drawing/2014/main" id="{616734DA-753C-495E-86E0-5DDA2F36BF38}"/>
              </a:ext>
            </a:extLst>
          </p:cNvPr>
          <p:cNvPicPr>
            <a:picLocks noChangeAspect="1"/>
          </p:cNvPicPr>
          <p:nvPr/>
        </p:nvPicPr>
        <p:blipFill rotWithShape="1">
          <a:blip r:embed="rId7">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
        <p:nvSpPr>
          <p:cNvPr id="2" name="TextBox 1">
            <a:extLst>
              <a:ext uri="{FF2B5EF4-FFF2-40B4-BE49-F238E27FC236}">
                <a16:creationId xmlns:a16="http://schemas.microsoft.com/office/drawing/2014/main" id="{4D2F8B6E-5C3B-49F3-871F-78F43CBD97CF}"/>
              </a:ext>
            </a:extLst>
          </p:cNvPr>
          <p:cNvSpPr txBox="1"/>
          <p:nvPr/>
        </p:nvSpPr>
        <p:spPr>
          <a:xfrm>
            <a:off x="164943" y="5628686"/>
            <a:ext cx="3004412" cy="369332"/>
          </a:xfrm>
          <a:prstGeom prst="rect">
            <a:avLst/>
          </a:prstGeom>
          <a:noFill/>
        </p:spPr>
        <p:txBody>
          <a:bodyPr wrap="none" rtlCol="0">
            <a:spAutoFit/>
          </a:bodyPr>
          <a:lstStyle/>
          <a:p>
            <a:r>
              <a:rPr lang="en-GB" dirty="0"/>
              <a:t>(</a:t>
            </a:r>
            <a:r>
              <a:rPr lang="en-GB" dirty="0" err="1"/>
              <a:t>Bron</a:t>
            </a:r>
            <a:r>
              <a:rPr lang="en-GB" dirty="0"/>
              <a:t>: </a:t>
            </a:r>
            <a:r>
              <a:rPr lang="en-GB" dirty="0" err="1"/>
              <a:t>Volkskrant</a:t>
            </a:r>
            <a:r>
              <a:rPr lang="en-GB" dirty="0"/>
              <a:t> 25 </a:t>
            </a:r>
            <a:r>
              <a:rPr lang="en-GB" dirty="0" err="1"/>
              <a:t>juli</a:t>
            </a:r>
            <a:r>
              <a:rPr lang="en-GB" dirty="0"/>
              <a:t> 2018)</a:t>
            </a:r>
            <a:endParaRPr lang="en-NL" dirty="0"/>
          </a:p>
        </p:txBody>
      </p:sp>
    </p:spTree>
    <p:extLst>
      <p:ext uri="{BB962C8B-B14F-4D97-AF65-F5344CB8AC3E}">
        <p14:creationId xmlns:p14="http://schemas.microsoft.com/office/powerpoint/2010/main" val="194839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47DDE-E1E0-45E2-AF24-DAC3298D8E89}"/>
              </a:ext>
            </a:extLst>
          </p:cNvPr>
          <p:cNvSpPr>
            <a:spLocks noGrp="1"/>
          </p:cNvSpPr>
          <p:nvPr>
            <p:ph type="title"/>
          </p:nvPr>
        </p:nvSpPr>
        <p:spPr/>
        <p:txBody>
          <a:bodyPr/>
          <a:lstStyle/>
          <a:p>
            <a:r>
              <a:rPr lang="nl-NL" b="1" dirty="0"/>
              <a:t>Versterken van elkaar</a:t>
            </a:r>
          </a:p>
        </p:txBody>
      </p:sp>
      <p:grpSp>
        <p:nvGrpSpPr>
          <p:cNvPr id="11" name="Group 10">
            <a:extLst>
              <a:ext uri="{FF2B5EF4-FFF2-40B4-BE49-F238E27FC236}">
                <a16:creationId xmlns:a16="http://schemas.microsoft.com/office/drawing/2014/main" id="{AC342981-10A5-4387-9715-BC7675D4F7B8}"/>
              </a:ext>
            </a:extLst>
          </p:cNvPr>
          <p:cNvGrpSpPr/>
          <p:nvPr/>
        </p:nvGrpSpPr>
        <p:grpSpPr>
          <a:xfrm>
            <a:off x="7550316" y="1926163"/>
            <a:ext cx="4082884" cy="2957946"/>
            <a:chOff x="4459389" y="1285364"/>
            <a:chExt cx="6924675" cy="5016753"/>
          </a:xfrm>
        </p:grpSpPr>
        <p:pic>
          <p:nvPicPr>
            <p:cNvPr id="12" name="Picture 11">
              <a:extLst>
                <a:ext uri="{FF2B5EF4-FFF2-40B4-BE49-F238E27FC236}">
                  <a16:creationId xmlns:a16="http://schemas.microsoft.com/office/drawing/2014/main" id="{7950A819-43D8-4DF1-9835-5E127550DB2F}"/>
                </a:ext>
              </a:extLst>
            </p:cNvPr>
            <p:cNvPicPr>
              <a:picLocks noChangeAspect="1"/>
            </p:cNvPicPr>
            <p:nvPr/>
          </p:nvPicPr>
          <p:blipFill rotWithShape="1">
            <a:blip r:embed="rId3"/>
            <a:srcRect t="5775"/>
            <a:stretch/>
          </p:blipFill>
          <p:spPr>
            <a:xfrm>
              <a:off x="4459389" y="1922349"/>
              <a:ext cx="6924675" cy="4379768"/>
            </a:xfrm>
            <a:prstGeom prst="rect">
              <a:avLst/>
            </a:prstGeom>
          </p:spPr>
        </p:pic>
        <p:pic>
          <p:nvPicPr>
            <p:cNvPr id="13" name="Picture 12">
              <a:extLst>
                <a:ext uri="{FF2B5EF4-FFF2-40B4-BE49-F238E27FC236}">
                  <a16:creationId xmlns:a16="http://schemas.microsoft.com/office/drawing/2014/main" id="{64F6A31A-A0A4-49EF-8B86-FA147CC63BFD}"/>
                </a:ext>
              </a:extLst>
            </p:cNvPr>
            <p:cNvPicPr>
              <a:picLocks noChangeAspect="1"/>
            </p:cNvPicPr>
            <p:nvPr/>
          </p:nvPicPr>
          <p:blipFill>
            <a:blip r:embed="rId4">
              <a:clrChange>
                <a:clrFrom>
                  <a:srgbClr val="F5F5F5"/>
                </a:clrFrom>
                <a:clrTo>
                  <a:srgbClr val="F5F5F5">
                    <a:alpha val="0"/>
                  </a:srgbClr>
                </a:clrTo>
              </a:clrChange>
            </a:blip>
            <a:stretch>
              <a:fillRect/>
            </a:stretch>
          </p:blipFill>
          <p:spPr>
            <a:xfrm>
              <a:off x="4464299" y="1285364"/>
              <a:ext cx="3409950" cy="2895600"/>
            </a:xfrm>
            <a:prstGeom prst="rect">
              <a:avLst/>
            </a:prstGeom>
          </p:spPr>
        </p:pic>
      </p:grpSp>
      <p:pic>
        <p:nvPicPr>
          <p:cNvPr id="14" name="Afbeelding 7">
            <a:extLst>
              <a:ext uri="{FF2B5EF4-FFF2-40B4-BE49-F238E27FC236}">
                <a16:creationId xmlns:a16="http://schemas.microsoft.com/office/drawing/2014/main" id="{990B2510-4055-499E-A77B-B005B414E97C}"/>
              </a:ext>
            </a:extLst>
          </p:cNvPr>
          <p:cNvPicPr/>
          <p:nvPr/>
        </p:nvPicPr>
        <p:blipFill>
          <a:blip r:embed="rId5"/>
          <a:stretch>
            <a:fillRect/>
          </a:stretch>
        </p:blipFill>
        <p:spPr>
          <a:xfrm>
            <a:off x="822980" y="1903186"/>
            <a:ext cx="4039254" cy="3200937"/>
          </a:xfrm>
          <a:prstGeom prst="rect">
            <a:avLst/>
          </a:prstGeom>
        </p:spPr>
      </p:pic>
      <p:sp>
        <p:nvSpPr>
          <p:cNvPr id="2" name="Rectangle 1">
            <a:extLst>
              <a:ext uri="{FF2B5EF4-FFF2-40B4-BE49-F238E27FC236}">
                <a16:creationId xmlns:a16="http://schemas.microsoft.com/office/drawing/2014/main" id="{06C68260-8FA7-49B7-AC10-7E38BDCAA1B8}"/>
              </a:ext>
            </a:extLst>
          </p:cNvPr>
          <p:cNvSpPr/>
          <p:nvPr/>
        </p:nvSpPr>
        <p:spPr>
          <a:xfrm>
            <a:off x="742683" y="5058392"/>
            <a:ext cx="2498120" cy="276999"/>
          </a:xfrm>
          <a:prstGeom prst="rect">
            <a:avLst/>
          </a:prstGeom>
        </p:spPr>
        <p:txBody>
          <a:bodyPr wrap="none">
            <a:spAutoFit/>
          </a:bodyPr>
          <a:lstStyle/>
          <a:p>
            <a:r>
              <a:rPr lang="nl-NL" sz="1200" dirty="0">
                <a:hlinkClick r:id="rId6"/>
              </a:rPr>
              <a:t>http://www.klimaateffectatlas.nl/nl/</a:t>
            </a:r>
            <a:r>
              <a:rPr lang="nl-NL" sz="1200" dirty="0"/>
              <a:t> </a:t>
            </a:r>
          </a:p>
        </p:txBody>
      </p:sp>
      <p:sp>
        <p:nvSpPr>
          <p:cNvPr id="3" name="Rectangle 2">
            <a:extLst>
              <a:ext uri="{FF2B5EF4-FFF2-40B4-BE49-F238E27FC236}">
                <a16:creationId xmlns:a16="http://schemas.microsoft.com/office/drawing/2014/main" id="{56FF3938-0547-48D2-93FD-87FDDDD6265C}"/>
              </a:ext>
            </a:extLst>
          </p:cNvPr>
          <p:cNvSpPr/>
          <p:nvPr/>
        </p:nvSpPr>
        <p:spPr>
          <a:xfrm>
            <a:off x="7550316" y="4895988"/>
            <a:ext cx="4161005" cy="461665"/>
          </a:xfrm>
          <a:prstGeom prst="rect">
            <a:avLst/>
          </a:prstGeom>
        </p:spPr>
        <p:txBody>
          <a:bodyPr wrap="square">
            <a:spAutoFit/>
          </a:bodyPr>
          <a:lstStyle/>
          <a:p>
            <a:r>
              <a:rPr lang="nl-NL" sz="1200" dirty="0">
                <a:hlinkClick r:id="rId7"/>
              </a:rPr>
              <a:t>https://www.rivm.nl/media/eenzaamheid/ernstige_eenzaamheid_75.html</a:t>
            </a:r>
            <a:r>
              <a:rPr lang="nl-NL" sz="1200" dirty="0"/>
              <a:t> </a:t>
            </a:r>
          </a:p>
        </p:txBody>
      </p:sp>
      <p:pic>
        <p:nvPicPr>
          <p:cNvPr id="16" name="Picture 2" descr="Afbeeldingsresultaat voor schakel icon">
            <a:extLst>
              <a:ext uri="{FF2B5EF4-FFF2-40B4-BE49-F238E27FC236}">
                <a16:creationId xmlns:a16="http://schemas.microsoft.com/office/drawing/2014/main" id="{06BE4C2F-B52D-4696-8D57-D9B303BD2D6C}"/>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6667" b="10476"/>
          <a:stretch/>
        </p:blipFill>
        <p:spPr bwMode="auto">
          <a:xfrm rot="2670925">
            <a:off x="4651281" y="1728806"/>
            <a:ext cx="3194050" cy="28500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C3BF67C-FC7C-4A38-A57D-A32B6A256D2A}"/>
              </a:ext>
            </a:extLst>
          </p:cNvPr>
          <p:cNvSpPr/>
          <p:nvPr/>
        </p:nvSpPr>
        <p:spPr>
          <a:xfrm>
            <a:off x="1457410" y="5496806"/>
            <a:ext cx="2792239" cy="400110"/>
          </a:xfrm>
          <a:prstGeom prst="rect">
            <a:avLst/>
          </a:prstGeom>
        </p:spPr>
        <p:txBody>
          <a:bodyPr wrap="none">
            <a:spAutoFit/>
          </a:bodyPr>
          <a:lstStyle/>
          <a:p>
            <a:r>
              <a:rPr lang="nl-NL" sz="2000" b="1" dirty="0"/>
              <a:t>RUIMTELIJKE ADAPTATIE</a:t>
            </a:r>
          </a:p>
        </p:txBody>
      </p:sp>
      <p:sp>
        <p:nvSpPr>
          <p:cNvPr id="17" name="Rectangle 16">
            <a:extLst>
              <a:ext uri="{FF2B5EF4-FFF2-40B4-BE49-F238E27FC236}">
                <a16:creationId xmlns:a16="http://schemas.microsoft.com/office/drawing/2014/main" id="{1E98EF89-CEA1-4651-9DEB-F99A1A1A73A7}"/>
              </a:ext>
            </a:extLst>
          </p:cNvPr>
          <p:cNvSpPr/>
          <p:nvPr/>
        </p:nvSpPr>
        <p:spPr>
          <a:xfrm>
            <a:off x="8249255" y="5456891"/>
            <a:ext cx="3014864" cy="400110"/>
          </a:xfrm>
          <a:prstGeom prst="rect">
            <a:avLst/>
          </a:prstGeom>
        </p:spPr>
        <p:txBody>
          <a:bodyPr wrap="none">
            <a:spAutoFit/>
          </a:bodyPr>
          <a:lstStyle/>
          <a:p>
            <a:r>
              <a:rPr lang="nl-NL" sz="2000" b="1" dirty="0"/>
              <a:t>ÉEN TEGEN EENZAAMHEID</a:t>
            </a:r>
          </a:p>
        </p:txBody>
      </p:sp>
      <p:sp>
        <p:nvSpPr>
          <p:cNvPr id="6" name="Slide Number Placeholder 5">
            <a:extLst>
              <a:ext uri="{FF2B5EF4-FFF2-40B4-BE49-F238E27FC236}">
                <a16:creationId xmlns:a16="http://schemas.microsoft.com/office/drawing/2014/main" id="{62F6FEBA-8099-486D-8754-7E7F2EF156F1}"/>
              </a:ext>
            </a:extLst>
          </p:cNvPr>
          <p:cNvSpPr>
            <a:spLocks noGrp="1"/>
          </p:cNvSpPr>
          <p:nvPr>
            <p:ph type="sldNum" sz="quarter" idx="12"/>
          </p:nvPr>
        </p:nvSpPr>
        <p:spPr/>
        <p:txBody>
          <a:bodyPr/>
          <a:lstStyle/>
          <a:p>
            <a:fld id="{5AE38075-34CC-0E4B-BBD7-3E430FB45CA8}" type="slidenum">
              <a:rPr lang="nl-NL" smtClean="0"/>
              <a:t>15</a:t>
            </a:fld>
            <a:endParaRPr lang="nl-NL"/>
          </a:p>
        </p:txBody>
      </p:sp>
      <p:pic>
        <p:nvPicPr>
          <p:cNvPr id="18" name="Picture 2" descr="Afbeeldingsresultaat voor klimaatverbond nederland">
            <a:extLst>
              <a:ext uri="{FF2B5EF4-FFF2-40B4-BE49-F238E27FC236}">
                <a16:creationId xmlns:a16="http://schemas.microsoft.com/office/drawing/2014/main" id="{971235C8-A0B3-4506-A669-CDB4E0C3A474}"/>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4ACB7CC-19C9-4B11-A8B8-F0FF77D0056E}"/>
              </a:ext>
            </a:extLst>
          </p:cNvPr>
          <p:cNvPicPr>
            <a:picLocks noChangeAspect="1"/>
          </p:cNvPicPr>
          <p:nvPr/>
        </p:nvPicPr>
        <p:blipFill rotWithShape="1">
          <a:blip r:embed="rId10">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20" name="Picture 19">
            <a:extLst>
              <a:ext uri="{FF2B5EF4-FFF2-40B4-BE49-F238E27FC236}">
                <a16:creationId xmlns:a16="http://schemas.microsoft.com/office/drawing/2014/main" id="{C1C2BEBB-0756-4379-978E-F0795B1E0C61}"/>
              </a:ext>
            </a:extLst>
          </p:cNvPr>
          <p:cNvPicPr>
            <a:picLocks noChangeAspect="1"/>
          </p:cNvPicPr>
          <p:nvPr/>
        </p:nvPicPr>
        <p:blipFill rotWithShape="1">
          <a:blip r:embed="rId11">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
        <p:nvSpPr>
          <p:cNvPr id="21" name="Tekstvak 18">
            <a:extLst>
              <a:ext uri="{FF2B5EF4-FFF2-40B4-BE49-F238E27FC236}">
                <a16:creationId xmlns:a16="http://schemas.microsoft.com/office/drawing/2014/main" id="{2293AC31-2BC2-4411-8EE6-6F9EE3FA1FE8}"/>
              </a:ext>
            </a:extLst>
          </p:cNvPr>
          <p:cNvSpPr txBox="1"/>
          <p:nvPr/>
        </p:nvSpPr>
        <p:spPr>
          <a:xfrm>
            <a:off x="1960717" y="1285611"/>
            <a:ext cx="1785626" cy="707886"/>
          </a:xfrm>
          <a:prstGeom prst="rect">
            <a:avLst/>
          </a:prstGeom>
          <a:noFill/>
        </p:spPr>
        <p:txBody>
          <a:bodyPr wrap="square" rtlCol="0">
            <a:spAutoFit/>
          </a:bodyPr>
          <a:lstStyle/>
          <a:p>
            <a:r>
              <a:rPr lang="en-US" sz="4000" b="1" dirty="0">
                <a:solidFill>
                  <a:schemeClr val="accent4">
                    <a:lumMod val="40000"/>
                    <a:lumOff val="60000"/>
                  </a:schemeClr>
                </a:solidFill>
              </a:rPr>
              <a:t>HITTE</a:t>
            </a:r>
          </a:p>
        </p:txBody>
      </p:sp>
      <p:sp>
        <p:nvSpPr>
          <p:cNvPr id="22" name="Tekstvak 18">
            <a:extLst>
              <a:ext uri="{FF2B5EF4-FFF2-40B4-BE49-F238E27FC236}">
                <a16:creationId xmlns:a16="http://schemas.microsoft.com/office/drawing/2014/main" id="{48D2EBE8-D8FF-4691-92C2-E57E261EEE8C}"/>
              </a:ext>
            </a:extLst>
          </p:cNvPr>
          <p:cNvSpPr txBox="1"/>
          <p:nvPr/>
        </p:nvSpPr>
        <p:spPr>
          <a:xfrm>
            <a:off x="7745869" y="1285611"/>
            <a:ext cx="4328163" cy="707886"/>
          </a:xfrm>
          <a:prstGeom prst="rect">
            <a:avLst/>
          </a:prstGeom>
          <a:noFill/>
        </p:spPr>
        <p:txBody>
          <a:bodyPr wrap="square" rtlCol="0">
            <a:spAutoFit/>
          </a:bodyPr>
          <a:lstStyle/>
          <a:p>
            <a:r>
              <a:rPr lang="en-US" sz="4000" b="1" dirty="0">
                <a:solidFill>
                  <a:schemeClr val="accent2">
                    <a:lumMod val="40000"/>
                    <a:lumOff val="60000"/>
                  </a:schemeClr>
                </a:solidFill>
              </a:rPr>
              <a:t>EENZAAMHEID</a:t>
            </a:r>
          </a:p>
        </p:txBody>
      </p:sp>
      <p:pic>
        <p:nvPicPr>
          <p:cNvPr id="23" name="Picture 2" descr="Afbeeldingsresultaat voor schakel icon">
            <a:extLst>
              <a:ext uri="{FF2B5EF4-FFF2-40B4-BE49-F238E27FC236}">
                <a16:creationId xmlns:a16="http://schemas.microsoft.com/office/drawing/2014/main" id="{CCCEF705-3038-47E7-BE2A-223393C263C2}"/>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6667" b="10476"/>
          <a:stretch/>
        </p:blipFill>
        <p:spPr bwMode="auto">
          <a:xfrm rot="2670925">
            <a:off x="4609756" y="4303701"/>
            <a:ext cx="3194050" cy="285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7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fbeeldingsresultaat voor klimaatverbond nederland">
            <a:extLst>
              <a:ext uri="{FF2B5EF4-FFF2-40B4-BE49-F238E27FC236}">
                <a16:creationId xmlns:a16="http://schemas.microsoft.com/office/drawing/2014/main" id="{471CC21C-A44C-4E9A-8DE8-75056F6054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7666" y="6287896"/>
            <a:ext cx="2035087" cy="447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CD6709F-7EDE-461D-A2D4-0B98D11DFDB6}"/>
              </a:ext>
            </a:extLst>
          </p:cNvPr>
          <p:cNvSpPr>
            <a:spLocks noGrp="1"/>
          </p:cNvSpPr>
          <p:nvPr>
            <p:ph type="title"/>
          </p:nvPr>
        </p:nvSpPr>
        <p:spPr>
          <a:xfrm>
            <a:off x="838200" y="365125"/>
            <a:ext cx="10515600" cy="1325563"/>
          </a:xfrm>
        </p:spPr>
        <p:txBody>
          <a:bodyPr/>
          <a:lstStyle/>
          <a:p>
            <a:r>
              <a:rPr lang="nl-NL" b="1" dirty="0"/>
              <a:t>Proces proeftuinen </a:t>
            </a:r>
          </a:p>
        </p:txBody>
      </p:sp>
      <p:sp>
        <p:nvSpPr>
          <p:cNvPr id="6" name="Content Placeholder 5">
            <a:extLst>
              <a:ext uri="{FF2B5EF4-FFF2-40B4-BE49-F238E27FC236}">
                <a16:creationId xmlns:a16="http://schemas.microsoft.com/office/drawing/2014/main" id="{9BC3FDC5-1F34-4392-B35F-5DC4C7329F13}"/>
              </a:ext>
            </a:extLst>
          </p:cNvPr>
          <p:cNvSpPr>
            <a:spLocks noGrp="1"/>
          </p:cNvSpPr>
          <p:nvPr>
            <p:ph idx="1"/>
          </p:nvPr>
        </p:nvSpPr>
        <p:spPr>
          <a:xfrm>
            <a:off x="838200" y="1825625"/>
            <a:ext cx="10515600" cy="4351338"/>
          </a:xfrm>
        </p:spPr>
        <p:txBody>
          <a:bodyPr/>
          <a:lstStyle/>
          <a:p>
            <a:r>
              <a:rPr lang="nl-NL" dirty="0"/>
              <a:t>Dossiers per gemeente</a:t>
            </a:r>
          </a:p>
          <a:p>
            <a:r>
              <a:rPr lang="nl-NL" dirty="0"/>
              <a:t>Startgesprekken in 4 gemeenten</a:t>
            </a:r>
          </a:p>
          <a:p>
            <a:r>
              <a:rPr lang="nl-NL" dirty="0"/>
              <a:t>Werksessies in 3 gemeenten</a:t>
            </a:r>
          </a:p>
          <a:p>
            <a:r>
              <a:rPr lang="nl-NL" dirty="0"/>
              <a:t>Verdiepende werksessies in 2 gemeenten</a:t>
            </a:r>
          </a:p>
          <a:p>
            <a:pPr marL="0" indent="0">
              <a:buNone/>
            </a:pPr>
            <a:endParaRPr lang="nl-NL" dirty="0"/>
          </a:p>
        </p:txBody>
      </p:sp>
      <p:pic>
        <p:nvPicPr>
          <p:cNvPr id="5" name="Picture 4">
            <a:extLst>
              <a:ext uri="{FF2B5EF4-FFF2-40B4-BE49-F238E27FC236}">
                <a16:creationId xmlns:a16="http://schemas.microsoft.com/office/drawing/2014/main" id="{69C3B4C6-4AA8-42D4-B923-21AAB9A4BF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07602" y="2733936"/>
            <a:ext cx="4211425" cy="3758939"/>
          </a:xfrm>
          <a:prstGeom prst="rect">
            <a:avLst/>
          </a:prstGeom>
          <a:noFill/>
        </p:spPr>
      </p:pic>
      <p:pic>
        <p:nvPicPr>
          <p:cNvPr id="7" name="Afbeelding 2">
            <a:extLst>
              <a:ext uri="{FF2B5EF4-FFF2-40B4-BE49-F238E27FC236}">
                <a16:creationId xmlns:a16="http://schemas.microsoft.com/office/drawing/2014/main" id="{0ABF741E-178C-40B9-811F-9BBBC878BCE3}"/>
              </a:ext>
            </a:extLst>
          </p:cNvPr>
          <p:cNvPicPr>
            <a:picLocks noChangeAspect="1"/>
          </p:cNvPicPr>
          <p:nvPr/>
        </p:nvPicPr>
        <p:blipFill rotWithShape="1">
          <a:blip r:embed="rId5">
            <a:clrChange>
              <a:clrFrom>
                <a:srgbClr val="FFFFFF"/>
              </a:clrFrom>
              <a:clrTo>
                <a:srgbClr val="FFFFFF">
                  <a:alpha val="0"/>
                </a:srgbClr>
              </a:clrTo>
            </a:clrChange>
          </a:blip>
          <a:srcRect l="11433" r="15106"/>
          <a:stretch/>
        </p:blipFill>
        <p:spPr>
          <a:xfrm>
            <a:off x="7453399" y="21115"/>
            <a:ext cx="4365628" cy="3339146"/>
          </a:xfrm>
          <a:prstGeom prst="rect">
            <a:avLst/>
          </a:prstGeom>
        </p:spPr>
      </p:pic>
      <p:sp>
        <p:nvSpPr>
          <p:cNvPr id="4" name="Slide Number Placeholder 3">
            <a:extLst>
              <a:ext uri="{FF2B5EF4-FFF2-40B4-BE49-F238E27FC236}">
                <a16:creationId xmlns:a16="http://schemas.microsoft.com/office/drawing/2014/main" id="{90732064-5CA2-4151-8131-04F504B099FF}"/>
              </a:ext>
            </a:extLst>
          </p:cNvPr>
          <p:cNvSpPr>
            <a:spLocks noGrp="1"/>
          </p:cNvSpPr>
          <p:nvPr>
            <p:ph type="sldNum" sz="quarter" idx="12"/>
          </p:nvPr>
        </p:nvSpPr>
        <p:spPr/>
        <p:txBody>
          <a:bodyPr/>
          <a:lstStyle/>
          <a:p>
            <a:fld id="{5AE38075-34CC-0E4B-BBD7-3E430FB45CA8}" type="slidenum">
              <a:rPr lang="nl-NL" smtClean="0"/>
              <a:t>16</a:t>
            </a:fld>
            <a:endParaRPr lang="nl-NL"/>
          </a:p>
        </p:txBody>
      </p:sp>
      <p:pic>
        <p:nvPicPr>
          <p:cNvPr id="12" name="Picture 11">
            <a:extLst>
              <a:ext uri="{FF2B5EF4-FFF2-40B4-BE49-F238E27FC236}">
                <a16:creationId xmlns:a16="http://schemas.microsoft.com/office/drawing/2014/main" id="{0DDB139D-6347-4685-AC89-72F5F6CAC290}"/>
              </a:ext>
            </a:extLst>
          </p:cNvPr>
          <p:cNvPicPr>
            <a:picLocks noChangeAspect="1"/>
          </p:cNvPicPr>
          <p:nvPr/>
        </p:nvPicPr>
        <p:blipFill rotWithShape="1">
          <a:blip r:embed="rId6">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13" name="Picture 12">
            <a:extLst>
              <a:ext uri="{FF2B5EF4-FFF2-40B4-BE49-F238E27FC236}">
                <a16:creationId xmlns:a16="http://schemas.microsoft.com/office/drawing/2014/main" id="{64902603-2C44-4789-BA64-237B99975B4F}"/>
              </a:ext>
            </a:extLst>
          </p:cNvPr>
          <p:cNvPicPr>
            <a:picLocks noChangeAspect="1"/>
          </p:cNvPicPr>
          <p:nvPr/>
        </p:nvPicPr>
        <p:blipFill rotWithShape="1">
          <a:blip r:embed="rId7">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229463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97640-D21E-447E-9506-560780191574}"/>
              </a:ext>
            </a:extLst>
          </p:cNvPr>
          <p:cNvSpPr/>
          <p:nvPr/>
        </p:nvSpPr>
        <p:spPr>
          <a:xfrm>
            <a:off x="0" y="5941236"/>
            <a:ext cx="12364278" cy="82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4">
            <a:extLst>
              <a:ext uri="{FF2B5EF4-FFF2-40B4-BE49-F238E27FC236}">
                <a16:creationId xmlns:a16="http://schemas.microsoft.com/office/drawing/2014/main" id="{8399F797-AD75-4D32-8FA3-53902D4F5C04}"/>
              </a:ext>
            </a:extLst>
          </p:cNvPr>
          <p:cNvSpPr>
            <a:spLocks noGrp="1"/>
          </p:cNvSpPr>
          <p:nvPr>
            <p:ph type="title"/>
          </p:nvPr>
        </p:nvSpPr>
        <p:spPr/>
        <p:txBody>
          <a:bodyPr/>
          <a:lstStyle/>
          <a:p>
            <a:r>
              <a:rPr lang="nl-NL" dirty="0"/>
              <a:t>Resultaten</a:t>
            </a:r>
          </a:p>
        </p:txBody>
      </p:sp>
      <p:pic>
        <p:nvPicPr>
          <p:cNvPr id="3" name="Picture 2" descr="Afbeeldingsresultaat voor klimaatverbond nederland">
            <a:extLst>
              <a:ext uri="{FF2B5EF4-FFF2-40B4-BE49-F238E27FC236}">
                <a16:creationId xmlns:a16="http://schemas.microsoft.com/office/drawing/2014/main" id="{D9AE937E-5C00-4EE6-88C7-0A932B0B980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CE0644-68A7-4871-AC1A-E82AF22362DA}"/>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6" name="Picture 5">
            <a:extLst>
              <a:ext uri="{FF2B5EF4-FFF2-40B4-BE49-F238E27FC236}">
                <a16:creationId xmlns:a16="http://schemas.microsoft.com/office/drawing/2014/main" id="{77ADE8E8-3682-47D5-BBDC-85B83C50DB76}"/>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
        <p:nvSpPr>
          <p:cNvPr id="9" name="Subtitle 2">
            <a:extLst>
              <a:ext uri="{FF2B5EF4-FFF2-40B4-BE49-F238E27FC236}">
                <a16:creationId xmlns:a16="http://schemas.microsoft.com/office/drawing/2014/main" id="{4AE391BB-70CA-4542-9C4E-FE4E66C52919}"/>
              </a:ext>
            </a:extLst>
          </p:cNvPr>
          <p:cNvSpPr txBox="1">
            <a:spLocks/>
          </p:cNvSpPr>
          <p:nvPr/>
        </p:nvSpPr>
        <p:spPr>
          <a:xfrm>
            <a:off x="623466" y="4198701"/>
            <a:ext cx="10800000" cy="1540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Ervaringen deelnemers     •</a:t>
            </a: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Opbrengsten     •</a:t>
            </a:r>
          </a:p>
          <a:p>
            <a:pPr marL="457200" lvl="0" indent="-457200">
              <a:buFont typeface="Arial" panose="020B0604020202020204" pitchFamily="34" charset="0"/>
              <a:buChar char="•"/>
            </a:pPr>
            <a:r>
              <a:rPr lang="nl-NL" dirty="0">
                <a:solidFill>
                  <a:sysClr val="window" lastClr="FFFFFF"/>
                </a:solidFill>
                <a:latin typeface="Calibri" panose="020F0502020204030204"/>
              </a:rPr>
              <a:t>Hoe verder    •</a:t>
            </a:r>
            <a:endPar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4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90B7-D4E9-4F2A-99AB-75CFAA5D62F2}"/>
              </a:ext>
            </a:extLst>
          </p:cNvPr>
          <p:cNvSpPr>
            <a:spLocks noGrp="1"/>
          </p:cNvSpPr>
          <p:nvPr>
            <p:ph type="title"/>
          </p:nvPr>
        </p:nvSpPr>
        <p:spPr/>
        <p:txBody>
          <a:bodyPr/>
          <a:lstStyle/>
          <a:p>
            <a:r>
              <a:rPr lang="nl-NL" b="1" dirty="0"/>
              <a:t>Ervaringen</a:t>
            </a:r>
          </a:p>
        </p:txBody>
      </p:sp>
      <p:sp>
        <p:nvSpPr>
          <p:cNvPr id="3" name="Content Placeholder 2">
            <a:extLst>
              <a:ext uri="{FF2B5EF4-FFF2-40B4-BE49-F238E27FC236}">
                <a16:creationId xmlns:a16="http://schemas.microsoft.com/office/drawing/2014/main" id="{EC119658-34C5-4CA5-A31F-52946ECD07CB}"/>
              </a:ext>
            </a:extLst>
          </p:cNvPr>
          <p:cNvSpPr>
            <a:spLocks noGrp="1"/>
          </p:cNvSpPr>
          <p:nvPr>
            <p:ph idx="1"/>
          </p:nvPr>
        </p:nvSpPr>
        <p:spPr/>
        <p:txBody>
          <a:bodyPr/>
          <a:lstStyle/>
          <a:p>
            <a:r>
              <a:rPr lang="nl-NL" dirty="0"/>
              <a:t>Den Bosch</a:t>
            </a:r>
            <a:br>
              <a:rPr lang="nl-NL" dirty="0"/>
            </a:br>
            <a:r>
              <a:rPr lang="nl-NL" dirty="0"/>
              <a:t>Laurens Hondema</a:t>
            </a:r>
          </a:p>
          <a:p>
            <a:endParaRPr lang="nl-NL" dirty="0"/>
          </a:p>
          <a:p>
            <a:endParaRPr lang="nl-NL" dirty="0"/>
          </a:p>
          <a:p>
            <a:endParaRPr lang="nl-NL" dirty="0"/>
          </a:p>
          <a:p>
            <a:endParaRPr lang="nl-NL" dirty="0"/>
          </a:p>
          <a:p>
            <a:r>
              <a:rPr lang="nl-NL" dirty="0"/>
              <a:t>Groningen</a:t>
            </a:r>
            <a:br>
              <a:rPr lang="nl-NL" dirty="0"/>
            </a:br>
            <a:r>
              <a:rPr lang="nl-NL" dirty="0"/>
              <a:t>Martijn Schuit</a:t>
            </a:r>
          </a:p>
        </p:txBody>
      </p:sp>
      <p:grpSp>
        <p:nvGrpSpPr>
          <p:cNvPr id="17" name="Group 16">
            <a:extLst>
              <a:ext uri="{FF2B5EF4-FFF2-40B4-BE49-F238E27FC236}">
                <a16:creationId xmlns:a16="http://schemas.microsoft.com/office/drawing/2014/main" id="{0630176E-69C8-4278-BD85-FF0F8E549E0A}"/>
              </a:ext>
            </a:extLst>
          </p:cNvPr>
          <p:cNvGrpSpPr/>
          <p:nvPr/>
        </p:nvGrpSpPr>
        <p:grpSpPr>
          <a:xfrm>
            <a:off x="4579860" y="945270"/>
            <a:ext cx="2415113" cy="2415113"/>
            <a:chOff x="6829754" y="1006149"/>
            <a:chExt cx="2415113" cy="2415113"/>
          </a:xfrm>
        </p:grpSpPr>
        <p:grpSp>
          <p:nvGrpSpPr>
            <p:cNvPr id="4" name="Group 3">
              <a:extLst>
                <a:ext uri="{FF2B5EF4-FFF2-40B4-BE49-F238E27FC236}">
                  <a16:creationId xmlns:a16="http://schemas.microsoft.com/office/drawing/2014/main" id="{F9D832A6-C636-4F56-B88C-2AF42BD9EB1A}"/>
                </a:ext>
              </a:extLst>
            </p:cNvPr>
            <p:cNvGrpSpPr/>
            <p:nvPr/>
          </p:nvGrpSpPr>
          <p:grpSpPr>
            <a:xfrm>
              <a:off x="6829754" y="1006149"/>
              <a:ext cx="2415113" cy="2415113"/>
              <a:chOff x="474911" y="26195"/>
              <a:chExt cx="619091" cy="577971"/>
            </a:xfrm>
          </p:grpSpPr>
          <p:sp>
            <p:nvSpPr>
              <p:cNvPr id="5" name="Oval 4">
                <a:extLst>
                  <a:ext uri="{FF2B5EF4-FFF2-40B4-BE49-F238E27FC236}">
                    <a16:creationId xmlns:a16="http://schemas.microsoft.com/office/drawing/2014/main" id="{2F4AE6F5-242B-469C-879A-692C363BC166}"/>
                  </a:ext>
                </a:extLst>
              </p:cNvPr>
              <p:cNvSpPr/>
              <p:nvPr/>
            </p:nvSpPr>
            <p:spPr>
              <a:xfrm>
                <a:off x="474911" y="26195"/>
                <a:ext cx="619091" cy="577971"/>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6" name="Oval 4">
                <a:extLst>
                  <a:ext uri="{FF2B5EF4-FFF2-40B4-BE49-F238E27FC236}">
                    <a16:creationId xmlns:a16="http://schemas.microsoft.com/office/drawing/2014/main" id="{81E09264-6428-4D66-986C-6BF82188CD2D}"/>
                  </a:ext>
                </a:extLst>
              </p:cNvPr>
              <p:cNvSpPr txBox="1"/>
              <p:nvPr/>
            </p:nvSpPr>
            <p:spPr>
              <a:xfrm>
                <a:off x="546345" y="103998"/>
                <a:ext cx="476224" cy="18339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nl-NL" sz="1000" kern="1200" dirty="0"/>
                  <a:t> </a:t>
                </a:r>
              </a:p>
            </p:txBody>
          </p:sp>
        </p:grpSp>
        <p:pic>
          <p:nvPicPr>
            <p:cNvPr id="10" name="Afbeelding 2">
              <a:extLst>
                <a:ext uri="{FF2B5EF4-FFF2-40B4-BE49-F238E27FC236}">
                  <a16:creationId xmlns:a16="http://schemas.microsoft.com/office/drawing/2014/main" id="{05CA318C-1175-4CA3-85CD-428E1B386163}"/>
                </a:ext>
              </a:extLst>
            </p:cNvPr>
            <p:cNvPicPr>
              <a:picLocks noChangeAspect="1"/>
            </p:cNvPicPr>
            <p:nvPr/>
          </p:nvPicPr>
          <p:blipFill rotWithShape="1">
            <a:blip r:embed="rId3">
              <a:clrChange>
                <a:clrFrom>
                  <a:srgbClr val="FFFFFF"/>
                </a:clrFrom>
                <a:clrTo>
                  <a:srgbClr val="FFFFFF">
                    <a:alpha val="0"/>
                  </a:srgbClr>
                </a:clrTo>
              </a:clrChange>
            </a:blip>
            <a:srcRect l="13537" t="61615" r="71104" b="27234"/>
            <a:stretch/>
          </p:blipFill>
          <p:spPr>
            <a:xfrm>
              <a:off x="7095638" y="1974300"/>
              <a:ext cx="1883344" cy="661277"/>
            </a:xfrm>
            <a:prstGeom prst="rect">
              <a:avLst/>
            </a:prstGeom>
          </p:spPr>
        </p:pic>
        <p:sp>
          <p:nvSpPr>
            <p:cNvPr id="12" name="TextBox 11">
              <a:extLst>
                <a:ext uri="{FF2B5EF4-FFF2-40B4-BE49-F238E27FC236}">
                  <a16:creationId xmlns:a16="http://schemas.microsoft.com/office/drawing/2014/main" id="{BEA54B21-1AD8-43B3-BEC8-5388A3540A74}"/>
                </a:ext>
              </a:extLst>
            </p:cNvPr>
            <p:cNvSpPr txBox="1"/>
            <p:nvPr/>
          </p:nvSpPr>
          <p:spPr>
            <a:xfrm>
              <a:off x="6958867" y="2635577"/>
              <a:ext cx="2286000" cy="369332"/>
            </a:xfrm>
            <a:prstGeom prst="rect">
              <a:avLst/>
            </a:prstGeom>
            <a:noFill/>
          </p:spPr>
          <p:txBody>
            <a:bodyPr wrap="square" rtlCol="0">
              <a:spAutoFit/>
            </a:bodyPr>
            <a:lstStyle/>
            <a:p>
              <a:r>
                <a:rPr lang="nl-NL" dirty="0"/>
                <a:t>Sociaal &amp; Gezondheid</a:t>
              </a:r>
            </a:p>
          </p:txBody>
        </p:sp>
      </p:grpSp>
      <p:grpSp>
        <p:nvGrpSpPr>
          <p:cNvPr id="16" name="Group 15">
            <a:extLst>
              <a:ext uri="{FF2B5EF4-FFF2-40B4-BE49-F238E27FC236}">
                <a16:creationId xmlns:a16="http://schemas.microsoft.com/office/drawing/2014/main" id="{CF6D631B-957E-4A33-9B4B-93BF611BFE76}"/>
              </a:ext>
            </a:extLst>
          </p:cNvPr>
          <p:cNvGrpSpPr/>
          <p:nvPr/>
        </p:nvGrpSpPr>
        <p:grpSpPr>
          <a:xfrm>
            <a:off x="4567219" y="3467264"/>
            <a:ext cx="2415113" cy="2415113"/>
            <a:chOff x="6551087" y="3761850"/>
            <a:chExt cx="2415113" cy="2415113"/>
          </a:xfrm>
        </p:grpSpPr>
        <p:grpSp>
          <p:nvGrpSpPr>
            <p:cNvPr id="7" name="Group 6">
              <a:extLst>
                <a:ext uri="{FF2B5EF4-FFF2-40B4-BE49-F238E27FC236}">
                  <a16:creationId xmlns:a16="http://schemas.microsoft.com/office/drawing/2014/main" id="{B3092AD6-BEB0-4081-B7E2-B29589604F34}"/>
                </a:ext>
              </a:extLst>
            </p:cNvPr>
            <p:cNvGrpSpPr/>
            <p:nvPr/>
          </p:nvGrpSpPr>
          <p:grpSpPr>
            <a:xfrm>
              <a:off x="6551087" y="3761850"/>
              <a:ext cx="2415113" cy="2415113"/>
              <a:chOff x="467465" y="559020"/>
              <a:chExt cx="633983" cy="633983"/>
            </a:xfrm>
          </p:grpSpPr>
          <p:sp>
            <p:nvSpPr>
              <p:cNvPr id="8" name="Oval 7">
                <a:extLst>
                  <a:ext uri="{FF2B5EF4-FFF2-40B4-BE49-F238E27FC236}">
                    <a16:creationId xmlns:a16="http://schemas.microsoft.com/office/drawing/2014/main" id="{1F6D8F64-73EC-46F7-88D4-8B6533AADE0D}"/>
                  </a:ext>
                </a:extLst>
              </p:cNvPr>
              <p:cNvSpPr/>
              <p:nvPr/>
            </p:nvSpPr>
            <p:spPr>
              <a:xfrm>
                <a:off x="467465" y="559020"/>
                <a:ext cx="633983" cy="633983"/>
              </a:xfrm>
              <a:prstGeom prst="ellipse">
                <a:avLst/>
              </a:prstGeom>
            </p:spPr>
            <p:style>
              <a:lnRef idx="2">
                <a:schemeClr val="lt1">
                  <a:hueOff val="0"/>
                  <a:satOff val="0"/>
                  <a:lumOff val="0"/>
                  <a:alphaOff val="0"/>
                </a:schemeClr>
              </a:lnRef>
              <a:fillRef idx="1">
                <a:schemeClr val="accent4">
                  <a:alpha val="50000"/>
                  <a:hueOff val="6533927"/>
                  <a:satOff val="-27185"/>
                  <a:lumOff val="6405"/>
                  <a:alphaOff val="0"/>
                </a:schemeClr>
              </a:fillRef>
              <a:effectRef idx="0">
                <a:schemeClr val="accent4">
                  <a:alpha val="50000"/>
                  <a:hueOff val="6533927"/>
                  <a:satOff val="-27185"/>
                  <a:lumOff val="6405"/>
                  <a:alphaOff val="0"/>
                </a:schemeClr>
              </a:effectRef>
              <a:fontRef idx="minor">
                <a:schemeClr val="tx1"/>
              </a:fontRef>
            </p:style>
          </p:sp>
          <p:sp>
            <p:nvSpPr>
              <p:cNvPr id="9" name="Oval 4">
                <a:extLst>
                  <a:ext uri="{FF2B5EF4-FFF2-40B4-BE49-F238E27FC236}">
                    <a16:creationId xmlns:a16="http://schemas.microsoft.com/office/drawing/2014/main" id="{EEBC9247-6781-4312-BB8E-8E301B7C00A0}"/>
                  </a:ext>
                </a:extLst>
              </p:cNvPr>
              <p:cNvSpPr txBox="1"/>
              <p:nvPr/>
            </p:nvSpPr>
            <p:spPr>
              <a:xfrm>
                <a:off x="540617" y="906492"/>
                <a:ext cx="487679" cy="2011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dirty="0"/>
              </a:p>
            </p:txBody>
          </p:sp>
        </p:grpSp>
        <p:pic>
          <p:nvPicPr>
            <p:cNvPr id="11" name="Picture 10">
              <a:extLst>
                <a:ext uri="{FF2B5EF4-FFF2-40B4-BE49-F238E27FC236}">
                  <a16:creationId xmlns:a16="http://schemas.microsoft.com/office/drawing/2014/main" id="{A649F552-F65E-4580-AF8D-65249BDBFA70}"/>
                </a:ext>
              </a:extLst>
            </p:cNvPr>
            <p:cNvPicPr>
              <a:picLocks noChangeAspect="1"/>
            </p:cNvPicPr>
            <p:nvPr/>
          </p:nvPicPr>
          <p:blipFill rotWithShape="1">
            <a:blip r:embed="rId4">
              <a:clrChange>
                <a:clrFrom>
                  <a:srgbClr val="FFFFFF"/>
                </a:clrFrom>
                <a:clrTo>
                  <a:srgbClr val="FFFFFF">
                    <a:alpha val="0"/>
                  </a:srgbClr>
                </a:clrTo>
              </a:clrChange>
            </a:blip>
            <a:srcRect r="43393" b="-12750"/>
            <a:stretch/>
          </p:blipFill>
          <p:spPr>
            <a:xfrm>
              <a:off x="6765691" y="4547531"/>
              <a:ext cx="1895395" cy="1075977"/>
            </a:xfrm>
            <a:prstGeom prst="rect">
              <a:avLst/>
            </a:prstGeom>
          </p:spPr>
        </p:pic>
        <p:sp>
          <p:nvSpPr>
            <p:cNvPr id="14" name="TextBox 13">
              <a:extLst>
                <a:ext uri="{FF2B5EF4-FFF2-40B4-BE49-F238E27FC236}">
                  <a16:creationId xmlns:a16="http://schemas.microsoft.com/office/drawing/2014/main" id="{658C8C93-A939-405C-A6FE-83D7DADBA0C2}"/>
                </a:ext>
              </a:extLst>
            </p:cNvPr>
            <p:cNvSpPr txBox="1"/>
            <p:nvPr/>
          </p:nvSpPr>
          <p:spPr>
            <a:xfrm>
              <a:off x="6829754" y="5520720"/>
              <a:ext cx="1857778" cy="369332"/>
            </a:xfrm>
            <a:prstGeom prst="rect">
              <a:avLst/>
            </a:prstGeom>
            <a:noFill/>
          </p:spPr>
          <p:txBody>
            <a:bodyPr wrap="square" rtlCol="0">
              <a:spAutoFit/>
            </a:bodyPr>
            <a:lstStyle/>
            <a:p>
              <a:r>
                <a:rPr lang="nl-NL" dirty="0"/>
                <a:t>Openbare ruimte</a:t>
              </a:r>
            </a:p>
          </p:txBody>
        </p:sp>
      </p:grpSp>
      <p:sp>
        <p:nvSpPr>
          <p:cNvPr id="19" name="Slide Number Placeholder 18">
            <a:extLst>
              <a:ext uri="{FF2B5EF4-FFF2-40B4-BE49-F238E27FC236}">
                <a16:creationId xmlns:a16="http://schemas.microsoft.com/office/drawing/2014/main" id="{064157B3-DEC3-4289-AC7F-7C0751322DD3}"/>
              </a:ext>
            </a:extLst>
          </p:cNvPr>
          <p:cNvSpPr>
            <a:spLocks noGrp="1"/>
          </p:cNvSpPr>
          <p:nvPr>
            <p:ph type="sldNum" sz="quarter" idx="12"/>
          </p:nvPr>
        </p:nvSpPr>
        <p:spPr/>
        <p:txBody>
          <a:bodyPr/>
          <a:lstStyle/>
          <a:p>
            <a:fld id="{5AE38075-34CC-0E4B-BBD7-3E430FB45CA8}" type="slidenum">
              <a:rPr lang="nl-NL" smtClean="0"/>
              <a:t>18</a:t>
            </a:fld>
            <a:endParaRPr lang="nl-NL"/>
          </a:p>
        </p:txBody>
      </p:sp>
      <p:pic>
        <p:nvPicPr>
          <p:cNvPr id="20" name="Picture 2" descr="Afbeeldingsresultaat voor klimaatverbond nederland">
            <a:extLst>
              <a:ext uri="{FF2B5EF4-FFF2-40B4-BE49-F238E27FC236}">
                <a16:creationId xmlns:a16="http://schemas.microsoft.com/office/drawing/2014/main" id="{0E7073E9-7C5C-4DC2-A063-ED704B5BFD1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9F4334B-C9AE-4694-BE24-69BB8FAA456A}"/>
              </a:ext>
            </a:extLst>
          </p:cNvPr>
          <p:cNvPicPr>
            <a:picLocks noChangeAspect="1"/>
          </p:cNvPicPr>
          <p:nvPr/>
        </p:nvPicPr>
        <p:blipFill rotWithShape="1">
          <a:blip r:embed="rId6">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22" name="Picture 21">
            <a:extLst>
              <a:ext uri="{FF2B5EF4-FFF2-40B4-BE49-F238E27FC236}">
                <a16:creationId xmlns:a16="http://schemas.microsoft.com/office/drawing/2014/main" id="{2CEE2838-AC05-4196-88F3-0C6866BCA550}"/>
              </a:ext>
            </a:extLst>
          </p:cNvPr>
          <p:cNvPicPr>
            <a:picLocks noChangeAspect="1"/>
          </p:cNvPicPr>
          <p:nvPr/>
        </p:nvPicPr>
        <p:blipFill rotWithShape="1">
          <a:blip r:embed="rId7">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285676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502136-6575-4C04-B959-5735CB4B0B09}"/>
              </a:ext>
            </a:extLst>
          </p:cNvPr>
          <p:cNvSpPr>
            <a:spLocks noGrp="1"/>
          </p:cNvSpPr>
          <p:nvPr>
            <p:ph type="title"/>
          </p:nvPr>
        </p:nvSpPr>
        <p:spPr/>
        <p:txBody>
          <a:bodyPr/>
          <a:lstStyle/>
          <a:p>
            <a:r>
              <a:rPr lang="nl-NL" dirty="0"/>
              <a:t>Proeftuin raakt meerdere schaalniveaus </a:t>
            </a:r>
          </a:p>
        </p:txBody>
      </p:sp>
      <p:pic>
        <p:nvPicPr>
          <p:cNvPr id="8" name="Graphic 7" descr="House">
            <a:extLst>
              <a:ext uri="{FF2B5EF4-FFF2-40B4-BE49-F238E27FC236}">
                <a16:creationId xmlns:a16="http://schemas.microsoft.com/office/drawing/2014/main" id="{B3379B22-398B-4106-AF40-961B8A88CB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356299"/>
            <a:ext cx="1842174" cy="1842174"/>
          </a:xfrm>
          <a:prstGeom prst="rect">
            <a:avLst/>
          </a:prstGeom>
        </p:spPr>
      </p:pic>
      <p:grpSp>
        <p:nvGrpSpPr>
          <p:cNvPr id="26" name="Group 25">
            <a:extLst>
              <a:ext uri="{FF2B5EF4-FFF2-40B4-BE49-F238E27FC236}">
                <a16:creationId xmlns:a16="http://schemas.microsoft.com/office/drawing/2014/main" id="{5D12203C-7046-4BF7-B1CB-D63B1E1BC050}"/>
              </a:ext>
            </a:extLst>
          </p:cNvPr>
          <p:cNvGrpSpPr/>
          <p:nvPr/>
        </p:nvGrpSpPr>
        <p:grpSpPr>
          <a:xfrm>
            <a:off x="2722193" y="1493772"/>
            <a:ext cx="1704975" cy="1644321"/>
            <a:chOff x="5559000" y="2437861"/>
            <a:chExt cx="1704975" cy="1644321"/>
          </a:xfrm>
        </p:grpSpPr>
        <p:pic>
          <p:nvPicPr>
            <p:cNvPr id="12" name="Graphic 11" descr="Home">
              <a:extLst>
                <a:ext uri="{FF2B5EF4-FFF2-40B4-BE49-F238E27FC236}">
                  <a16:creationId xmlns:a16="http://schemas.microsoft.com/office/drawing/2014/main" id="{184E1149-D51E-4B2A-95FB-3839650CC7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100" y="2437861"/>
              <a:ext cx="914400" cy="914400"/>
            </a:xfrm>
            <a:prstGeom prst="rect">
              <a:avLst/>
            </a:prstGeom>
          </p:spPr>
        </p:pic>
        <p:pic>
          <p:nvPicPr>
            <p:cNvPr id="18" name="Graphic 17" descr="Deciduous tree">
              <a:extLst>
                <a:ext uri="{FF2B5EF4-FFF2-40B4-BE49-F238E27FC236}">
                  <a16:creationId xmlns:a16="http://schemas.microsoft.com/office/drawing/2014/main" id="{84EDF4B2-4F0E-4967-B94B-0E5793FFBA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49575" y="2710582"/>
              <a:ext cx="914400" cy="914400"/>
            </a:xfrm>
            <a:prstGeom prst="rect">
              <a:avLst/>
            </a:prstGeom>
          </p:spPr>
        </p:pic>
        <p:pic>
          <p:nvPicPr>
            <p:cNvPr id="22" name="Graphic 21" descr="Home">
              <a:extLst>
                <a:ext uri="{FF2B5EF4-FFF2-40B4-BE49-F238E27FC236}">
                  <a16:creationId xmlns:a16="http://schemas.microsoft.com/office/drawing/2014/main" id="{2291CE9F-525B-4BEA-95DB-A73B189DE2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9000" y="2873281"/>
              <a:ext cx="914400" cy="914400"/>
            </a:xfrm>
            <a:prstGeom prst="rect">
              <a:avLst/>
            </a:prstGeom>
          </p:spPr>
        </p:pic>
        <p:grpSp>
          <p:nvGrpSpPr>
            <p:cNvPr id="23" name="Graphic 20" descr="Home">
              <a:extLst>
                <a:ext uri="{FF2B5EF4-FFF2-40B4-BE49-F238E27FC236}">
                  <a16:creationId xmlns:a16="http://schemas.microsoft.com/office/drawing/2014/main" id="{F64FECB6-93C7-4ABE-8FE7-88FC6F077775}"/>
                </a:ext>
              </a:extLst>
            </p:cNvPr>
            <p:cNvGrpSpPr/>
            <p:nvPr/>
          </p:nvGrpSpPr>
          <p:grpSpPr>
            <a:xfrm>
              <a:off x="5850250" y="3167782"/>
              <a:ext cx="914400" cy="914400"/>
              <a:chOff x="4473150" y="2667000"/>
              <a:chExt cx="914400" cy="914400"/>
            </a:xfrm>
          </p:grpSpPr>
          <p:sp>
            <p:nvSpPr>
              <p:cNvPr id="24" name="Freeform: Shape 23">
                <a:extLst>
                  <a:ext uri="{FF2B5EF4-FFF2-40B4-BE49-F238E27FC236}">
                    <a16:creationId xmlns:a16="http://schemas.microsoft.com/office/drawing/2014/main" id="{7C3B7398-FC14-433E-A141-E188F5DE7945}"/>
                  </a:ext>
                </a:extLst>
              </p:cNvPr>
              <p:cNvSpPr/>
              <p:nvPr/>
            </p:nvSpPr>
            <p:spPr>
              <a:xfrm>
                <a:off x="4530300" y="2781300"/>
                <a:ext cx="800100" cy="409575"/>
              </a:xfrm>
              <a:custGeom>
                <a:avLst/>
                <a:gdLst>
                  <a:gd name="connsiteX0" fmla="*/ 400050 w 800100"/>
                  <a:gd name="connsiteY0" fmla="*/ 0 h 409575"/>
                  <a:gd name="connsiteX1" fmla="*/ 400050 w 800100"/>
                  <a:gd name="connsiteY1" fmla="*/ 0 h 409575"/>
                  <a:gd name="connsiteX2" fmla="*/ 0 w 800100"/>
                  <a:gd name="connsiteY2" fmla="*/ 381000 h 409575"/>
                  <a:gd name="connsiteX3" fmla="*/ 42863 w 800100"/>
                  <a:gd name="connsiteY3" fmla="*/ 417195 h 409575"/>
                  <a:gd name="connsiteX4" fmla="*/ 400050 w 800100"/>
                  <a:gd name="connsiteY4" fmla="*/ 78105 h 409575"/>
                  <a:gd name="connsiteX5" fmla="*/ 400050 w 800100"/>
                  <a:gd name="connsiteY5" fmla="*/ 78105 h 409575"/>
                  <a:gd name="connsiteX6" fmla="*/ 757238 w 800100"/>
                  <a:gd name="connsiteY6" fmla="*/ 417195 h 409575"/>
                  <a:gd name="connsiteX7" fmla="*/ 800100 w 800100"/>
                  <a:gd name="connsiteY7" fmla="*/ 38100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409575">
                    <a:moveTo>
                      <a:pt x="400050" y="0"/>
                    </a:moveTo>
                    <a:lnTo>
                      <a:pt x="400050" y="0"/>
                    </a:lnTo>
                    <a:lnTo>
                      <a:pt x="0" y="381000"/>
                    </a:lnTo>
                    <a:lnTo>
                      <a:pt x="42863" y="417195"/>
                    </a:lnTo>
                    <a:lnTo>
                      <a:pt x="400050" y="78105"/>
                    </a:lnTo>
                    <a:lnTo>
                      <a:pt x="400050" y="78105"/>
                    </a:lnTo>
                    <a:lnTo>
                      <a:pt x="757238" y="417195"/>
                    </a:lnTo>
                    <a:lnTo>
                      <a:pt x="800100" y="381000"/>
                    </a:lnTo>
                    <a:close/>
                  </a:path>
                </a:pathLst>
              </a:custGeom>
              <a:ln/>
            </p:spPr>
            <p:style>
              <a:lnRef idx="2">
                <a:schemeClr val="dk1"/>
              </a:lnRef>
              <a:fillRef idx="1">
                <a:schemeClr val="lt1"/>
              </a:fillRef>
              <a:effectRef idx="0">
                <a:schemeClr val="dk1"/>
              </a:effectRef>
              <a:fontRef idx="minor">
                <a:schemeClr val="dk1"/>
              </a:fontRef>
            </p:style>
            <p:txBody>
              <a:bodyPr rtlCol="0" anchor="ctr"/>
              <a:lstStyle/>
              <a:p>
                <a:endParaRPr lang="nl-NL"/>
              </a:p>
            </p:txBody>
          </p:sp>
          <p:sp>
            <p:nvSpPr>
              <p:cNvPr id="25" name="Freeform: Shape 24">
                <a:extLst>
                  <a:ext uri="{FF2B5EF4-FFF2-40B4-BE49-F238E27FC236}">
                    <a16:creationId xmlns:a16="http://schemas.microsoft.com/office/drawing/2014/main" id="{22F174EA-0484-4A12-BA68-378E13DD64FE}"/>
                  </a:ext>
                </a:extLst>
              </p:cNvPr>
              <p:cNvSpPr/>
              <p:nvPr/>
            </p:nvSpPr>
            <p:spPr>
              <a:xfrm>
                <a:off x="4644600" y="2912745"/>
                <a:ext cx="571500" cy="552450"/>
              </a:xfrm>
              <a:custGeom>
                <a:avLst/>
                <a:gdLst>
                  <a:gd name="connsiteX0" fmla="*/ 0 w 571500"/>
                  <a:gd name="connsiteY0" fmla="*/ 271463 h 552450"/>
                  <a:gd name="connsiteX1" fmla="*/ 0 w 571500"/>
                  <a:gd name="connsiteY1" fmla="*/ 554355 h 552450"/>
                  <a:gd name="connsiteX2" fmla="*/ 228600 w 571500"/>
                  <a:gd name="connsiteY2" fmla="*/ 554355 h 552450"/>
                  <a:gd name="connsiteX3" fmla="*/ 228600 w 571500"/>
                  <a:gd name="connsiteY3" fmla="*/ 316230 h 552450"/>
                  <a:gd name="connsiteX4" fmla="*/ 342900 w 571500"/>
                  <a:gd name="connsiteY4" fmla="*/ 316230 h 552450"/>
                  <a:gd name="connsiteX5" fmla="*/ 342900 w 571500"/>
                  <a:gd name="connsiteY5" fmla="*/ 554355 h 552450"/>
                  <a:gd name="connsiteX6" fmla="*/ 571500 w 571500"/>
                  <a:gd name="connsiteY6" fmla="*/ 554355 h 552450"/>
                  <a:gd name="connsiteX7" fmla="*/ 571500 w 571500"/>
                  <a:gd name="connsiteY7" fmla="*/ 271463 h 552450"/>
                  <a:gd name="connsiteX8" fmla="*/ 285750 w 571500"/>
                  <a:gd name="connsiteY8" fmla="*/ 0 h 552450"/>
                  <a:gd name="connsiteX9" fmla="*/ 0 w 571500"/>
                  <a:gd name="connsiteY9" fmla="*/ 271463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5245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path>
                </a:pathLst>
              </a:custGeom>
              <a:ln/>
            </p:spPr>
            <p:style>
              <a:lnRef idx="2">
                <a:schemeClr val="dk1"/>
              </a:lnRef>
              <a:fillRef idx="1">
                <a:schemeClr val="lt1"/>
              </a:fillRef>
              <a:effectRef idx="0">
                <a:schemeClr val="dk1"/>
              </a:effectRef>
              <a:fontRef idx="minor">
                <a:schemeClr val="dk1"/>
              </a:fontRef>
            </p:style>
            <p:txBody>
              <a:bodyPr rtlCol="0" anchor="ctr"/>
              <a:lstStyle/>
              <a:p>
                <a:endParaRPr lang="nl-NL"/>
              </a:p>
            </p:txBody>
          </p:sp>
        </p:grpSp>
      </p:grpSp>
      <p:pic>
        <p:nvPicPr>
          <p:cNvPr id="28" name="Graphic 27" descr="Man with cane">
            <a:extLst>
              <a:ext uri="{FF2B5EF4-FFF2-40B4-BE49-F238E27FC236}">
                <a16:creationId xmlns:a16="http://schemas.microsoft.com/office/drawing/2014/main" id="{6510DEE6-3486-4FCA-9B70-F8D9D60A96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3670" y="2467675"/>
            <a:ext cx="914400" cy="914400"/>
          </a:xfrm>
          <a:prstGeom prst="rect">
            <a:avLst/>
          </a:prstGeom>
        </p:spPr>
      </p:pic>
      <p:pic>
        <p:nvPicPr>
          <p:cNvPr id="30" name="Graphic 29" descr="Woman with cane">
            <a:extLst>
              <a:ext uri="{FF2B5EF4-FFF2-40B4-BE49-F238E27FC236}">
                <a16:creationId xmlns:a16="http://schemas.microsoft.com/office/drawing/2014/main" id="{EC04FE9C-E314-4E51-AF9D-65FF9BD209C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66453" y="2496414"/>
            <a:ext cx="914400" cy="914400"/>
          </a:xfrm>
          <a:prstGeom prst="rect">
            <a:avLst/>
          </a:prstGeom>
        </p:spPr>
      </p:pic>
      <p:graphicFrame>
        <p:nvGraphicFramePr>
          <p:cNvPr id="34" name="Table 33">
            <a:extLst>
              <a:ext uri="{FF2B5EF4-FFF2-40B4-BE49-F238E27FC236}">
                <a16:creationId xmlns:a16="http://schemas.microsoft.com/office/drawing/2014/main" id="{5EC63DB8-0007-40C7-9FC1-102C2C41BC4C}"/>
              </a:ext>
            </a:extLst>
          </p:cNvPr>
          <p:cNvGraphicFramePr>
            <a:graphicFrameLocks noGrp="1"/>
          </p:cNvGraphicFramePr>
          <p:nvPr>
            <p:extLst>
              <p:ext uri="{D42A27DB-BD31-4B8C-83A1-F6EECF244321}">
                <p14:modId xmlns:p14="http://schemas.microsoft.com/office/powerpoint/2010/main" val="737548558"/>
              </p:ext>
            </p:extLst>
          </p:nvPr>
        </p:nvGraphicFramePr>
        <p:xfrm>
          <a:off x="242527" y="3493574"/>
          <a:ext cx="11388993" cy="2748280"/>
        </p:xfrm>
        <a:graphic>
          <a:graphicData uri="http://schemas.openxmlformats.org/drawingml/2006/table">
            <a:tbl>
              <a:tblPr firstRow="1" bandRow="1">
                <a:tableStyleId>{5C22544A-7EE6-4342-B048-85BDC9FD1C3A}</a:tableStyleId>
              </a:tblPr>
              <a:tblGrid>
                <a:gridCol w="723900">
                  <a:extLst>
                    <a:ext uri="{9D8B030D-6E8A-4147-A177-3AD203B41FA5}">
                      <a16:colId xmlns:a16="http://schemas.microsoft.com/office/drawing/2014/main" val="4172946256"/>
                    </a:ext>
                  </a:extLst>
                </a:gridCol>
                <a:gridCol w="1600200">
                  <a:extLst>
                    <a:ext uri="{9D8B030D-6E8A-4147-A177-3AD203B41FA5}">
                      <a16:colId xmlns:a16="http://schemas.microsoft.com/office/drawing/2014/main" val="2311719972"/>
                    </a:ext>
                  </a:extLst>
                </a:gridCol>
                <a:gridCol w="1892300">
                  <a:extLst>
                    <a:ext uri="{9D8B030D-6E8A-4147-A177-3AD203B41FA5}">
                      <a16:colId xmlns:a16="http://schemas.microsoft.com/office/drawing/2014/main" val="3114653826"/>
                    </a:ext>
                  </a:extLst>
                </a:gridCol>
                <a:gridCol w="2715596">
                  <a:extLst>
                    <a:ext uri="{9D8B030D-6E8A-4147-A177-3AD203B41FA5}">
                      <a16:colId xmlns:a16="http://schemas.microsoft.com/office/drawing/2014/main" val="2178824819"/>
                    </a:ext>
                  </a:extLst>
                </a:gridCol>
                <a:gridCol w="2007577">
                  <a:extLst>
                    <a:ext uri="{9D8B030D-6E8A-4147-A177-3AD203B41FA5}">
                      <a16:colId xmlns:a16="http://schemas.microsoft.com/office/drawing/2014/main" val="51911681"/>
                    </a:ext>
                  </a:extLst>
                </a:gridCol>
                <a:gridCol w="2449420">
                  <a:extLst>
                    <a:ext uri="{9D8B030D-6E8A-4147-A177-3AD203B41FA5}">
                      <a16:colId xmlns:a16="http://schemas.microsoft.com/office/drawing/2014/main" val="4181212262"/>
                    </a:ext>
                  </a:extLst>
                </a:gridCol>
              </a:tblGrid>
              <a:tr h="370840">
                <a:tc>
                  <a:txBody>
                    <a:bodyPr/>
                    <a:lstStyle/>
                    <a:p>
                      <a:endParaRPr lang="nl-NL" dirty="0"/>
                    </a:p>
                  </a:txBody>
                  <a:tcPr vert="vert270"/>
                </a:tc>
                <a:tc>
                  <a:txBody>
                    <a:bodyPr/>
                    <a:lstStyle/>
                    <a:p>
                      <a:r>
                        <a:rPr lang="nl-NL" dirty="0"/>
                        <a:t>Eerstelijnszorg</a:t>
                      </a:r>
                    </a:p>
                  </a:txBody>
                  <a:tcPr>
                    <a:lnR w="38100" cap="flat" cmpd="sng" algn="ctr">
                      <a:solidFill>
                        <a:srgbClr val="C00000"/>
                      </a:solidFill>
                      <a:prstDash val="solid"/>
                      <a:round/>
                      <a:headEnd type="none" w="med" len="med"/>
                      <a:tailEnd type="none" w="med" len="med"/>
                    </a:lnR>
                  </a:tcPr>
                </a:tc>
                <a:tc>
                  <a:txBody>
                    <a:bodyPr/>
                    <a:lstStyle/>
                    <a:p>
                      <a:r>
                        <a:rPr lang="nl-NL" dirty="0"/>
                        <a:t>In de wijk</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tcPr>
                </a:tc>
                <a:tc>
                  <a:txBody>
                    <a:bodyPr/>
                    <a:lstStyle/>
                    <a:p>
                      <a:r>
                        <a:rPr lang="nl-NL" dirty="0"/>
                        <a:t>In de gemeente</a:t>
                      </a:r>
                    </a:p>
                  </a:txBody>
                  <a:tcPr>
                    <a:lnL w="38100" cap="flat" cmpd="sng" algn="ctr">
                      <a:solidFill>
                        <a:srgbClr val="C00000"/>
                      </a:solidFill>
                      <a:prstDash val="solid"/>
                      <a:round/>
                      <a:headEnd type="none" w="med" len="med"/>
                      <a:tailEnd type="none" w="med" len="med"/>
                    </a:lnL>
                  </a:tcPr>
                </a:tc>
                <a:tc>
                  <a:txBody>
                    <a:bodyPr/>
                    <a:lstStyle/>
                    <a:p>
                      <a:r>
                        <a:rPr lang="nl-NL" dirty="0"/>
                        <a:t>In de regio</a:t>
                      </a:r>
                    </a:p>
                  </a:txBody>
                  <a:tcPr/>
                </a:tc>
                <a:tc>
                  <a:txBody>
                    <a:bodyPr/>
                    <a:lstStyle/>
                    <a:p>
                      <a:r>
                        <a:rPr lang="nl-NL" dirty="0"/>
                        <a:t>In Nederland</a:t>
                      </a:r>
                    </a:p>
                  </a:txBody>
                  <a:tcPr/>
                </a:tc>
                <a:extLst>
                  <a:ext uri="{0D108BD9-81ED-4DB2-BD59-A6C34878D82A}">
                    <a16:rowId xmlns:a16="http://schemas.microsoft.com/office/drawing/2014/main" val="3360693202"/>
                  </a:ext>
                </a:extLst>
              </a:tr>
              <a:tr h="370840">
                <a:tc>
                  <a:txBody>
                    <a:bodyPr/>
                    <a:lstStyle/>
                    <a:p>
                      <a:r>
                        <a:rPr lang="nl-NL" dirty="0"/>
                        <a:t>Actoren en instrumenten</a:t>
                      </a:r>
                    </a:p>
                  </a:txBody>
                  <a:tcPr vert="vert270"/>
                </a:tc>
                <a:tc>
                  <a:txBody>
                    <a:bodyPr/>
                    <a:lstStyle/>
                    <a:p>
                      <a:r>
                        <a:rPr lang="nl-NL" dirty="0"/>
                        <a:t>Mantelzorg</a:t>
                      </a:r>
                    </a:p>
                    <a:p>
                      <a:r>
                        <a:rPr lang="nl-NL" dirty="0"/>
                        <a:t>Thuiszorg</a:t>
                      </a:r>
                    </a:p>
                    <a:p>
                      <a:r>
                        <a:rPr lang="nl-NL" dirty="0"/>
                        <a:t>Familie</a:t>
                      </a:r>
                    </a:p>
                    <a:p>
                      <a:r>
                        <a:rPr lang="nl-NL" dirty="0"/>
                        <a:t>Huisarts</a:t>
                      </a:r>
                    </a:p>
                    <a:p>
                      <a:r>
                        <a:rPr lang="nl-NL" dirty="0"/>
                        <a:t>Tafeltje Dekje</a:t>
                      </a:r>
                    </a:p>
                    <a:p>
                      <a:r>
                        <a:rPr lang="nl-NL" dirty="0"/>
                        <a:t>Rode Kruis</a:t>
                      </a:r>
                    </a:p>
                  </a:txBody>
                  <a:tcPr>
                    <a:lnR w="38100" cap="flat" cmpd="sng" algn="ctr">
                      <a:solidFill>
                        <a:srgbClr val="C00000"/>
                      </a:solidFill>
                      <a:prstDash val="solid"/>
                      <a:round/>
                      <a:headEnd type="none" w="med" len="med"/>
                      <a:tailEnd type="none" w="med" len="med"/>
                    </a:lnR>
                  </a:tcPr>
                </a:tc>
                <a:tc>
                  <a:txBody>
                    <a:bodyPr/>
                    <a:lstStyle/>
                    <a:p>
                      <a:r>
                        <a:rPr lang="nl-NL" dirty="0"/>
                        <a:t>Huisarts</a:t>
                      </a:r>
                    </a:p>
                    <a:p>
                      <a:r>
                        <a:rPr lang="nl-NL" dirty="0"/>
                        <a:t>Buurthuis</a:t>
                      </a:r>
                    </a:p>
                    <a:p>
                      <a:r>
                        <a:rPr lang="nl-NL" dirty="0" err="1"/>
                        <a:t>Humanitas</a:t>
                      </a:r>
                      <a:endParaRPr lang="nl-NL" dirty="0"/>
                    </a:p>
                    <a:p>
                      <a:r>
                        <a:rPr lang="nl-NL" dirty="0"/>
                        <a:t>Wijkpartijen</a:t>
                      </a:r>
                    </a:p>
                    <a:p>
                      <a:r>
                        <a:rPr lang="nl-NL" dirty="0"/>
                        <a:t>Wooncorporaties</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tcPr>
                </a:tc>
                <a:tc>
                  <a:txBody>
                    <a:bodyPr/>
                    <a:lstStyle/>
                    <a:p>
                      <a:r>
                        <a:rPr lang="nl-NL" dirty="0"/>
                        <a:t>Coalities</a:t>
                      </a:r>
                    </a:p>
                    <a:p>
                      <a:r>
                        <a:rPr lang="nl-NL" dirty="0"/>
                        <a:t>Uitvoering programma’s</a:t>
                      </a:r>
                    </a:p>
                    <a:p>
                      <a:r>
                        <a:rPr lang="nl-NL" dirty="0"/>
                        <a:t>Nota publieke gezondheid</a:t>
                      </a:r>
                    </a:p>
                    <a:p>
                      <a:r>
                        <a:rPr lang="nl-NL" dirty="0"/>
                        <a:t>Lokaal Hitteplan</a:t>
                      </a:r>
                    </a:p>
                    <a:p>
                      <a:r>
                        <a:rPr lang="nl-NL" dirty="0"/>
                        <a:t>Stresstesten</a:t>
                      </a:r>
                    </a:p>
                    <a:p>
                      <a:r>
                        <a:rPr lang="nl-NL" dirty="0"/>
                        <a:t>Klimaatadaptatie strategie</a:t>
                      </a:r>
                    </a:p>
                  </a:txBody>
                  <a:tcPr>
                    <a:lnL w="38100" cap="flat" cmpd="sng" algn="ctr">
                      <a:solidFill>
                        <a:srgbClr val="C00000"/>
                      </a:solidFill>
                      <a:prstDash val="solid"/>
                      <a:round/>
                      <a:headEnd type="none" w="med" len="med"/>
                      <a:tailEnd type="none" w="med" len="med"/>
                    </a:lnL>
                  </a:tcPr>
                </a:tc>
                <a:tc>
                  <a:txBody>
                    <a:bodyPr/>
                    <a:lstStyle/>
                    <a:p>
                      <a:r>
                        <a:rPr lang="nl-NL" b="0" dirty="0"/>
                        <a:t>GGD</a:t>
                      </a:r>
                    </a:p>
                  </a:txBody>
                  <a:tcPr/>
                </a:tc>
                <a:tc>
                  <a:txBody>
                    <a:bodyPr/>
                    <a:lstStyle/>
                    <a:p>
                      <a:r>
                        <a:rPr lang="nl-NL" dirty="0"/>
                        <a:t>Klimaat effectatlas </a:t>
                      </a:r>
                    </a:p>
                    <a:p>
                      <a:r>
                        <a:rPr lang="nl-NL" dirty="0"/>
                        <a:t>RIVM kaart</a:t>
                      </a:r>
                    </a:p>
                    <a:p>
                      <a:r>
                        <a:rPr lang="nl-NL" dirty="0"/>
                        <a:t>Geïntegreerde kaart</a:t>
                      </a:r>
                    </a:p>
                    <a:p>
                      <a:r>
                        <a:rPr lang="nl-NL" dirty="0"/>
                        <a:t>Landelijke programma’s </a:t>
                      </a:r>
                    </a:p>
                  </a:txBody>
                  <a:tcPr/>
                </a:tc>
                <a:extLst>
                  <a:ext uri="{0D108BD9-81ED-4DB2-BD59-A6C34878D82A}">
                    <a16:rowId xmlns:a16="http://schemas.microsoft.com/office/drawing/2014/main" val="2668486540"/>
                  </a:ext>
                </a:extLst>
              </a:tr>
              <a:tr h="370840">
                <a:tc>
                  <a:txBody>
                    <a:bodyPr/>
                    <a:lstStyle/>
                    <a:p>
                      <a:r>
                        <a:rPr lang="nl-NL" dirty="0"/>
                        <a:t>Taak</a:t>
                      </a:r>
                    </a:p>
                  </a:txBody>
                  <a:tcPr vert="vert270"/>
                </a:tc>
                <a:tc>
                  <a:txBody>
                    <a:bodyPr/>
                    <a:lstStyle/>
                    <a:p>
                      <a:r>
                        <a:rPr lang="nl-NL" dirty="0"/>
                        <a:t>Voorlichten</a:t>
                      </a:r>
                    </a:p>
                  </a:txBody>
                  <a:tcPr>
                    <a:lnR w="38100" cap="flat" cmpd="sng" algn="ctr">
                      <a:solidFill>
                        <a:srgbClr val="C00000"/>
                      </a:solidFill>
                      <a:prstDash val="solid"/>
                      <a:round/>
                      <a:headEnd type="none" w="med" len="med"/>
                      <a:tailEnd type="none" w="med" len="med"/>
                    </a:lnR>
                  </a:tcPr>
                </a:tc>
                <a:tc>
                  <a:txBody>
                    <a:bodyPr/>
                    <a:lstStyle/>
                    <a:p>
                      <a:r>
                        <a:rPr lang="nl-NL" dirty="0"/>
                        <a:t>Cohesie/mensen bereiken</a:t>
                      </a: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B w="38100" cap="flat" cmpd="sng" algn="ctr">
                      <a:solidFill>
                        <a:srgbClr val="C00000"/>
                      </a:solidFill>
                      <a:prstDash val="solid"/>
                      <a:round/>
                      <a:headEnd type="none" w="med" len="med"/>
                      <a:tailEnd type="none" w="med" len="med"/>
                    </a:lnB>
                  </a:tcPr>
                </a:tc>
                <a:tc>
                  <a:txBody>
                    <a:bodyPr/>
                    <a:lstStyle/>
                    <a:p>
                      <a:r>
                        <a:rPr lang="nl-NL" dirty="0"/>
                        <a:t>Strategie, samenwerken, koppelkansen</a:t>
                      </a:r>
                    </a:p>
                  </a:txBody>
                  <a:tcPr>
                    <a:lnL w="38100" cap="flat" cmpd="sng" algn="ctr">
                      <a:solidFill>
                        <a:srgbClr val="C00000"/>
                      </a:solidFill>
                      <a:prstDash val="solid"/>
                      <a:round/>
                      <a:headEnd type="none" w="med" len="med"/>
                      <a:tailEnd type="none" w="med" len="med"/>
                    </a:lnL>
                  </a:tcPr>
                </a:tc>
                <a:tc>
                  <a:txBody>
                    <a:bodyPr/>
                    <a:lstStyle/>
                    <a:p>
                      <a:r>
                        <a:rPr lang="nl-NL" dirty="0"/>
                        <a:t>Informatie ophalen</a:t>
                      </a:r>
                    </a:p>
                  </a:txBody>
                  <a:tcPr/>
                </a:tc>
                <a:tc>
                  <a:txBody>
                    <a:bodyPr/>
                    <a:lstStyle/>
                    <a:p>
                      <a:r>
                        <a:rPr lang="nl-NL" dirty="0"/>
                        <a:t>Informatie ophalen, agenderen</a:t>
                      </a:r>
                    </a:p>
                  </a:txBody>
                  <a:tcPr/>
                </a:tc>
                <a:extLst>
                  <a:ext uri="{0D108BD9-81ED-4DB2-BD59-A6C34878D82A}">
                    <a16:rowId xmlns:a16="http://schemas.microsoft.com/office/drawing/2014/main" val="2025750425"/>
                  </a:ext>
                </a:extLst>
              </a:tr>
            </a:tbl>
          </a:graphicData>
        </a:graphic>
      </p:graphicFrame>
      <p:pic>
        <p:nvPicPr>
          <p:cNvPr id="35" name="Graphic 34" descr="Man with cane">
            <a:extLst>
              <a:ext uri="{FF2B5EF4-FFF2-40B4-BE49-F238E27FC236}">
                <a16:creationId xmlns:a16="http://schemas.microsoft.com/office/drawing/2014/main" id="{81B9484B-3732-4C5C-9CF9-5027BD990B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98685" y="2409368"/>
            <a:ext cx="914400" cy="914400"/>
          </a:xfrm>
          <a:prstGeom prst="rect">
            <a:avLst/>
          </a:prstGeom>
        </p:spPr>
      </p:pic>
      <p:pic>
        <p:nvPicPr>
          <p:cNvPr id="36" name="Graphic 35" descr="Woman with cane">
            <a:extLst>
              <a:ext uri="{FF2B5EF4-FFF2-40B4-BE49-F238E27FC236}">
                <a16:creationId xmlns:a16="http://schemas.microsoft.com/office/drawing/2014/main" id="{D76C5288-0E9A-415F-85A3-4464EAE04F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5526186" y="2038849"/>
            <a:ext cx="914400" cy="914400"/>
          </a:xfrm>
          <a:prstGeom prst="rect">
            <a:avLst/>
          </a:prstGeom>
        </p:spPr>
      </p:pic>
      <p:pic>
        <p:nvPicPr>
          <p:cNvPr id="37" name="Graphic 36" descr="Man with cane">
            <a:extLst>
              <a:ext uri="{FF2B5EF4-FFF2-40B4-BE49-F238E27FC236}">
                <a16:creationId xmlns:a16="http://schemas.microsoft.com/office/drawing/2014/main" id="{6F3A5518-C26E-45D5-AE10-FA21146DDDA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411886" y="1555960"/>
            <a:ext cx="914400" cy="914400"/>
          </a:xfrm>
          <a:prstGeom prst="rect">
            <a:avLst/>
          </a:prstGeom>
        </p:spPr>
      </p:pic>
      <p:pic>
        <p:nvPicPr>
          <p:cNvPr id="38" name="Graphic 37" descr="Woman with cane">
            <a:extLst>
              <a:ext uri="{FF2B5EF4-FFF2-40B4-BE49-F238E27FC236}">
                <a16:creationId xmlns:a16="http://schemas.microsoft.com/office/drawing/2014/main" id="{78F1DC3E-388D-4C73-A2A1-FC8E117C609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5706371" y="2337993"/>
            <a:ext cx="914400" cy="914400"/>
          </a:xfrm>
          <a:prstGeom prst="rect">
            <a:avLst/>
          </a:prstGeom>
        </p:spPr>
      </p:pic>
      <p:pic>
        <p:nvPicPr>
          <p:cNvPr id="39" name="Graphic 38" descr="Man with cane">
            <a:extLst>
              <a:ext uri="{FF2B5EF4-FFF2-40B4-BE49-F238E27FC236}">
                <a16:creationId xmlns:a16="http://schemas.microsoft.com/office/drawing/2014/main" id="{ECBD9792-4935-4FB2-83CA-B1DCE3ABD7C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98685" y="1753517"/>
            <a:ext cx="914400" cy="914400"/>
          </a:xfrm>
          <a:prstGeom prst="rect">
            <a:avLst/>
          </a:prstGeom>
        </p:spPr>
      </p:pic>
      <p:pic>
        <p:nvPicPr>
          <p:cNvPr id="40" name="Graphic 39" descr="Woman with cane">
            <a:extLst>
              <a:ext uri="{FF2B5EF4-FFF2-40B4-BE49-F238E27FC236}">
                <a16:creationId xmlns:a16="http://schemas.microsoft.com/office/drawing/2014/main" id="{46429325-CCE1-4885-A0E6-CA6C87D46A4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5167836" y="2012086"/>
            <a:ext cx="914400" cy="914400"/>
          </a:xfrm>
          <a:prstGeom prst="rect">
            <a:avLst/>
          </a:prstGeom>
        </p:spPr>
      </p:pic>
      <p:pic>
        <p:nvPicPr>
          <p:cNvPr id="20" name="Picture 19">
            <a:extLst>
              <a:ext uri="{FF2B5EF4-FFF2-40B4-BE49-F238E27FC236}">
                <a16:creationId xmlns:a16="http://schemas.microsoft.com/office/drawing/2014/main" id="{8B606CC0-B3D4-4466-904B-EF8A4A9E88A5}"/>
              </a:ext>
            </a:extLst>
          </p:cNvPr>
          <p:cNvPicPr>
            <a:picLocks noChangeAspect="1"/>
          </p:cNvPicPr>
          <p:nvPr/>
        </p:nvPicPr>
        <p:blipFill>
          <a:blip r:embed="rId23" cstate="print">
            <a:clrChange>
              <a:clrFrom>
                <a:srgbClr val="FEFCFD"/>
              </a:clrFrom>
              <a:clrTo>
                <a:srgbClr val="FEFCFD">
                  <a:alpha val="0"/>
                </a:srgbClr>
              </a:clrTo>
            </a:clrChange>
            <a:extLst>
              <a:ext uri="{28A0092B-C50C-407E-A947-70E740481C1C}">
                <a14:useLocalDpi xmlns:a14="http://schemas.microsoft.com/office/drawing/2010/main" val="0"/>
              </a:ext>
            </a:extLst>
          </a:blip>
          <a:stretch>
            <a:fillRect/>
          </a:stretch>
        </p:blipFill>
        <p:spPr>
          <a:xfrm>
            <a:off x="9094630" y="1332883"/>
            <a:ext cx="2346104" cy="2131259"/>
          </a:xfrm>
          <a:prstGeom prst="rect">
            <a:avLst/>
          </a:prstGeom>
        </p:spPr>
      </p:pic>
      <p:pic>
        <p:nvPicPr>
          <p:cNvPr id="2" name="Picture 1">
            <a:extLst>
              <a:ext uri="{FF2B5EF4-FFF2-40B4-BE49-F238E27FC236}">
                <a16:creationId xmlns:a16="http://schemas.microsoft.com/office/drawing/2014/main" id="{3CCB9E9E-CE4B-4EB8-929D-01B960C0D9E5}"/>
              </a:ext>
            </a:extLst>
          </p:cNvPr>
          <p:cNvPicPr>
            <a:picLocks noChangeAspect="1"/>
          </p:cNvPicPr>
          <p:nvPr/>
        </p:nvPicPr>
        <p:blipFill rotWithShape="1">
          <a:blip r:embed="rId24">
            <a:clrChange>
              <a:clrFrom>
                <a:srgbClr val="000000"/>
              </a:clrFrom>
              <a:clrTo>
                <a:srgbClr val="000000">
                  <a:alpha val="0"/>
                </a:srgbClr>
              </a:clrTo>
            </a:clrChange>
          </a:blip>
          <a:srcRect r="69510" b="36546"/>
          <a:stretch/>
        </p:blipFill>
        <p:spPr>
          <a:xfrm>
            <a:off x="7068087" y="-267239"/>
            <a:ext cx="1657438" cy="3449406"/>
          </a:xfrm>
          <a:prstGeom prst="rect">
            <a:avLst/>
          </a:prstGeom>
        </p:spPr>
      </p:pic>
      <p:sp>
        <p:nvSpPr>
          <p:cNvPr id="4" name="Slide Number Placeholder 3">
            <a:extLst>
              <a:ext uri="{FF2B5EF4-FFF2-40B4-BE49-F238E27FC236}">
                <a16:creationId xmlns:a16="http://schemas.microsoft.com/office/drawing/2014/main" id="{0C61B5B6-B71D-4817-8005-3364962B88C2}"/>
              </a:ext>
            </a:extLst>
          </p:cNvPr>
          <p:cNvSpPr>
            <a:spLocks noGrp="1"/>
          </p:cNvSpPr>
          <p:nvPr>
            <p:ph type="sldNum" sz="quarter" idx="12"/>
          </p:nvPr>
        </p:nvSpPr>
        <p:spPr/>
        <p:txBody>
          <a:bodyPr/>
          <a:lstStyle/>
          <a:p>
            <a:fld id="{5AE38075-34CC-0E4B-BBD7-3E430FB45CA8}" type="slidenum">
              <a:rPr lang="nl-NL" smtClean="0"/>
              <a:t>19</a:t>
            </a:fld>
            <a:endParaRPr lang="nl-NL"/>
          </a:p>
        </p:txBody>
      </p:sp>
      <p:pic>
        <p:nvPicPr>
          <p:cNvPr id="27" name="Picture 2" descr="Afbeeldingsresultaat voor klimaatverbond nederland">
            <a:extLst>
              <a:ext uri="{FF2B5EF4-FFF2-40B4-BE49-F238E27FC236}">
                <a16:creationId xmlns:a16="http://schemas.microsoft.com/office/drawing/2014/main" id="{99866D67-9097-45C6-8748-23BFDA479B52}"/>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1" y="6360481"/>
            <a:ext cx="1905000" cy="4193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A92DD334-3CB2-4776-8060-AA35F3E0C884}"/>
              </a:ext>
            </a:extLst>
          </p:cNvPr>
          <p:cNvPicPr>
            <a:picLocks noChangeAspect="1"/>
          </p:cNvPicPr>
          <p:nvPr/>
        </p:nvPicPr>
        <p:blipFill rotWithShape="1">
          <a:blip r:embed="rId26">
            <a:clrChange>
              <a:clrFrom>
                <a:srgbClr val="FFFFFF"/>
              </a:clrFrom>
              <a:clrTo>
                <a:srgbClr val="FFFFFF">
                  <a:alpha val="0"/>
                </a:srgbClr>
              </a:clrTo>
            </a:clrChange>
          </a:blip>
          <a:srcRect b="48580"/>
          <a:stretch/>
        </p:blipFill>
        <p:spPr>
          <a:xfrm>
            <a:off x="5061125" y="6139390"/>
            <a:ext cx="1331522" cy="684674"/>
          </a:xfrm>
          <a:prstGeom prst="rect">
            <a:avLst/>
          </a:prstGeom>
        </p:spPr>
      </p:pic>
      <p:pic>
        <p:nvPicPr>
          <p:cNvPr id="31" name="Picture 30">
            <a:extLst>
              <a:ext uri="{FF2B5EF4-FFF2-40B4-BE49-F238E27FC236}">
                <a16:creationId xmlns:a16="http://schemas.microsoft.com/office/drawing/2014/main" id="{13647CCC-01B8-4D6B-94F7-361338A967A9}"/>
              </a:ext>
            </a:extLst>
          </p:cNvPr>
          <p:cNvPicPr>
            <a:picLocks noChangeAspect="1"/>
          </p:cNvPicPr>
          <p:nvPr/>
        </p:nvPicPr>
        <p:blipFill rotWithShape="1">
          <a:blip r:embed="rId27">
            <a:clrChange>
              <a:clrFrom>
                <a:srgbClr val="FFFFFF"/>
              </a:clrFrom>
              <a:clrTo>
                <a:srgbClr val="FFFFFF">
                  <a:alpha val="0"/>
                </a:srgbClr>
              </a:clrTo>
            </a:clrChange>
          </a:blip>
          <a:srcRect l="12370" t="25732" r="8963" b="27989"/>
          <a:stretch/>
        </p:blipFill>
        <p:spPr>
          <a:xfrm>
            <a:off x="838201" y="6331005"/>
            <a:ext cx="1597296" cy="493327"/>
          </a:xfrm>
          <a:prstGeom prst="rect">
            <a:avLst/>
          </a:prstGeom>
        </p:spPr>
      </p:pic>
    </p:spTree>
    <p:extLst>
      <p:ext uri="{BB962C8B-B14F-4D97-AF65-F5344CB8AC3E}">
        <p14:creationId xmlns:p14="http://schemas.microsoft.com/office/powerpoint/2010/main" val="274595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7FFC-C4C3-4B3E-9A34-141D681935D2}"/>
              </a:ext>
            </a:extLst>
          </p:cNvPr>
          <p:cNvSpPr>
            <a:spLocks noGrp="1"/>
          </p:cNvSpPr>
          <p:nvPr>
            <p:ph type="title"/>
          </p:nvPr>
        </p:nvSpPr>
        <p:spPr/>
        <p:txBody>
          <a:bodyPr/>
          <a:lstStyle/>
          <a:p>
            <a:r>
              <a:rPr lang="nl-NL" b="1" dirty="0"/>
              <a:t>Programma</a:t>
            </a:r>
          </a:p>
        </p:txBody>
      </p:sp>
      <p:sp>
        <p:nvSpPr>
          <p:cNvPr id="7" name="Content Placeholder 6">
            <a:extLst>
              <a:ext uri="{FF2B5EF4-FFF2-40B4-BE49-F238E27FC236}">
                <a16:creationId xmlns:a16="http://schemas.microsoft.com/office/drawing/2014/main" id="{148273AA-82EE-436B-85C2-E278E2857374}"/>
              </a:ext>
            </a:extLst>
          </p:cNvPr>
          <p:cNvSpPr>
            <a:spLocks noGrp="1"/>
          </p:cNvSpPr>
          <p:nvPr>
            <p:ph idx="1"/>
          </p:nvPr>
        </p:nvSpPr>
        <p:spPr/>
        <p:txBody>
          <a:bodyPr/>
          <a:lstStyle/>
          <a:p>
            <a:r>
              <a:rPr lang="nl-NL" dirty="0"/>
              <a:t>Voorstelronde</a:t>
            </a:r>
          </a:p>
          <a:p>
            <a:r>
              <a:rPr lang="nl-NL" dirty="0"/>
              <a:t>Aanleiding proeftuin</a:t>
            </a:r>
          </a:p>
          <a:p>
            <a:r>
              <a:rPr lang="nl-NL" dirty="0"/>
              <a:t>Aanpak proeftuin</a:t>
            </a:r>
          </a:p>
          <a:p>
            <a:r>
              <a:rPr lang="nl-NL" dirty="0"/>
              <a:t>Ervaringen</a:t>
            </a:r>
          </a:p>
          <a:p>
            <a:pPr lvl="1"/>
            <a:endParaRPr lang="nl-NL" dirty="0"/>
          </a:p>
          <a:p>
            <a:pPr lvl="1"/>
            <a:endParaRPr lang="nl-NL" dirty="0"/>
          </a:p>
          <a:p>
            <a:endParaRPr lang="nl-NL" dirty="0"/>
          </a:p>
        </p:txBody>
      </p:sp>
      <p:sp>
        <p:nvSpPr>
          <p:cNvPr id="4" name="Slide Number Placeholder 3">
            <a:extLst>
              <a:ext uri="{FF2B5EF4-FFF2-40B4-BE49-F238E27FC236}">
                <a16:creationId xmlns:a16="http://schemas.microsoft.com/office/drawing/2014/main" id="{37F4C324-D4B1-4F31-8982-01315207B090}"/>
              </a:ext>
            </a:extLst>
          </p:cNvPr>
          <p:cNvSpPr>
            <a:spLocks noGrp="1"/>
          </p:cNvSpPr>
          <p:nvPr>
            <p:ph type="sldNum" sz="quarter" idx="12"/>
          </p:nvPr>
        </p:nvSpPr>
        <p:spPr/>
        <p:txBody>
          <a:bodyPr/>
          <a:lstStyle/>
          <a:p>
            <a:fld id="{5AE38075-34CC-0E4B-BBD7-3E430FB45CA8}" type="slidenum">
              <a:rPr lang="nl-NL" smtClean="0"/>
              <a:t>2</a:t>
            </a:fld>
            <a:endParaRPr lang="nl-NL"/>
          </a:p>
        </p:txBody>
      </p:sp>
      <p:pic>
        <p:nvPicPr>
          <p:cNvPr id="9" name="Picture 2" descr="Afbeeldingsresultaat voor klimaatverbond nederland">
            <a:extLst>
              <a:ext uri="{FF2B5EF4-FFF2-40B4-BE49-F238E27FC236}">
                <a16:creationId xmlns:a16="http://schemas.microsoft.com/office/drawing/2014/main" id="{544A8F9B-27CC-46ED-97F0-1754A88428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8B05A0F-8A70-43B9-93B8-97E37E777AE1}"/>
              </a:ext>
            </a:extLst>
          </p:cNvPr>
          <p:cNvPicPr>
            <a:picLocks noChangeAspect="1"/>
          </p:cNvPicPr>
          <p:nvPr/>
        </p:nvPicPr>
        <p:blipFill rotWithShape="1">
          <a:blip r:embed="rId3">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11" name="Picture 10">
            <a:extLst>
              <a:ext uri="{FF2B5EF4-FFF2-40B4-BE49-F238E27FC236}">
                <a16:creationId xmlns:a16="http://schemas.microsoft.com/office/drawing/2014/main" id="{A269050E-F414-4190-BA86-9C4C70BF6DCE}"/>
              </a:ext>
            </a:extLst>
          </p:cNvPr>
          <p:cNvPicPr>
            <a:picLocks noChangeAspect="1"/>
          </p:cNvPicPr>
          <p:nvPr/>
        </p:nvPicPr>
        <p:blipFill rotWithShape="1">
          <a:blip r:embed="rId4">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395203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FDF2-3663-4A2F-B828-D29586C5514C}"/>
              </a:ext>
            </a:extLst>
          </p:cNvPr>
          <p:cNvSpPr>
            <a:spLocks noGrp="1"/>
          </p:cNvSpPr>
          <p:nvPr>
            <p:ph type="title"/>
          </p:nvPr>
        </p:nvSpPr>
        <p:spPr/>
        <p:txBody>
          <a:bodyPr/>
          <a:lstStyle/>
          <a:p>
            <a:r>
              <a:rPr lang="nl-NL" b="1" dirty="0"/>
              <a:t>Opbrengsten proeftuin</a:t>
            </a:r>
          </a:p>
        </p:txBody>
      </p:sp>
      <p:sp>
        <p:nvSpPr>
          <p:cNvPr id="3" name="Content Placeholder 2">
            <a:extLst>
              <a:ext uri="{FF2B5EF4-FFF2-40B4-BE49-F238E27FC236}">
                <a16:creationId xmlns:a16="http://schemas.microsoft.com/office/drawing/2014/main" id="{3FAFA72F-BB53-45E6-B275-214748CE79C9}"/>
              </a:ext>
            </a:extLst>
          </p:cNvPr>
          <p:cNvSpPr>
            <a:spLocks noGrp="1"/>
          </p:cNvSpPr>
          <p:nvPr>
            <p:ph idx="1"/>
          </p:nvPr>
        </p:nvSpPr>
        <p:spPr/>
        <p:txBody>
          <a:bodyPr>
            <a:normAutofit/>
          </a:bodyPr>
          <a:lstStyle/>
          <a:p>
            <a:r>
              <a:rPr lang="nl-NL" dirty="0"/>
              <a:t>Bewustwording en herkenning problematiek</a:t>
            </a:r>
          </a:p>
          <a:p>
            <a:r>
              <a:rPr lang="nl-NL" dirty="0"/>
              <a:t>Beleidsontwikkelingen die elkaar versterken: Hitte en …</a:t>
            </a:r>
          </a:p>
          <a:p>
            <a:pPr lvl="1"/>
            <a:r>
              <a:rPr lang="nl-NL" dirty="0" err="1"/>
              <a:t>Één</a:t>
            </a:r>
            <a:r>
              <a:rPr lang="nl-NL" dirty="0"/>
              <a:t> tegen eenzaamheid</a:t>
            </a:r>
          </a:p>
          <a:p>
            <a:pPr lvl="1"/>
            <a:r>
              <a:rPr lang="nl-NL" dirty="0"/>
              <a:t>Langer thuis</a:t>
            </a:r>
          </a:p>
          <a:p>
            <a:pPr lvl="1"/>
            <a:r>
              <a:rPr lang="nl-NL" dirty="0"/>
              <a:t>Alles is gezondheid</a:t>
            </a:r>
          </a:p>
          <a:p>
            <a:r>
              <a:rPr lang="nl-NL" dirty="0"/>
              <a:t>Proeftuin raakt meerdere schaalniveaus</a:t>
            </a:r>
          </a:p>
          <a:p>
            <a:r>
              <a:rPr lang="nl-NL" dirty="0"/>
              <a:t>Helpt sociale cohesie: gebruik hitte als hulpmiddel/aanleiding</a:t>
            </a:r>
          </a:p>
          <a:p>
            <a:r>
              <a:rPr lang="nl-NL" dirty="0"/>
              <a:t>Impuls van buitenaf nodig om mensen aan tafel te krijgen</a:t>
            </a:r>
          </a:p>
        </p:txBody>
      </p:sp>
      <p:sp>
        <p:nvSpPr>
          <p:cNvPr id="5" name="Slide Number Placeholder 4">
            <a:extLst>
              <a:ext uri="{FF2B5EF4-FFF2-40B4-BE49-F238E27FC236}">
                <a16:creationId xmlns:a16="http://schemas.microsoft.com/office/drawing/2014/main" id="{338A1223-52A8-4178-B25F-46FE35E4ED00}"/>
              </a:ext>
            </a:extLst>
          </p:cNvPr>
          <p:cNvSpPr>
            <a:spLocks noGrp="1"/>
          </p:cNvSpPr>
          <p:nvPr>
            <p:ph type="sldNum" sz="quarter" idx="12"/>
          </p:nvPr>
        </p:nvSpPr>
        <p:spPr/>
        <p:txBody>
          <a:bodyPr/>
          <a:lstStyle/>
          <a:p>
            <a:fld id="{5AE38075-34CC-0E4B-BBD7-3E430FB45CA8}" type="slidenum">
              <a:rPr lang="nl-NL" smtClean="0"/>
              <a:t>20</a:t>
            </a:fld>
            <a:endParaRPr lang="nl-NL"/>
          </a:p>
        </p:txBody>
      </p:sp>
      <p:pic>
        <p:nvPicPr>
          <p:cNvPr id="6" name="Picture 2" descr="Afbeeldingsresultaat voor klimaatverbond nederland">
            <a:extLst>
              <a:ext uri="{FF2B5EF4-FFF2-40B4-BE49-F238E27FC236}">
                <a16:creationId xmlns:a16="http://schemas.microsoft.com/office/drawing/2014/main" id="{8729EC10-3F88-4C67-B876-98D08DF239A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31E88A-3BF7-47CC-90A6-5DF6C60DE36C}"/>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8" name="Picture 7">
            <a:extLst>
              <a:ext uri="{FF2B5EF4-FFF2-40B4-BE49-F238E27FC236}">
                <a16:creationId xmlns:a16="http://schemas.microsoft.com/office/drawing/2014/main" id="{D9B27AB6-86D4-451A-911E-685AF678AC13}"/>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78806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698B-7A8B-4178-B166-386879ED4EFD}"/>
              </a:ext>
            </a:extLst>
          </p:cNvPr>
          <p:cNvSpPr>
            <a:spLocks noGrp="1"/>
          </p:cNvSpPr>
          <p:nvPr>
            <p:ph type="title"/>
          </p:nvPr>
        </p:nvSpPr>
        <p:spPr/>
        <p:txBody>
          <a:bodyPr/>
          <a:lstStyle/>
          <a:p>
            <a:r>
              <a:rPr lang="nl-NL" b="1" dirty="0"/>
              <a:t>Hoe nu verder?</a:t>
            </a:r>
          </a:p>
        </p:txBody>
      </p:sp>
      <p:sp>
        <p:nvSpPr>
          <p:cNvPr id="3" name="Content Placeholder 2">
            <a:extLst>
              <a:ext uri="{FF2B5EF4-FFF2-40B4-BE49-F238E27FC236}">
                <a16:creationId xmlns:a16="http://schemas.microsoft.com/office/drawing/2014/main" id="{6ECB79F0-E3C0-4652-92CC-C89AE49160F0}"/>
              </a:ext>
            </a:extLst>
          </p:cNvPr>
          <p:cNvSpPr>
            <a:spLocks noGrp="1"/>
          </p:cNvSpPr>
          <p:nvPr>
            <p:ph idx="1"/>
          </p:nvPr>
        </p:nvSpPr>
        <p:spPr/>
        <p:txBody>
          <a:bodyPr/>
          <a:lstStyle/>
          <a:p>
            <a:r>
              <a:rPr lang="nl-NL" dirty="0"/>
              <a:t>Eindrapportage</a:t>
            </a:r>
          </a:p>
          <a:p>
            <a:r>
              <a:rPr lang="nl-NL" dirty="0"/>
              <a:t>Geïntegreerde kaart inclusief handreiking</a:t>
            </a:r>
          </a:p>
          <a:p>
            <a:r>
              <a:rPr lang="nl-NL" dirty="0"/>
              <a:t>Actielijn lokale hitteplannen </a:t>
            </a:r>
          </a:p>
          <a:p>
            <a:pPr lvl="1"/>
            <a:r>
              <a:rPr lang="nl-NL" dirty="0"/>
              <a:t>Najaar bijeenkomst van </a:t>
            </a:r>
            <a:r>
              <a:rPr lang="nl-NL" dirty="0" err="1"/>
              <a:t>lessons</a:t>
            </a:r>
            <a:r>
              <a:rPr lang="nl-NL" dirty="0"/>
              <a:t> </a:t>
            </a:r>
            <a:r>
              <a:rPr lang="nl-NL" dirty="0" err="1"/>
              <a:t>learned</a:t>
            </a:r>
            <a:endParaRPr lang="nl-NL" dirty="0"/>
          </a:p>
        </p:txBody>
      </p:sp>
      <p:sp>
        <p:nvSpPr>
          <p:cNvPr id="5" name="Slide Number Placeholder 4">
            <a:extLst>
              <a:ext uri="{FF2B5EF4-FFF2-40B4-BE49-F238E27FC236}">
                <a16:creationId xmlns:a16="http://schemas.microsoft.com/office/drawing/2014/main" id="{18488D2B-3915-4FD4-9363-B7B8FA5843BE}"/>
              </a:ext>
            </a:extLst>
          </p:cNvPr>
          <p:cNvSpPr>
            <a:spLocks noGrp="1"/>
          </p:cNvSpPr>
          <p:nvPr>
            <p:ph type="sldNum" sz="quarter" idx="12"/>
          </p:nvPr>
        </p:nvSpPr>
        <p:spPr/>
        <p:txBody>
          <a:bodyPr/>
          <a:lstStyle/>
          <a:p>
            <a:fld id="{5AE38075-34CC-0E4B-BBD7-3E430FB45CA8}" type="slidenum">
              <a:rPr lang="nl-NL" smtClean="0"/>
              <a:t>21</a:t>
            </a:fld>
            <a:endParaRPr lang="nl-NL"/>
          </a:p>
        </p:txBody>
      </p:sp>
      <p:pic>
        <p:nvPicPr>
          <p:cNvPr id="6" name="Picture 2" descr="Afbeeldingsresultaat voor klimaatverbond nederland">
            <a:extLst>
              <a:ext uri="{FF2B5EF4-FFF2-40B4-BE49-F238E27FC236}">
                <a16:creationId xmlns:a16="http://schemas.microsoft.com/office/drawing/2014/main" id="{2A1A8B0F-8DB1-4329-B2B8-A7A3EBC0508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1880D4B-A9F1-47E0-85D9-80EA04A017AA}"/>
              </a:ext>
            </a:extLst>
          </p:cNvPr>
          <p:cNvPicPr>
            <a:picLocks noChangeAspect="1"/>
          </p:cNvPicPr>
          <p:nvPr/>
        </p:nvPicPr>
        <p:blipFill rotWithShape="1">
          <a:blip r:embed="rId3">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8" name="Picture 7">
            <a:extLst>
              <a:ext uri="{FF2B5EF4-FFF2-40B4-BE49-F238E27FC236}">
                <a16:creationId xmlns:a16="http://schemas.microsoft.com/office/drawing/2014/main" id="{B32E72D3-2457-4AFD-8A6E-0F1BF6619890}"/>
              </a:ext>
            </a:extLst>
          </p:cNvPr>
          <p:cNvPicPr>
            <a:picLocks noChangeAspect="1"/>
          </p:cNvPicPr>
          <p:nvPr/>
        </p:nvPicPr>
        <p:blipFill rotWithShape="1">
          <a:blip r:embed="rId4">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190077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200" y="2273559"/>
            <a:ext cx="10800000" cy="1962441"/>
          </a:xfrm>
        </p:spPr>
        <p:txBody>
          <a:bodyPr/>
          <a:lstStyle/>
          <a:p>
            <a:r>
              <a:rPr lang="nl-NL" dirty="0">
                <a:solidFill>
                  <a:schemeClr val="bg1"/>
                </a:solidFill>
              </a:rPr>
              <a:t>Wat ga jij morgen doen?</a:t>
            </a:r>
          </a:p>
        </p:txBody>
      </p:sp>
      <p:sp>
        <p:nvSpPr>
          <p:cNvPr id="3" name="Subtitle 2"/>
          <p:cNvSpPr>
            <a:spLocks noGrp="1"/>
          </p:cNvSpPr>
          <p:nvPr>
            <p:ph type="subTitle" idx="1"/>
          </p:nvPr>
        </p:nvSpPr>
        <p:spPr>
          <a:xfrm>
            <a:off x="538800" y="4711148"/>
            <a:ext cx="10800000" cy="1540565"/>
          </a:xfrm>
        </p:spPr>
        <p:txBody>
          <a:bodyPr>
            <a:normAutofit/>
          </a:bodyPr>
          <a:lstStyle/>
          <a:p>
            <a:r>
              <a:rPr lang="nl-NL" dirty="0"/>
              <a:t>En wat heb je daarvoor nodig?</a:t>
            </a:r>
          </a:p>
        </p:txBody>
      </p:sp>
      <p:pic>
        <p:nvPicPr>
          <p:cNvPr id="5" name="Picture 2" descr="Afbeeldingsresultaat voor klimaatverbond nederland">
            <a:extLst>
              <a:ext uri="{FF2B5EF4-FFF2-40B4-BE49-F238E27FC236}">
                <a16:creationId xmlns:a16="http://schemas.microsoft.com/office/drawing/2014/main" id="{18BF32B7-D6F4-4323-89CC-66354C33715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4404" y="338435"/>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99DD08D-1DA5-4E61-876F-948B0CA04141}"/>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294928" y="63417"/>
            <a:ext cx="1602143" cy="823828"/>
          </a:xfrm>
          <a:prstGeom prst="rect">
            <a:avLst/>
          </a:prstGeom>
        </p:spPr>
      </p:pic>
    </p:spTree>
    <p:extLst>
      <p:ext uri="{BB962C8B-B14F-4D97-AF65-F5344CB8AC3E}">
        <p14:creationId xmlns:p14="http://schemas.microsoft.com/office/powerpoint/2010/main" val="274034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55A2-19BC-4D01-8965-41D1E0E8B23E}"/>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F711FFF2-8BD1-49C6-8ECE-ECA8427F02C7}"/>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F27AA998-CF09-404E-8F43-0B936B9E8646}"/>
              </a:ext>
            </a:extLst>
          </p:cNvPr>
          <p:cNvSpPr>
            <a:spLocks noGrp="1"/>
          </p:cNvSpPr>
          <p:nvPr>
            <p:ph type="sldNum" sz="quarter" idx="12"/>
          </p:nvPr>
        </p:nvSpPr>
        <p:spPr/>
        <p:txBody>
          <a:bodyPr/>
          <a:lstStyle/>
          <a:p>
            <a:fld id="{5AE38075-34CC-0E4B-BBD7-3E430FB45CA8}" type="slidenum">
              <a:rPr lang="nl-NL" smtClean="0"/>
              <a:t>23</a:t>
            </a:fld>
            <a:endParaRPr lang="nl-NL"/>
          </a:p>
        </p:txBody>
      </p:sp>
    </p:spTree>
    <p:extLst>
      <p:ext uri="{BB962C8B-B14F-4D97-AF65-F5344CB8AC3E}">
        <p14:creationId xmlns:p14="http://schemas.microsoft.com/office/powerpoint/2010/main" val="326629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E11D-DC47-4087-BDB0-5617FC7E04F9}"/>
              </a:ext>
            </a:extLst>
          </p:cNvPr>
          <p:cNvSpPr>
            <a:spLocks noGrp="1"/>
          </p:cNvSpPr>
          <p:nvPr>
            <p:ph type="title"/>
          </p:nvPr>
        </p:nvSpPr>
        <p:spPr/>
        <p:txBody>
          <a:bodyPr/>
          <a:lstStyle/>
          <a:p>
            <a:r>
              <a:rPr lang="nl-NL" dirty="0"/>
              <a:t>Sheets Laurens</a:t>
            </a:r>
          </a:p>
        </p:txBody>
      </p:sp>
      <p:sp>
        <p:nvSpPr>
          <p:cNvPr id="3" name="Content Placeholder 2">
            <a:extLst>
              <a:ext uri="{FF2B5EF4-FFF2-40B4-BE49-F238E27FC236}">
                <a16:creationId xmlns:a16="http://schemas.microsoft.com/office/drawing/2014/main" id="{3812BFF0-9059-4107-A885-8374D2F097C9}"/>
              </a:ext>
            </a:extLst>
          </p:cNvPr>
          <p:cNvSpPr>
            <a:spLocks noGrp="1"/>
          </p:cNvSpPr>
          <p:nvPr>
            <p:ph idx="1"/>
          </p:nvPr>
        </p:nvSpPr>
        <p:spPr/>
        <p:txBody>
          <a:bodyPr/>
          <a:lstStyle/>
          <a:p>
            <a:endParaRPr lang="nl-NL"/>
          </a:p>
        </p:txBody>
      </p:sp>
      <p:sp>
        <p:nvSpPr>
          <p:cNvPr id="5" name="Slide Number Placeholder 4">
            <a:extLst>
              <a:ext uri="{FF2B5EF4-FFF2-40B4-BE49-F238E27FC236}">
                <a16:creationId xmlns:a16="http://schemas.microsoft.com/office/drawing/2014/main" id="{A2401B97-1294-4343-9948-2661834FE928}"/>
              </a:ext>
            </a:extLst>
          </p:cNvPr>
          <p:cNvSpPr>
            <a:spLocks noGrp="1"/>
          </p:cNvSpPr>
          <p:nvPr>
            <p:ph type="sldNum" sz="quarter" idx="12"/>
          </p:nvPr>
        </p:nvSpPr>
        <p:spPr/>
        <p:txBody>
          <a:bodyPr/>
          <a:lstStyle/>
          <a:p>
            <a:fld id="{5AE38075-34CC-0E4B-BBD7-3E430FB45CA8}" type="slidenum">
              <a:rPr lang="nl-NL" smtClean="0"/>
              <a:t>24</a:t>
            </a:fld>
            <a:endParaRPr lang="nl-NL"/>
          </a:p>
        </p:txBody>
      </p:sp>
    </p:spTree>
    <p:extLst>
      <p:ext uri="{BB962C8B-B14F-4D97-AF65-F5344CB8AC3E}">
        <p14:creationId xmlns:p14="http://schemas.microsoft.com/office/powerpoint/2010/main" val="396300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AC5D-2607-45EE-887D-430D545A63D1}"/>
              </a:ext>
            </a:extLst>
          </p:cNvPr>
          <p:cNvSpPr>
            <a:spLocks noGrp="1"/>
          </p:cNvSpPr>
          <p:nvPr>
            <p:ph type="title"/>
          </p:nvPr>
        </p:nvSpPr>
        <p:spPr/>
        <p:txBody>
          <a:bodyPr/>
          <a:lstStyle/>
          <a:p>
            <a:r>
              <a:rPr lang="nl-NL" dirty="0"/>
              <a:t>Innovatieprogramma </a:t>
            </a:r>
            <a:br>
              <a:rPr lang="nl-NL" dirty="0"/>
            </a:br>
            <a:r>
              <a:rPr lang="nl-NL" dirty="0"/>
              <a:t>Langer Thuis – Inclusieve wijk</a:t>
            </a:r>
          </a:p>
        </p:txBody>
      </p:sp>
      <p:sp>
        <p:nvSpPr>
          <p:cNvPr id="3" name="Content Placeholder 2">
            <a:extLst>
              <a:ext uri="{FF2B5EF4-FFF2-40B4-BE49-F238E27FC236}">
                <a16:creationId xmlns:a16="http://schemas.microsoft.com/office/drawing/2014/main" id="{99F28CFA-DFF6-4F73-A7DF-7EE2DBB47358}"/>
              </a:ext>
            </a:extLst>
          </p:cNvPr>
          <p:cNvSpPr>
            <a:spLocks noGrp="1"/>
          </p:cNvSpPr>
          <p:nvPr>
            <p:ph idx="1"/>
          </p:nvPr>
        </p:nvSpPr>
        <p:spPr/>
        <p:txBody>
          <a:bodyPr/>
          <a:lstStyle/>
          <a:p>
            <a:r>
              <a:rPr lang="nl-NL" dirty="0"/>
              <a:t>Zelfredzaamheid van kwetsbare mensen vergroten</a:t>
            </a:r>
          </a:p>
          <a:p>
            <a:r>
              <a:rPr lang="nl-NL" dirty="0"/>
              <a:t>Sociale netwerken vergroten</a:t>
            </a:r>
          </a:p>
          <a:p>
            <a:pPr marL="0" indent="0">
              <a:buNone/>
            </a:pPr>
            <a:r>
              <a:rPr lang="nl-NL" dirty="0"/>
              <a:t>Interventies nodig in: </a:t>
            </a:r>
          </a:p>
          <a:p>
            <a:r>
              <a:rPr lang="nl-NL" b="1" dirty="0"/>
              <a:t>Woningen</a:t>
            </a:r>
          </a:p>
          <a:p>
            <a:r>
              <a:rPr lang="nl-NL" b="1" dirty="0"/>
              <a:t>Fysieke omgeving</a:t>
            </a:r>
          </a:p>
          <a:p>
            <a:r>
              <a:rPr lang="nl-NL" dirty="0"/>
              <a:t>Sociale omgeving</a:t>
            </a:r>
          </a:p>
          <a:p>
            <a:r>
              <a:rPr lang="nl-NL" dirty="0"/>
              <a:t>Nabije voorzieningen</a:t>
            </a:r>
          </a:p>
        </p:txBody>
      </p:sp>
      <p:sp>
        <p:nvSpPr>
          <p:cNvPr id="5" name="Slide Number Placeholder 4">
            <a:extLst>
              <a:ext uri="{FF2B5EF4-FFF2-40B4-BE49-F238E27FC236}">
                <a16:creationId xmlns:a16="http://schemas.microsoft.com/office/drawing/2014/main" id="{4A9C1728-95EC-4FCA-90AC-EBC5A754DF71}"/>
              </a:ext>
            </a:extLst>
          </p:cNvPr>
          <p:cNvSpPr>
            <a:spLocks noGrp="1"/>
          </p:cNvSpPr>
          <p:nvPr>
            <p:ph type="sldNum" sz="quarter" idx="12"/>
          </p:nvPr>
        </p:nvSpPr>
        <p:spPr/>
        <p:txBody>
          <a:bodyPr/>
          <a:lstStyle/>
          <a:p>
            <a:fld id="{5AE38075-34CC-0E4B-BBD7-3E430FB45CA8}" type="slidenum">
              <a:rPr lang="nl-NL" smtClean="0"/>
              <a:t>25</a:t>
            </a:fld>
            <a:endParaRPr lang="nl-NL"/>
          </a:p>
        </p:txBody>
      </p:sp>
    </p:spTree>
    <p:extLst>
      <p:ext uri="{BB962C8B-B14F-4D97-AF65-F5344CB8AC3E}">
        <p14:creationId xmlns:p14="http://schemas.microsoft.com/office/powerpoint/2010/main" val="175145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AC5D-2607-45EE-887D-430D545A63D1}"/>
              </a:ext>
            </a:extLst>
          </p:cNvPr>
          <p:cNvSpPr>
            <a:spLocks noGrp="1"/>
          </p:cNvSpPr>
          <p:nvPr>
            <p:ph type="title"/>
          </p:nvPr>
        </p:nvSpPr>
        <p:spPr/>
        <p:txBody>
          <a:bodyPr/>
          <a:lstStyle/>
          <a:p>
            <a:r>
              <a:rPr lang="nl-NL" dirty="0"/>
              <a:t>Innovatieprogramma </a:t>
            </a:r>
            <a:br>
              <a:rPr lang="nl-NL" dirty="0"/>
            </a:br>
            <a:r>
              <a:rPr lang="nl-NL" dirty="0"/>
              <a:t>Langer Thuis – Inclusieve wijk</a:t>
            </a:r>
          </a:p>
        </p:txBody>
      </p:sp>
      <p:sp>
        <p:nvSpPr>
          <p:cNvPr id="3" name="Content Placeholder 2">
            <a:extLst>
              <a:ext uri="{FF2B5EF4-FFF2-40B4-BE49-F238E27FC236}">
                <a16:creationId xmlns:a16="http://schemas.microsoft.com/office/drawing/2014/main" id="{99F28CFA-DFF6-4F73-A7DF-7EE2DBB47358}"/>
              </a:ext>
            </a:extLst>
          </p:cNvPr>
          <p:cNvSpPr>
            <a:spLocks noGrp="1"/>
          </p:cNvSpPr>
          <p:nvPr>
            <p:ph idx="1"/>
          </p:nvPr>
        </p:nvSpPr>
        <p:spPr/>
        <p:txBody>
          <a:bodyPr/>
          <a:lstStyle/>
          <a:p>
            <a:r>
              <a:rPr lang="nl-NL" dirty="0"/>
              <a:t>24 gebiedscoalities: </a:t>
            </a:r>
          </a:p>
        </p:txBody>
      </p:sp>
      <p:pic>
        <p:nvPicPr>
          <p:cNvPr id="4" name="Picture 3">
            <a:extLst>
              <a:ext uri="{FF2B5EF4-FFF2-40B4-BE49-F238E27FC236}">
                <a16:creationId xmlns:a16="http://schemas.microsoft.com/office/drawing/2014/main" id="{149424FF-22FA-4720-A31E-874F91CCFAD3}"/>
              </a:ext>
            </a:extLst>
          </p:cNvPr>
          <p:cNvPicPr>
            <a:picLocks noChangeAspect="1"/>
          </p:cNvPicPr>
          <p:nvPr/>
        </p:nvPicPr>
        <p:blipFill>
          <a:blip r:embed="rId3"/>
          <a:stretch>
            <a:fillRect/>
          </a:stretch>
        </p:blipFill>
        <p:spPr>
          <a:xfrm>
            <a:off x="4189892" y="1825625"/>
            <a:ext cx="7239089" cy="4843647"/>
          </a:xfrm>
          <a:prstGeom prst="rect">
            <a:avLst/>
          </a:prstGeom>
        </p:spPr>
      </p:pic>
      <p:sp>
        <p:nvSpPr>
          <p:cNvPr id="6" name="Slide Number Placeholder 5">
            <a:extLst>
              <a:ext uri="{FF2B5EF4-FFF2-40B4-BE49-F238E27FC236}">
                <a16:creationId xmlns:a16="http://schemas.microsoft.com/office/drawing/2014/main" id="{E15C3846-2364-4BC7-A728-4D7AF158951A}"/>
              </a:ext>
            </a:extLst>
          </p:cNvPr>
          <p:cNvSpPr>
            <a:spLocks noGrp="1"/>
          </p:cNvSpPr>
          <p:nvPr>
            <p:ph type="sldNum" sz="quarter" idx="12"/>
          </p:nvPr>
        </p:nvSpPr>
        <p:spPr/>
        <p:txBody>
          <a:bodyPr/>
          <a:lstStyle/>
          <a:p>
            <a:fld id="{5AE38075-34CC-0E4B-BBD7-3E430FB45CA8}" type="slidenum">
              <a:rPr lang="nl-NL" smtClean="0"/>
              <a:t>26</a:t>
            </a:fld>
            <a:endParaRPr lang="nl-NL"/>
          </a:p>
        </p:txBody>
      </p:sp>
    </p:spTree>
    <p:extLst>
      <p:ext uri="{BB962C8B-B14F-4D97-AF65-F5344CB8AC3E}">
        <p14:creationId xmlns:p14="http://schemas.microsoft.com/office/powerpoint/2010/main" val="2890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97640-D21E-447E-9506-560780191574}"/>
              </a:ext>
            </a:extLst>
          </p:cNvPr>
          <p:cNvSpPr/>
          <p:nvPr/>
        </p:nvSpPr>
        <p:spPr>
          <a:xfrm>
            <a:off x="0" y="5941236"/>
            <a:ext cx="12364278" cy="82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le 4">
            <a:extLst>
              <a:ext uri="{FF2B5EF4-FFF2-40B4-BE49-F238E27FC236}">
                <a16:creationId xmlns:a16="http://schemas.microsoft.com/office/drawing/2014/main" id="{8399F797-AD75-4D32-8FA3-53902D4F5C04}"/>
              </a:ext>
            </a:extLst>
          </p:cNvPr>
          <p:cNvSpPr>
            <a:spLocks noGrp="1"/>
          </p:cNvSpPr>
          <p:nvPr>
            <p:ph type="title"/>
          </p:nvPr>
        </p:nvSpPr>
        <p:spPr/>
        <p:txBody>
          <a:bodyPr/>
          <a:lstStyle/>
          <a:p>
            <a:r>
              <a:rPr lang="nl-NL" dirty="0"/>
              <a:t>Voorstelronde</a:t>
            </a:r>
          </a:p>
        </p:txBody>
      </p:sp>
      <p:pic>
        <p:nvPicPr>
          <p:cNvPr id="3" name="Picture 2" descr="Afbeeldingsresultaat voor klimaatverbond nederland">
            <a:extLst>
              <a:ext uri="{FF2B5EF4-FFF2-40B4-BE49-F238E27FC236}">
                <a16:creationId xmlns:a16="http://schemas.microsoft.com/office/drawing/2014/main" id="{D9AE937E-5C00-4EE6-88C7-0A932B0B980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CE0644-68A7-4871-AC1A-E82AF22362DA}"/>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6" name="Picture 5">
            <a:extLst>
              <a:ext uri="{FF2B5EF4-FFF2-40B4-BE49-F238E27FC236}">
                <a16:creationId xmlns:a16="http://schemas.microsoft.com/office/drawing/2014/main" id="{77ADE8E8-3682-47D5-BBDC-85B83C50DB76}"/>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
        <p:nvSpPr>
          <p:cNvPr id="8" name="Subtitle 2">
            <a:extLst>
              <a:ext uri="{FF2B5EF4-FFF2-40B4-BE49-F238E27FC236}">
                <a16:creationId xmlns:a16="http://schemas.microsoft.com/office/drawing/2014/main" id="{BB660090-4C48-4576-B5A2-389A5E30508F}"/>
              </a:ext>
            </a:extLst>
          </p:cNvPr>
          <p:cNvSpPr txBox="1">
            <a:spLocks/>
          </p:cNvSpPr>
          <p:nvPr/>
        </p:nvSpPr>
        <p:spPr>
          <a:xfrm>
            <a:off x="538800" y="4291551"/>
            <a:ext cx="10800000" cy="1044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Wie zitten er in de zaal?   •</a:t>
            </a:r>
          </a:p>
          <a:p>
            <a:pPr marL="457200" lvl="0" indent="-457200">
              <a:buFont typeface="Arial" panose="020B0604020202020204" pitchFamily="34" charset="0"/>
              <a:buChar cha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Wat doet jouw organisatie met hitte</a:t>
            </a:r>
            <a:r>
              <a:rPr lang="nl-NL" dirty="0">
                <a:solidFill>
                  <a:sysClr val="window" lastClr="FFFFFF"/>
                </a:solidFill>
                <a:latin typeface="Calibri" panose="020F0502020204030204"/>
              </a:rPr>
              <a:t>?    •</a:t>
            </a:r>
            <a:endPar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5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97640-D21E-447E-9506-560780191574}"/>
              </a:ext>
            </a:extLst>
          </p:cNvPr>
          <p:cNvSpPr/>
          <p:nvPr/>
        </p:nvSpPr>
        <p:spPr>
          <a:xfrm>
            <a:off x="0" y="5941236"/>
            <a:ext cx="12364278" cy="82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le 4">
            <a:extLst>
              <a:ext uri="{FF2B5EF4-FFF2-40B4-BE49-F238E27FC236}">
                <a16:creationId xmlns:a16="http://schemas.microsoft.com/office/drawing/2014/main" id="{8399F797-AD75-4D32-8FA3-53902D4F5C04}"/>
              </a:ext>
            </a:extLst>
          </p:cNvPr>
          <p:cNvSpPr>
            <a:spLocks noGrp="1"/>
          </p:cNvSpPr>
          <p:nvPr>
            <p:ph type="title"/>
          </p:nvPr>
        </p:nvSpPr>
        <p:spPr/>
        <p:txBody>
          <a:bodyPr/>
          <a:lstStyle/>
          <a:p>
            <a:r>
              <a:rPr lang="nl-NL" dirty="0"/>
              <a:t>Aanleiding</a:t>
            </a:r>
          </a:p>
        </p:txBody>
      </p:sp>
      <p:pic>
        <p:nvPicPr>
          <p:cNvPr id="3" name="Picture 2" descr="Afbeeldingsresultaat voor klimaatverbond nederland">
            <a:extLst>
              <a:ext uri="{FF2B5EF4-FFF2-40B4-BE49-F238E27FC236}">
                <a16:creationId xmlns:a16="http://schemas.microsoft.com/office/drawing/2014/main" id="{D9AE937E-5C00-4EE6-88C7-0A932B0B980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CE0644-68A7-4871-AC1A-E82AF22362DA}"/>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6" name="Picture 5">
            <a:extLst>
              <a:ext uri="{FF2B5EF4-FFF2-40B4-BE49-F238E27FC236}">
                <a16:creationId xmlns:a16="http://schemas.microsoft.com/office/drawing/2014/main" id="{77ADE8E8-3682-47D5-BBDC-85B83C50DB76}"/>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
        <p:nvSpPr>
          <p:cNvPr id="8" name="Subtitle 2">
            <a:extLst>
              <a:ext uri="{FF2B5EF4-FFF2-40B4-BE49-F238E27FC236}">
                <a16:creationId xmlns:a16="http://schemas.microsoft.com/office/drawing/2014/main" id="{BB660090-4C48-4576-B5A2-389A5E30508F}"/>
              </a:ext>
            </a:extLst>
          </p:cNvPr>
          <p:cNvSpPr txBox="1">
            <a:spLocks/>
          </p:cNvSpPr>
          <p:nvPr/>
        </p:nvSpPr>
        <p:spPr>
          <a:xfrm>
            <a:off x="538800" y="4291551"/>
            <a:ext cx="10800000" cy="104400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a:ln>
                  <a:noFill/>
                </a:ln>
                <a:solidFill>
                  <a:sysClr val="window" lastClr="FFFFFF"/>
                </a:solidFill>
                <a:effectLst/>
                <a:uLnTx/>
                <a:uFillTx/>
                <a:latin typeface="Calibri" panose="020F0502020204030204"/>
                <a:ea typeface="+mn-ea"/>
                <a:cs typeface="+mn-cs"/>
              </a:rPr>
              <a:t>Nationale Adaptatie Strategie	 •</a:t>
            </a: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a:ln>
                  <a:noFill/>
                </a:ln>
                <a:solidFill>
                  <a:sysClr val="window" lastClr="FFFFFF"/>
                </a:solidFill>
                <a:effectLst/>
                <a:uLnTx/>
                <a:uFillTx/>
                <a:latin typeface="Calibri" panose="020F0502020204030204"/>
                <a:ea typeface="+mn-ea"/>
                <a:cs typeface="+mn-cs"/>
              </a:rPr>
              <a:t>Aanpak negatieve gevolgen hittestress	 •</a:t>
            </a: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a:ln>
                  <a:noFill/>
                </a:ln>
                <a:solidFill>
                  <a:sysClr val="window" lastClr="FFFFFF"/>
                </a:solidFill>
                <a:effectLst/>
                <a:uLnTx/>
                <a:uFillTx/>
                <a:latin typeface="Calibri" panose="020F0502020204030204"/>
                <a:ea typeface="+mn-ea"/>
                <a:cs typeface="+mn-cs"/>
              </a:rPr>
              <a:t>Tijdschalen	•</a:t>
            </a:r>
            <a:endPar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EC21-93B2-436D-BF96-2AEC0B991068}"/>
              </a:ext>
            </a:extLst>
          </p:cNvPr>
          <p:cNvSpPr>
            <a:spLocks noGrp="1"/>
          </p:cNvSpPr>
          <p:nvPr>
            <p:ph type="title"/>
          </p:nvPr>
        </p:nvSpPr>
        <p:spPr/>
        <p:txBody>
          <a:bodyPr/>
          <a:lstStyle/>
          <a:p>
            <a:r>
              <a:rPr lang="nl-NL" b="1" dirty="0"/>
              <a:t>Nationale Klimaat Adaptatie Strategie</a:t>
            </a:r>
          </a:p>
        </p:txBody>
      </p:sp>
      <p:sp>
        <p:nvSpPr>
          <p:cNvPr id="3" name="Text Placeholder 2">
            <a:extLst>
              <a:ext uri="{FF2B5EF4-FFF2-40B4-BE49-F238E27FC236}">
                <a16:creationId xmlns:a16="http://schemas.microsoft.com/office/drawing/2014/main" id="{C4CB4EEA-C2C6-4763-A813-38F1EBCA7692}"/>
              </a:ext>
            </a:extLst>
          </p:cNvPr>
          <p:cNvSpPr>
            <a:spLocks noGrp="1"/>
          </p:cNvSpPr>
          <p:nvPr>
            <p:ph type="body" idx="1"/>
          </p:nvPr>
        </p:nvSpPr>
        <p:spPr>
          <a:xfrm>
            <a:off x="839788" y="1681163"/>
            <a:ext cx="5478087" cy="3287444"/>
          </a:xfrm>
        </p:spPr>
        <p:txBody>
          <a:bodyPr anchor="t">
            <a:noAutofit/>
          </a:bodyPr>
          <a:lstStyle/>
          <a:p>
            <a:pPr marL="342900" indent="-342900">
              <a:buFont typeface="Arial" panose="020B0604020202020204" pitchFamily="34" charset="0"/>
              <a:buChar char="•"/>
            </a:pPr>
            <a:r>
              <a:rPr lang="nl-NL" sz="2800" dirty="0">
                <a:latin typeface="+mj-lt"/>
              </a:rPr>
              <a:t>Inzicht in belangrijkste effecten van klimaatverandering</a:t>
            </a:r>
          </a:p>
          <a:p>
            <a:pPr marL="342900" indent="-342900">
              <a:buFont typeface="Arial" panose="020B0604020202020204" pitchFamily="34" charset="0"/>
              <a:buChar char="•"/>
            </a:pPr>
            <a:r>
              <a:rPr lang="nl-NL" sz="2800" dirty="0">
                <a:latin typeface="+mj-lt"/>
              </a:rPr>
              <a:t>Stappen die nodig zijn om in Nederland minder kwetsbaar te zijn voor klimaatverandering in 2050</a:t>
            </a:r>
          </a:p>
          <a:p>
            <a:pPr marL="800100" lvl="1" indent="-342900">
              <a:buFont typeface="Arial" panose="020B0604020202020204" pitchFamily="34" charset="0"/>
              <a:buChar char="•"/>
            </a:pPr>
            <a:endParaRPr lang="nl-NL" sz="2400" dirty="0">
              <a:latin typeface="+mj-lt"/>
            </a:endParaRPr>
          </a:p>
        </p:txBody>
      </p:sp>
      <p:pic>
        <p:nvPicPr>
          <p:cNvPr id="7" name="Afbeelding 7" descr="Bollenschema_warmer_V13.jpg">
            <a:extLst>
              <a:ext uri="{FF2B5EF4-FFF2-40B4-BE49-F238E27FC236}">
                <a16:creationId xmlns:a16="http://schemas.microsoft.com/office/drawing/2014/main" id="{FD540EBE-CC60-4E24-B29D-1AAE99BFB01A}"/>
              </a:ext>
            </a:extLst>
          </p:cNvPr>
          <p:cNvPicPr>
            <a:picLocks noChangeAspect="1"/>
          </p:cNvPicPr>
          <p:nvPr/>
        </p:nvPicPr>
        <p:blipFill rotWithShape="1">
          <a:blip r:embed="rId3" cstate="print"/>
          <a:srcRect r="26041"/>
          <a:stretch/>
        </p:blipFill>
        <p:spPr>
          <a:xfrm>
            <a:off x="7477375" y="1777302"/>
            <a:ext cx="4442876" cy="4179761"/>
          </a:xfrm>
          <a:prstGeom prst="rect">
            <a:avLst/>
          </a:prstGeom>
        </p:spPr>
      </p:pic>
      <p:sp>
        <p:nvSpPr>
          <p:cNvPr id="5" name="Slide Number Placeholder 4">
            <a:extLst>
              <a:ext uri="{FF2B5EF4-FFF2-40B4-BE49-F238E27FC236}">
                <a16:creationId xmlns:a16="http://schemas.microsoft.com/office/drawing/2014/main" id="{965FAFC3-080A-4F3D-A064-C93BDC9171D3}"/>
              </a:ext>
            </a:extLst>
          </p:cNvPr>
          <p:cNvSpPr>
            <a:spLocks noGrp="1"/>
          </p:cNvSpPr>
          <p:nvPr>
            <p:ph type="sldNum" sz="quarter" idx="12"/>
          </p:nvPr>
        </p:nvSpPr>
        <p:spPr/>
        <p:txBody>
          <a:bodyPr/>
          <a:lstStyle/>
          <a:p>
            <a:fld id="{5AE38075-34CC-0E4B-BBD7-3E430FB45CA8}" type="slidenum">
              <a:rPr lang="nl-NL" smtClean="0"/>
              <a:t>5</a:t>
            </a:fld>
            <a:endParaRPr lang="nl-NL"/>
          </a:p>
        </p:txBody>
      </p:sp>
      <p:pic>
        <p:nvPicPr>
          <p:cNvPr id="8" name="Picture 2" descr="Afbeeldingsresultaat voor klimaatverbond nederland">
            <a:extLst>
              <a:ext uri="{FF2B5EF4-FFF2-40B4-BE49-F238E27FC236}">
                <a16:creationId xmlns:a16="http://schemas.microsoft.com/office/drawing/2014/main" id="{3CAD38D7-974B-4C89-9907-7992877F09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A834111-1749-43F6-94ED-1AEFF2685193}"/>
              </a:ext>
            </a:extLst>
          </p:cNvPr>
          <p:cNvPicPr>
            <a:picLocks noChangeAspect="1"/>
          </p:cNvPicPr>
          <p:nvPr/>
        </p:nvPicPr>
        <p:blipFill rotWithShape="1">
          <a:blip r:embed="rId5">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10" name="Picture 9">
            <a:extLst>
              <a:ext uri="{FF2B5EF4-FFF2-40B4-BE49-F238E27FC236}">
                <a16:creationId xmlns:a16="http://schemas.microsoft.com/office/drawing/2014/main" id="{E45A6096-4BFC-4DDA-81C4-E0B96D8D99D6}"/>
              </a:ext>
            </a:extLst>
          </p:cNvPr>
          <p:cNvPicPr>
            <a:picLocks noChangeAspect="1"/>
          </p:cNvPicPr>
          <p:nvPr/>
        </p:nvPicPr>
        <p:blipFill rotWithShape="1">
          <a:blip r:embed="rId6">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146243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041F-4E15-4CD5-8F7E-AC7E22A68B92}"/>
              </a:ext>
            </a:extLst>
          </p:cNvPr>
          <p:cNvSpPr>
            <a:spLocks noGrp="1"/>
          </p:cNvSpPr>
          <p:nvPr>
            <p:ph type="title"/>
          </p:nvPr>
        </p:nvSpPr>
        <p:spPr/>
        <p:txBody>
          <a:bodyPr/>
          <a:lstStyle/>
          <a:p>
            <a:r>
              <a:rPr lang="nl-NL" b="1" dirty="0"/>
              <a:t>Aanpak van de negatieve gezondheidseffecten van hittestress in de stad</a:t>
            </a:r>
          </a:p>
        </p:txBody>
      </p:sp>
      <p:sp>
        <p:nvSpPr>
          <p:cNvPr id="9" name="Text Placeholder 2">
            <a:extLst>
              <a:ext uri="{FF2B5EF4-FFF2-40B4-BE49-F238E27FC236}">
                <a16:creationId xmlns:a16="http://schemas.microsoft.com/office/drawing/2014/main" id="{D36146E1-70F0-46B8-9DCA-52DED7518CB9}"/>
              </a:ext>
            </a:extLst>
          </p:cNvPr>
          <p:cNvSpPr txBox="1">
            <a:spLocks/>
          </p:cNvSpPr>
          <p:nvPr/>
        </p:nvSpPr>
        <p:spPr>
          <a:xfrm>
            <a:off x="838200" y="1917577"/>
            <a:ext cx="6288823" cy="36977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dirty="0"/>
              <a:t>Zorg</a:t>
            </a:r>
            <a:br>
              <a:rPr lang="nl-NL" dirty="0"/>
            </a:br>
            <a:r>
              <a:rPr lang="nl-NL" sz="2400" b="1" dirty="0"/>
              <a:t>NAS</a:t>
            </a:r>
            <a:br>
              <a:rPr lang="nl-NL" sz="2400" dirty="0"/>
            </a:br>
            <a:r>
              <a:rPr lang="nl-NL" sz="2400" i="1" dirty="0"/>
              <a:t>(Lokale) Hitteplannen</a:t>
            </a:r>
          </a:p>
          <a:p>
            <a:pPr marL="342900" indent="-342900"/>
            <a:r>
              <a:rPr lang="nl-NL" dirty="0"/>
              <a:t>Aanpassing en beheer en onderhoud van gebouwen</a:t>
            </a:r>
          </a:p>
          <a:p>
            <a:pPr marL="342900" indent="-342900"/>
            <a:r>
              <a:rPr lang="nl-NL" i="1" dirty="0"/>
              <a:t>Ruimtelijke inrichting </a:t>
            </a:r>
            <a:br>
              <a:rPr lang="nl-NL" i="1" dirty="0"/>
            </a:br>
            <a:r>
              <a:rPr lang="nl-NL" sz="2000" b="1" i="1" dirty="0"/>
              <a:t>DPRA</a:t>
            </a:r>
            <a:br>
              <a:rPr lang="nl-NL" sz="2000" b="1" i="1" dirty="0"/>
            </a:br>
            <a:r>
              <a:rPr lang="nl-NL" sz="2000" i="1" dirty="0"/>
              <a:t>Maatregelen om Nederland klimaatbestendig en </a:t>
            </a:r>
            <a:r>
              <a:rPr lang="nl-NL" sz="2000" i="1" dirty="0" err="1"/>
              <a:t>waterrobuust</a:t>
            </a:r>
            <a:r>
              <a:rPr lang="nl-NL" sz="2000" i="1" dirty="0"/>
              <a:t> in te richten</a:t>
            </a:r>
            <a:br>
              <a:rPr lang="nl-NL" i="1" dirty="0"/>
            </a:br>
            <a:endParaRPr lang="nl-NL" i="1" dirty="0"/>
          </a:p>
          <a:p>
            <a:pPr marL="800100" lvl="1" indent="-342900"/>
            <a:endParaRPr lang="nl-NL" dirty="0">
              <a:latin typeface="+mj-lt"/>
            </a:endParaRPr>
          </a:p>
        </p:txBody>
      </p:sp>
      <p:pic>
        <p:nvPicPr>
          <p:cNvPr id="11" name="Afbeelding 2">
            <a:extLst>
              <a:ext uri="{FF2B5EF4-FFF2-40B4-BE49-F238E27FC236}">
                <a16:creationId xmlns:a16="http://schemas.microsoft.com/office/drawing/2014/main" id="{3863CBD7-C8F9-4B72-AA27-B1B809F4ADC5}"/>
              </a:ext>
            </a:extLst>
          </p:cNvPr>
          <p:cNvPicPr>
            <a:picLocks noChangeAspect="1"/>
          </p:cNvPicPr>
          <p:nvPr/>
        </p:nvPicPr>
        <p:blipFill rotWithShape="1">
          <a:blip r:embed="rId3">
            <a:clrChange>
              <a:clrFrom>
                <a:srgbClr val="FFFFFF"/>
              </a:clrFrom>
              <a:clrTo>
                <a:srgbClr val="FFFFFF">
                  <a:alpha val="0"/>
                </a:srgbClr>
              </a:clrTo>
            </a:clrChange>
          </a:blip>
          <a:srcRect l="11433" r="15106"/>
          <a:stretch/>
        </p:blipFill>
        <p:spPr>
          <a:xfrm>
            <a:off x="6096000" y="1917577"/>
            <a:ext cx="6110828" cy="4674000"/>
          </a:xfrm>
          <a:prstGeom prst="rect">
            <a:avLst/>
          </a:prstGeom>
        </p:spPr>
      </p:pic>
      <p:sp>
        <p:nvSpPr>
          <p:cNvPr id="4" name="Slide Number Placeholder 3">
            <a:extLst>
              <a:ext uri="{FF2B5EF4-FFF2-40B4-BE49-F238E27FC236}">
                <a16:creationId xmlns:a16="http://schemas.microsoft.com/office/drawing/2014/main" id="{23C010D0-0EBB-4EA8-AC0A-B1E060595E3A}"/>
              </a:ext>
            </a:extLst>
          </p:cNvPr>
          <p:cNvSpPr>
            <a:spLocks noGrp="1"/>
          </p:cNvSpPr>
          <p:nvPr>
            <p:ph type="sldNum" sz="quarter" idx="12"/>
          </p:nvPr>
        </p:nvSpPr>
        <p:spPr/>
        <p:txBody>
          <a:bodyPr/>
          <a:lstStyle/>
          <a:p>
            <a:fld id="{5AE38075-34CC-0E4B-BBD7-3E430FB45CA8}" type="slidenum">
              <a:rPr lang="nl-NL" smtClean="0"/>
              <a:t>6</a:t>
            </a:fld>
            <a:endParaRPr lang="nl-NL"/>
          </a:p>
        </p:txBody>
      </p:sp>
      <p:pic>
        <p:nvPicPr>
          <p:cNvPr id="7" name="Picture 2" descr="Afbeeldingsresultaat voor klimaatverbond nederland">
            <a:extLst>
              <a:ext uri="{FF2B5EF4-FFF2-40B4-BE49-F238E27FC236}">
                <a16:creationId xmlns:a16="http://schemas.microsoft.com/office/drawing/2014/main" id="{7B41852D-FB40-42CE-BD56-4E3E00C08E3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3C02484-D801-4E28-99B0-8044695A07D8}"/>
              </a:ext>
            </a:extLst>
          </p:cNvPr>
          <p:cNvPicPr>
            <a:picLocks noChangeAspect="1"/>
          </p:cNvPicPr>
          <p:nvPr/>
        </p:nvPicPr>
        <p:blipFill rotWithShape="1">
          <a:blip r:embed="rId5">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10" name="Picture 9">
            <a:extLst>
              <a:ext uri="{FF2B5EF4-FFF2-40B4-BE49-F238E27FC236}">
                <a16:creationId xmlns:a16="http://schemas.microsoft.com/office/drawing/2014/main" id="{82E7D131-E996-4E57-8859-09F6EA12E283}"/>
              </a:ext>
            </a:extLst>
          </p:cNvPr>
          <p:cNvPicPr>
            <a:picLocks noChangeAspect="1"/>
          </p:cNvPicPr>
          <p:nvPr/>
        </p:nvPicPr>
        <p:blipFill rotWithShape="1">
          <a:blip r:embed="rId6">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72960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F7B5-E3A3-469C-AD38-228C9092454D}"/>
              </a:ext>
            </a:extLst>
          </p:cNvPr>
          <p:cNvSpPr>
            <a:spLocks noGrp="1"/>
          </p:cNvSpPr>
          <p:nvPr>
            <p:ph type="title"/>
          </p:nvPr>
        </p:nvSpPr>
        <p:spPr/>
        <p:txBody>
          <a:bodyPr/>
          <a:lstStyle/>
          <a:p>
            <a:r>
              <a:rPr lang="nl-NL" b="1" dirty="0"/>
              <a:t>Tijdschalen</a:t>
            </a:r>
          </a:p>
        </p:txBody>
      </p:sp>
      <p:pic>
        <p:nvPicPr>
          <p:cNvPr id="4" name="Afbeelding 2">
            <a:extLst>
              <a:ext uri="{FF2B5EF4-FFF2-40B4-BE49-F238E27FC236}">
                <a16:creationId xmlns:a16="http://schemas.microsoft.com/office/drawing/2014/main" id="{A29E8F33-523F-6140-AE66-8DC6D092E4DE}"/>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727591" y="1230923"/>
            <a:ext cx="10522764" cy="5919055"/>
          </a:xfrm>
          <a:prstGeom prst="rect">
            <a:avLst/>
          </a:prstGeom>
        </p:spPr>
      </p:pic>
      <p:sp>
        <p:nvSpPr>
          <p:cNvPr id="5" name="Slide Number Placeholder 4">
            <a:extLst>
              <a:ext uri="{FF2B5EF4-FFF2-40B4-BE49-F238E27FC236}">
                <a16:creationId xmlns:a16="http://schemas.microsoft.com/office/drawing/2014/main" id="{4ECCE2FD-3BDD-4137-8CDA-A49ADF1CDF5D}"/>
              </a:ext>
            </a:extLst>
          </p:cNvPr>
          <p:cNvSpPr>
            <a:spLocks noGrp="1"/>
          </p:cNvSpPr>
          <p:nvPr>
            <p:ph type="sldNum" sz="quarter" idx="12"/>
          </p:nvPr>
        </p:nvSpPr>
        <p:spPr/>
        <p:txBody>
          <a:bodyPr/>
          <a:lstStyle/>
          <a:p>
            <a:fld id="{5AE38075-34CC-0E4B-BBD7-3E430FB45CA8}" type="slidenum">
              <a:rPr lang="nl-NL" smtClean="0"/>
              <a:t>7</a:t>
            </a:fld>
            <a:endParaRPr lang="nl-NL"/>
          </a:p>
        </p:txBody>
      </p:sp>
      <p:pic>
        <p:nvPicPr>
          <p:cNvPr id="6" name="Picture 2" descr="Afbeeldingsresultaat voor klimaatverbond nederland">
            <a:extLst>
              <a:ext uri="{FF2B5EF4-FFF2-40B4-BE49-F238E27FC236}">
                <a16:creationId xmlns:a16="http://schemas.microsoft.com/office/drawing/2014/main" id="{A20D5358-CC09-4F5F-93B5-558F3C90F38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50F25A-DCC1-4578-B8D7-38F5B530C0F2}"/>
              </a:ext>
            </a:extLst>
          </p:cNvPr>
          <p:cNvPicPr>
            <a:picLocks noChangeAspect="1"/>
          </p:cNvPicPr>
          <p:nvPr/>
        </p:nvPicPr>
        <p:blipFill rotWithShape="1">
          <a:blip r:embed="rId5">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8" name="Picture 7">
            <a:extLst>
              <a:ext uri="{FF2B5EF4-FFF2-40B4-BE49-F238E27FC236}">
                <a16:creationId xmlns:a16="http://schemas.microsoft.com/office/drawing/2014/main" id="{C8BD52F2-7D7C-4612-8B5D-85397CBE8901}"/>
              </a:ext>
            </a:extLst>
          </p:cNvPr>
          <p:cNvPicPr>
            <a:picLocks noChangeAspect="1"/>
          </p:cNvPicPr>
          <p:nvPr/>
        </p:nvPicPr>
        <p:blipFill rotWithShape="1">
          <a:blip r:embed="rId6">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180471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97640-D21E-447E-9506-560780191574}"/>
              </a:ext>
            </a:extLst>
          </p:cNvPr>
          <p:cNvSpPr/>
          <p:nvPr/>
        </p:nvSpPr>
        <p:spPr>
          <a:xfrm>
            <a:off x="0" y="5941236"/>
            <a:ext cx="12364278" cy="82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4">
            <a:extLst>
              <a:ext uri="{FF2B5EF4-FFF2-40B4-BE49-F238E27FC236}">
                <a16:creationId xmlns:a16="http://schemas.microsoft.com/office/drawing/2014/main" id="{8399F797-AD75-4D32-8FA3-53902D4F5C04}"/>
              </a:ext>
            </a:extLst>
          </p:cNvPr>
          <p:cNvSpPr>
            <a:spLocks noGrp="1"/>
          </p:cNvSpPr>
          <p:nvPr>
            <p:ph type="title"/>
          </p:nvPr>
        </p:nvSpPr>
        <p:spPr/>
        <p:txBody>
          <a:bodyPr/>
          <a:lstStyle/>
          <a:p>
            <a:r>
              <a:rPr lang="nl-NL" dirty="0"/>
              <a:t>Aanpak proeftuinen</a:t>
            </a:r>
          </a:p>
        </p:txBody>
      </p:sp>
      <p:pic>
        <p:nvPicPr>
          <p:cNvPr id="3" name="Picture 2" descr="Afbeeldingsresultaat voor klimaatverbond nederland">
            <a:extLst>
              <a:ext uri="{FF2B5EF4-FFF2-40B4-BE49-F238E27FC236}">
                <a16:creationId xmlns:a16="http://schemas.microsoft.com/office/drawing/2014/main" id="{D9AE937E-5C00-4EE6-88C7-0A932B0B980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CE0644-68A7-4871-AC1A-E82AF22362DA}"/>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6" name="Picture 5">
            <a:extLst>
              <a:ext uri="{FF2B5EF4-FFF2-40B4-BE49-F238E27FC236}">
                <a16:creationId xmlns:a16="http://schemas.microsoft.com/office/drawing/2014/main" id="{77ADE8E8-3682-47D5-BBDC-85B83C50DB76}"/>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
        <p:nvSpPr>
          <p:cNvPr id="10" name="Subtitle 2">
            <a:extLst>
              <a:ext uri="{FF2B5EF4-FFF2-40B4-BE49-F238E27FC236}">
                <a16:creationId xmlns:a16="http://schemas.microsoft.com/office/drawing/2014/main" id="{E5BD9218-4359-4948-8E31-E02AA7E69167}"/>
              </a:ext>
            </a:extLst>
          </p:cNvPr>
          <p:cNvSpPr txBox="1">
            <a:spLocks/>
          </p:cNvSpPr>
          <p:nvPr/>
        </p:nvSpPr>
        <p:spPr>
          <a:xfrm>
            <a:off x="553800" y="4056349"/>
            <a:ext cx="10800000" cy="18848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Doelgroep     •</a:t>
            </a: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Trends     •</a:t>
            </a: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Actoren     •</a:t>
            </a: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 lastClr="FFFFFF"/>
                </a:solidFill>
                <a:effectLst/>
                <a:uLnTx/>
                <a:uFillTx/>
                <a:latin typeface="Calibri" panose="020F0502020204030204"/>
                <a:ea typeface="+mn-ea"/>
                <a:cs typeface="+mn-cs"/>
              </a:rPr>
              <a:t>Aansluiting bij programma’s     •</a:t>
            </a:r>
          </a:p>
        </p:txBody>
      </p:sp>
    </p:spTree>
    <p:extLst>
      <p:ext uri="{BB962C8B-B14F-4D97-AF65-F5344CB8AC3E}">
        <p14:creationId xmlns:p14="http://schemas.microsoft.com/office/powerpoint/2010/main" val="216003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09B25A-3F75-4729-9C6E-04482FB1F4F7}"/>
              </a:ext>
            </a:extLst>
          </p:cNvPr>
          <p:cNvGrpSpPr/>
          <p:nvPr/>
        </p:nvGrpSpPr>
        <p:grpSpPr>
          <a:xfrm>
            <a:off x="1714490" y="1804308"/>
            <a:ext cx="8153410" cy="4113001"/>
            <a:chOff x="5170480" y="-2333937"/>
            <a:chExt cx="7643830" cy="4113001"/>
          </a:xfrm>
        </p:grpSpPr>
        <p:sp>
          <p:nvSpPr>
            <p:cNvPr id="3" name="Rechthoek 3">
              <a:extLst>
                <a:ext uri="{FF2B5EF4-FFF2-40B4-BE49-F238E27FC236}">
                  <a16:creationId xmlns:a16="http://schemas.microsoft.com/office/drawing/2014/main" id="{2F44ACA5-B164-480B-8B25-E49B20EC7014}"/>
                </a:ext>
              </a:extLst>
            </p:cNvPr>
            <p:cNvSpPr/>
            <p:nvPr/>
          </p:nvSpPr>
          <p:spPr>
            <a:xfrm>
              <a:off x="5170480" y="-2333937"/>
              <a:ext cx="7643830" cy="4113001"/>
            </a:xfrm>
            <a:prstGeom prst="rect">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grpSp>
          <p:nvGrpSpPr>
            <p:cNvPr id="4" name="Group 3">
              <a:extLst>
                <a:ext uri="{FF2B5EF4-FFF2-40B4-BE49-F238E27FC236}">
                  <a16:creationId xmlns:a16="http://schemas.microsoft.com/office/drawing/2014/main" id="{3BB69C66-7C24-4DF9-96CD-559AED956AA6}"/>
                </a:ext>
              </a:extLst>
            </p:cNvPr>
            <p:cNvGrpSpPr/>
            <p:nvPr/>
          </p:nvGrpSpPr>
          <p:grpSpPr>
            <a:xfrm>
              <a:off x="5425637" y="-2107556"/>
              <a:ext cx="7150548" cy="3651688"/>
              <a:chOff x="5425637" y="-2107556"/>
              <a:chExt cx="7150548" cy="3651688"/>
            </a:xfrm>
          </p:grpSpPr>
          <p:sp>
            <p:nvSpPr>
              <p:cNvPr id="5" name="Rechthoek 62">
                <a:extLst>
                  <a:ext uri="{FF2B5EF4-FFF2-40B4-BE49-F238E27FC236}">
                    <a16:creationId xmlns:a16="http://schemas.microsoft.com/office/drawing/2014/main" id="{C862537A-A7E3-4A75-8106-4064F77380AE}"/>
                  </a:ext>
                </a:extLst>
              </p:cNvPr>
              <p:cNvSpPr/>
              <p:nvPr/>
            </p:nvSpPr>
            <p:spPr>
              <a:xfrm>
                <a:off x="5425637" y="-2107556"/>
                <a:ext cx="7150548" cy="36516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63">
                <a:extLst>
                  <a:ext uri="{FF2B5EF4-FFF2-40B4-BE49-F238E27FC236}">
                    <a16:creationId xmlns:a16="http://schemas.microsoft.com/office/drawing/2014/main" id="{53DF9026-339F-40DE-8B9C-391C244FB8F8}"/>
                  </a:ext>
                </a:extLst>
              </p:cNvPr>
              <p:cNvSpPr txBox="1"/>
              <p:nvPr/>
            </p:nvSpPr>
            <p:spPr>
              <a:xfrm>
                <a:off x="5461493" y="-2018024"/>
                <a:ext cx="5431470" cy="369332"/>
              </a:xfrm>
              <a:prstGeom prst="rect">
                <a:avLst/>
              </a:prstGeom>
              <a:noFill/>
            </p:spPr>
            <p:txBody>
              <a:bodyPr wrap="square" rtlCol="0">
                <a:spAutoFit/>
              </a:bodyPr>
              <a:lstStyle/>
              <a:p>
                <a:pPr algn="ctr"/>
                <a:r>
                  <a:rPr lang="en-US" dirty="0">
                    <a:solidFill>
                      <a:schemeClr val="accent2">
                        <a:lumMod val="50000"/>
                      </a:schemeClr>
                    </a:solidFill>
                  </a:rPr>
                  <a:t>KWETSBARE DOELGROEPEN</a:t>
                </a:r>
              </a:p>
            </p:txBody>
          </p:sp>
          <p:sp>
            <p:nvSpPr>
              <p:cNvPr id="9" name="Tekstvak 67">
                <a:extLst>
                  <a:ext uri="{FF2B5EF4-FFF2-40B4-BE49-F238E27FC236}">
                    <a16:creationId xmlns:a16="http://schemas.microsoft.com/office/drawing/2014/main" id="{2C40EFA5-6DC1-4D24-A76A-3C1F159C92A8}"/>
                  </a:ext>
                </a:extLst>
              </p:cNvPr>
              <p:cNvSpPr txBox="1"/>
              <p:nvPr/>
            </p:nvSpPr>
            <p:spPr>
              <a:xfrm>
                <a:off x="5635540" y="-1353881"/>
                <a:ext cx="2100602" cy="369332"/>
              </a:xfrm>
              <a:prstGeom prst="rect">
                <a:avLst/>
              </a:prstGeom>
              <a:solidFill>
                <a:schemeClr val="bg1"/>
              </a:solidFill>
            </p:spPr>
            <p:txBody>
              <a:bodyPr wrap="square" rtlCol="0">
                <a:spAutoFit/>
              </a:bodyPr>
              <a:lstStyle/>
              <a:p>
                <a:pPr algn="ctr"/>
                <a:r>
                  <a:rPr lang="en-US" dirty="0">
                    <a:latin typeface="+mj-lt"/>
                  </a:rPr>
                  <a:t>CHRONISCH ZIEKEN</a:t>
                </a:r>
              </a:p>
            </p:txBody>
          </p:sp>
          <p:sp>
            <p:nvSpPr>
              <p:cNvPr id="10" name="Tekstvak 68">
                <a:extLst>
                  <a:ext uri="{FF2B5EF4-FFF2-40B4-BE49-F238E27FC236}">
                    <a16:creationId xmlns:a16="http://schemas.microsoft.com/office/drawing/2014/main" id="{2E5D7B0B-074D-4826-B3B9-1177D732F127}"/>
                  </a:ext>
                </a:extLst>
              </p:cNvPr>
              <p:cNvSpPr txBox="1"/>
              <p:nvPr/>
            </p:nvSpPr>
            <p:spPr>
              <a:xfrm>
                <a:off x="5635539" y="-879022"/>
                <a:ext cx="2100602" cy="369332"/>
              </a:xfrm>
              <a:prstGeom prst="rect">
                <a:avLst/>
              </a:prstGeom>
              <a:solidFill>
                <a:schemeClr val="bg1"/>
              </a:solidFill>
            </p:spPr>
            <p:txBody>
              <a:bodyPr wrap="square" rtlCol="0">
                <a:spAutoFit/>
              </a:bodyPr>
              <a:lstStyle/>
              <a:p>
                <a:pPr algn="ctr"/>
                <a:r>
                  <a:rPr lang="en-US" dirty="0">
                    <a:latin typeface="+mj-lt"/>
                  </a:rPr>
                  <a:t>JONGE KINDEREN</a:t>
                </a:r>
              </a:p>
            </p:txBody>
          </p:sp>
          <p:sp>
            <p:nvSpPr>
              <p:cNvPr id="11" name="Tekstvak 69">
                <a:extLst>
                  <a:ext uri="{FF2B5EF4-FFF2-40B4-BE49-F238E27FC236}">
                    <a16:creationId xmlns:a16="http://schemas.microsoft.com/office/drawing/2014/main" id="{2425E067-7606-4841-B249-BFF73C3A78B7}"/>
                  </a:ext>
                </a:extLst>
              </p:cNvPr>
              <p:cNvSpPr txBox="1"/>
              <p:nvPr/>
            </p:nvSpPr>
            <p:spPr>
              <a:xfrm>
                <a:off x="5635538" y="-421728"/>
                <a:ext cx="2100603" cy="369332"/>
              </a:xfrm>
              <a:prstGeom prst="rect">
                <a:avLst/>
              </a:prstGeom>
              <a:solidFill>
                <a:schemeClr val="bg1"/>
              </a:solidFill>
            </p:spPr>
            <p:txBody>
              <a:bodyPr wrap="square" rtlCol="0">
                <a:spAutoFit/>
              </a:bodyPr>
              <a:lstStyle/>
              <a:p>
                <a:pPr algn="ctr"/>
                <a:r>
                  <a:rPr lang="en-US" dirty="0">
                    <a:latin typeface="+mj-lt"/>
                  </a:rPr>
                  <a:t>SPORTERS</a:t>
                </a:r>
              </a:p>
            </p:txBody>
          </p:sp>
          <p:sp>
            <p:nvSpPr>
              <p:cNvPr id="12" name="Tekstvak 70">
                <a:extLst>
                  <a:ext uri="{FF2B5EF4-FFF2-40B4-BE49-F238E27FC236}">
                    <a16:creationId xmlns:a16="http://schemas.microsoft.com/office/drawing/2014/main" id="{88FF7DC3-6101-4ED1-AA21-39C983FC4030}"/>
                  </a:ext>
                </a:extLst>
              </p:cNvPr>
              <p:cNvSpPr txBox="1"/>
              <p:nvPr/>
            </p:nvSpPr>
            <p:spPr>
              <a:xfrm>
                <a:off x="5635537" y="50740"/>
                <a:ext cx="2100602" cy="369332"/>
              </a:xfrm>
              <a:prstGeom prst="rect">
                <a:avLst/>
              </a:prstGeom>
              <a:solidFill>
                <a:schemeClr val="bg1"/>
              </a:solidFill>
            </p:spPr>
            <p:txBody>
              <a:bodyPr wrap="square" rtlCol="0">
                <a:spAutoFit/>
              </a:bodyPr>
              <a:lstStyle/>
              <a:p>
                <a:pPr algn="ctr"/>
                <a:r>
                  <a:rPr lang="en-US" dirty="0">
                    <a:latin typeface="+mj-lt"/>
                  </a:rPr>
                  <a:t>OBESITAS</a:t>
                </a:r>
              </a:p>
            </p:txBody>
          </p:sp>
          <p:sp>
            <p:nvSpPr>
              <p:cNvPr id="13" name="Tekstvak 71">
                <a:extLst>
                  <a:ext uri="{FF2B5EF4-FFF2-40B4-BE49-F238E27FC236}">
                    <a16:creationId xmlns:a16="http://schemas.microsoft.com/office/drawing/2014/main" id="{3DBD07E7-6E15-4EEF-B983-CD517C75A480}"/>
                  </a:ext>
                </a:extLst>
              </p:cNvPr>
              <p:cNvSpPr txBox="1"/>
              <p:nvPr/>
            </p:nvSpPr>
            <p:spPr>
              <a:xfrm>
                <a:off x="5635537" y="523065"/>
                <a:ext cx="2100604" cy="646331"/>
              </a:xfrm>
              <a:prstGeom prst="rect">
                <a:avLst/>
              </a:prstGeom>
              <a:solidFill>
                <a:schemeClr val="bg1"/>
              </a:solidFill>
              <a:ln>
                <a:solidFill>
                  <a:srgbClr val="C00000"/>
                </a:solidFill>
              </a:ln>
            </p:spPr>
            <p:txBody>
              <a:bodyPr wrap="square" rtlCol="0">
                <a:spAutoFit/>
              </a:bodyPr>
              <a:lstStyle/>
              <a:p>
                <a:pPr algn="ctr"/>
                <a:r>
                  <a:rPr lang="en-US" dirty="0">
                    <a:latin typeface="+mj-lt"/>
                  </a:rPr>
                  <a:t>OUDEREN </a:t>
                </a:r>
              </a:p>
              <a:p>
                <a:pPr algn="ctr"/>
                <a:r>
                  <a:rPr lang="en-US" dirty="0">
                    <a:latin typeface="+mj-lt"/>
                  </a:rPr>
                  <a:t>75+</a:t>
                </a:r>
              </a:p>
            </p:txBody>
          </p:sp>
          <p:sp>
            <p:nvSpPr>
              <p:cNvPr id="14" name="Tekstvak 72">
                <a:extLst>
                  <a:ext uri="{FF2B5EF4-FFF2-40B4-BE49-F238E27FC236}">
                    <a16:creationId xmlns:a16="http://schemas.microsoft.com/office/drawing/2014/main" id="{E8C72BB3-6AAD-4B78-8AC8-724F3EA9CF0F}"/>
                  </a:ext>
                </a:extLst>
              </p:cNvPr>
              <p:cNvSpPr txBox="1"/>
              <p:nvPr/>
            </p:nvSpPr>
            <p:spPr>
              <a:xfrm>
                <a:off x="8220792" y="502359"/>
                <a:ext cx="2434197" cy="276999"/>
              </a:xfrm>
              <a:prstGeom prst="rect">
                <a:avLst/>
              </a:prstGeom>
              <a:solidFill>
                <a:schemeClr val="bg1"/>
              </a:solidFill>
            </p:spPr>
            <p:txBody>
              <a:bodyPr wrap="square" rtlCol="0">
                <a:spAutoFit/>
              </a:bodyPr>
              <a:lstStyle/>
              <a:p>
                <a:pPr algn="ctr"/>
                <a:r>
                  <a:rPr lang="en-US" sz="1200" dirty="0">
                    <a:latin typeface="+mj-lt"/>
                  </a:rPr>
                  <a:t>OUDEREN IN VERZORGINGSHUIZEN</a:t>
                </a:r>
              </a:p>
            </p:txBody>
          </p:sp>
          <p:sp>
            <p:nvSpPr>
              <p:cNvPr id="15" name="Tekstvak 73">
                <a:extLst>
                  <a:ext uri="{FF2B5EF4-FFF2-40B4-BE49-F238E27FC236}">
                    <a16:creationId xmlns:a16="http://schemas.microsoft.com/office/drawing/2014/main" id="{0BD97463-1827-4A81-A8F9-B62B776A205E}"/>
                  </a:ext>
                </a:extLst>
              </p:cNvPr>
              <p:cNvSpPr txBox="1"/>
              <p:nvPr/>
            </p:nvSpPr>
            <p:spPr>
              <a:xfrm>
                <a:off x="8220792" y="885180"/>
                <a:ext cx="2434197" cy="276999"/>
              </a:xfrm>
              <a:prstGeom prst="rect">
                <a:avLst/>
              </a:prstGeom>
              <a:solidFill>
                <a:schemeClr val="bg1"/>
              </a:solidFill>
              <a:ln>
                <a:solidFill>
                  <a:srgbClr val="C00000"/>
                </a:solidFill>
              </a:ln>
            </p:spPr>
            <p:txBody>
              <a:bodyPr wrap="square" rtlCol="0">
                <a:spAutoFit/>
              </a:bodyPr>
              <a:lstStyle/>
              <a:p>
                <a:pPr algn="ctr"/>
                <a:r>
                  <a:rPr lang="en-US" sz="1200" dirty="0">
                    <a:latin typeface="+mj-lt"/>
                  </a:rPr>
                  <a:t>THUISWONENDE OUDEREN</a:t>
                </a:r>
              </a:p>
            </p:txBody>
          </p:sp>
          <p:cxnSp>
            <p:nvCxnSpPr>
              <p:cNvPr id="20" name="Rechte verbindingslijn met pijl 104">
                <a:extLst>
                  <a:ext uri="{FF2B5EF4-FFF2-40B4-BE49-F238E27FC236}">
                    <a16:creationId xmlns:a16="http://schemas.microsoft.com/office/drawing/2014/main" id="{8DDC09B1-03A3-4901-BB5B-426DB3A08D73}"/>
                  </a:ext>
                </a:extLst>
              </p:cNvPr>
              <p:cNvCxnSpPr>
                <a:cxnSpLocks/>
              </p:cNvCxnSpPr>
              <p:nvPr/>
            </p:nvCxnSpPr>
            <p:spPr>
              <a:xfrm>
                <a:off x="7875410" y="661164"/>
                <a:ext cx="233366"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105">
                <a:extLst>
                  <a:ext uri="{FF2B5EF4-FFF2-40B4-BE49-F238E27FC236}">
                    <a16:creationId xmlns:a16="http://schemas.microsoft.com/office/drawing/2014/main" id="{77892693-FD7C-4CEC-B60F-1B4D803C4CFE}"/>
                  </a:ext>
                </a:extLst>
              </p:cNvPr>
              <p:cNvCxnSpPr>
                <a:cxnSpLocks/>
              </p:cNvCxnSpPr>
              <p:nvPr/>
            </p:nvCxnSpPr>
            <p:spPr>
              <a:xfrm>
                <a:off x="7875410" y="991364"/>
                <a:ext cx="233366"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kstvak 73">
                <a:extLst>
                  <a:ext uri="{FF2B5EF4-FFF2-40B4-BE49-F238E27FC236}">
                    <a16:creationId xmlns:a16="http://schemas.microsoft.com/office/drawing/2014/main" id="{C8BF4717-53C1-4D02-B6C5-D2942A301DE1}"/>
                  </a:ext>
                </a:extLst>
              </p:cNvPr>
              <p:cNvSpPr txBox="1"/>
              <p:nvPr/>
            </p:nvSpPr>
            <p:spPr>
              <a:xfrm>
                <a:off x="11047494" y="746679"/>
                <a:ext cx="992556" cy="277000"/>
              </a:xfrm>
              <a:prstGeom prst="rect">
                <a:avLst/>
              </a:prstGeom>
              <a:solidFill>
                <a:schemeClr val="bg1"/>
              </a:solidFill>
              <a:ln>
                <a:solidFill>
                  <a:srgbClr val="C00000"/>
                </a:solidFill>
              </a:ln>
            </p:spPr>
            <p:txBody>
              <a:bodyPr wrap="square" rtlCol="0">
                <a:spAutoFit/>
              </a:bodyPr>
              <a:lstStyle/>
              <a:p>
                <a:pPr algn="ctr"/>
                <a:r>
                  <a:rPr lang="en-US" sz="1200" dirty="0">
                    <a:latin typeface="+mj-lt"/>
                  </a:rPr>
                  <a:t>EENZAAM</a:t>
                </a:r>
              </a:p>
            </p:txBody>
          </p:sp>
          <p:sp>
            <p:nvSpPr>
              <p:cNvPr id="24" name="Tekstvak 73">
                <a:extLst>
                  <a:ext uri="{FF2B5EF4-FFF2-40B4-BE49-F238E27FC236}">
                    <a16:creationId xmlns:a16="http://schemas.microsoft.com/office/drawing/2014/main" id="{F1C7201D-B015-45E2-976C-84E7F8922A3D}"/>
                  </a:ext>
                </a:extLst>
              </p:cNvPr>
              <p:cNvSpPr txBox="1"/>
              <p:nvPr/>
            </p:nvSpPr>
            <p:spPr>
              <a:xfrm>
                <a:off x="11047494" y="1111560"/>
                <a:ext cx="1403973" cy="276999"/>
              </a:xfrm>
              <a:prstGeom prst="rect">
                <a:avLst/>
              </a:prstGeom>
              <a:solidFill>
                <a:schemeClr val="bg1"/>
              </a:solidFill>
              <a:ln>
                <a:noFill/>
              </a:ln>
            </p:spPr>
            <p:txBody>
              <a:bodyPr wrap="square" rtlCol="0">
                <a:spAutoFit/>
              </a:bodyPr>
              <a:lstStyle/>
              <a:p>
                <a:pPr algn="ctr"/>
                <a:r>
                  <a:rPr lang="en-US" sz="1200" dirty="0">
                    <a:latin typeface="+mj-lt"/>
                  </a:rPr>
                  <a:t>MET ACHTERVANG</a:t>
                </a:r>
              </a:p>
            </p:txBody>
          </p:sp>
          <p:cxnSp>
            <p:nvCxnSpPr>
              <p:cNvPr id="29" name="Rechte verbindingslijn met pijl 105">
                <a:extLst>
                  <a:ext uri="{FF2B5EF4-FFF2-40B4-BE49-F238E27FC236}">
                    <a16:creationId xmlns:a16="http://schemas.microsoft.com/office/drawing/2014/main" id="{3034875F-0447-4683-8DA0-DB1C6A0764B6}"/>
                  </a:ext>
                </a:extLst>
              </p:cNvPr>
              <p:cNvCxnSpPr>
                <a:cxnSpLocks/>
              </p:cNvCxnSpPr>
              <p:nvPr/>
            </p:nvCxnSpPr>
            <p:spPr>
              <a:xfrm>
                <a:off x="10776280" y="1023679"/>
                <a:ext cx="233366"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6" name="Title 25">
            <a:extLst>
              <a:ext uri="{FF2B5EF4-FFF2-40B4-BE49-F238E27FC236}">
                <a16:creationId xmlns:a16="http://schemas.microsoft.com/office/drawing/2014/main" id="{C2C066EF-2D4F-4334-A8A5-FA437C41C829}"/>
              </a:ext>
            </a:extLst>
          </p:cNvPr>
          <p:cNvSpPr>
            <a:spLocks noGrp="1"/>
          </p:cNvSpPr>
          <p:nvPr>
            <p:ph type="title"/>
          </p:nvPr>
        </p:nvSpPr>
        <p:spPr/>
        <p:txBody>
          <a:bodyPr/>
          <a:lstStyle/>
          <a:p>
            <a:r>
              <a:rPr lang="nl-NL" b="1" dirty="0"/>
              <a:t>Doelgroep</a:t>
            </a:r>
          </a:p>
        </p:txBody>
      </p:sp>
      <p:sp>
        <p:nvSpPr>
          <p:cNvPr id="8" name="Slide Number Placeholder 7">
            <a:extLst>
              <a:ext uri="{FF2B5EF4-FFF2-40B4-BE49-F238E27FC236}">
                <a16:creationId xmlns:a16="http://schemas.microsoft.com/office/drawing/2014/main" id="{30A8570D-8F22-4FF0-A476-1C2085CAA595}"/>
              </a:ext>
            </a:extLst>
          </p:cNvPr>
          <p:cNvSpPr>
            <a:spLocks noGrp="1"/>
          </p:cNvSpPr>
          <p:nvPr>
            <p:ph type="sldNum" sz="quarter" idx="12"/>
          </p:nvPr>
        </p:nvSpPr>
        <p:spPr/>
        <p:txBody>
          <a:bodyPr/>
          <a:lstStyle/>
          <a:p>
            <a:fld id="{5AE38075-34CC-0E4B-BBD7-3E430FB45CA8}" type="slidenum">
              <a:rPr lang="nl-NL" smtClean="0"/>
              <a:t>9</a:t>
            </a:fld>
            <a:endParaRPr lang="nl-NL"/>
          </a:p>
        </p:txBody>
      </p:sp>
      <p:pic>
        <p:nvPicPr>
          <p:cNvPr id="22" name="Picture 2" descr="Afbeeldingsresultaat voor klimaatverbond nederland">
            <a:extLst>
              <a:ext uri="{FF2B5EF4-FFF2-40B4-BE49-F238E27FC236}">
                <a16:creationId xmlns:a16="http://schemas.microsoft.com/office/drawing/2014/main" id="{641F238F-BC81-4852-AA9E-AF866945527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6139783"/>
            <a:ext cx="2292175" cy="5045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7C1AE3F-814B-4416-9E78-B6F00E3347AA}"/>
              </a:ext>
            </a:extLst>
          </p:cNvPr>
          <p:cNvPicPr>
            <a:picLocks noChangeAspect="1"/>
          </p:cNvPicPr>
          <p:nvPr/>
        </p:nvPicPr>
        <p:blipFill rotWithShape="1">
          <a:blip r:embed="rId4">
            <a:clrChange>
              <a:clrFrom>
                <a:srgbClr val="FFFFFF"/>
              </a:clrFrom>
              <a:clrTo>
                <a:srgbClr val="FFFFFF">
                  <a:alpha val="0"/>
                </a:srgbClr>
              </a:clrTo>
            </a:clrChange>
          </a:blip>
          <a:srcRect b="48580"/>
          <a:stretch/>
        </p:blipFill>
        <p:spPr>
          <a:xfrm>
            <a:off x="5061124" y="5864765"/>
            <a:ext cx="1602143" cy="823828"/>
          </a:xfrm>
          <a:prstGeom prst="rect">
            <a:avLst/>
          </a:prstGeom>
        </p:spPr>
      </p:pic>
      <p:pic>
        <p:nvPicPr>
          <p:cNvPr id="27" name="Picture 26">
            <a:extLst>
              <a:ext uri="{FF2B5EF4-FFF2-40B4-BE49-F238E27FC236}">
                <a16:creationId xmlns:a16="http://schemas.microsoft.com/office/drawing/2014/main" id="{01A059E4-69C7-4513-BE78-89E908BE33D0}"/>
              </a:ext>
            </a:extLst>
          </p:cNvPr>
          <p:cNvPicPr>
            <a:picLocks noChangeAspect="1"/>
          </p:cNvPicPr>
          <p:nvPr/>
        </p:nvPicPr>
        <p:blipFill rotWithShape="1">
          <a:blip r:embed="rId5">
            <a:clrChange>
              <a:clrFrom>
                <a:srgbClr val="FFFFFF"/>
              </a:clrFrom>
              <a:clrTo>
                <a:srgbClr val="FFFFFF">
                  <a:alpha val="0"/>
                </a:srgbClr>
              </a:clrTo>
            </a:clrChange>
          </a:blip>
          <a:srcRect l="12370" t="25732" r="8963" b="27989"/>
          <a:stretch/>
        </p:blipFill>
        <p:spPr>
          <a:xfrm>
            <a:off x="838200" y="6095270"/>
            <a:ext cx="1921933" cy="593591"/>
          </a:xfrm>
          <a:prstGeom prst="rect">
            <a:avLst/>
          </a:prstGeom>
        </p:spPr>
      </p:pic>
    </p:spTree>
    <p:extLst>
      <p:ext uri="{BB962C8B-B14F-4D97-AF65-F5344CB8AC3E}">
        <p14:creationId xmlns:p14="http://schemas.microsoft.com/office/powerpoint/2010/main" val="12335960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Tauw">
      <a:dk1>
        <a:srgbClr val="595959"/>
      </a:dk1>
      <a:lt1>
        <a:sysClr val="window" lastClr="FFFFFF"/>
      </a:lt1>
      <a:dk2>
        <a:srgbClr val="0070C0"/>
      </a:dk2>
      <a:lt2>
        <a:srgbClr val="F8F8F8"/>
      </a:lt2>
      <a:accent1>
        <a:srgbClr val="E6007E"/>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auw">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uw.potx" id="{867F0C08-A518-4E8B-9346-ACFB123739B4}" vid="{D1CB6326-04A2-4426-A808-C9C92934614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1393</Words>
  <Application>Microsoft Office PowerPoint</Application>
  <PresentationFormat>Widescreen</PresentationFormat>
  <Paragraphs>276</Paragraphs>
  <Slides>26</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Times New Roman</vt:lpstr>
      <vt:lpstr>Kantoorthema</vt:lpstr>
      <vt:lpstr>1_Kantoorthema</vt:lpstr>
      <vt:lpstr>Proeftuin hitte en gezondheid</vt:lpstr>
      <vt:lpstr>Programma</vt:lpstr>
      <vt:lpstr>Voorstelronde</vt:lpstr>
      <vt:lpstr>Aanleiding</vt:lpstr>
      <vt:lpstr>Nationale Klimaat Adaptatie Strategie</vt:lpstr>
      <vt:lpstr>Aanpak van de negatieve gezondheidseffecten van hittestress in de stad</vt:lpstr>
      <vt:lpstr>Tijdschalen</vt:lpstr>
      <vt:lpstr>Aanpak proeftuinen</vt:lpstr>
      <vt:lpstr>Doelgroep</vt:lpstr>
      <vt:lpstr>Trends</vt:lpstr>
      <vt:lpstr>Actoren</vt:lpstr>
      <vt:lpstr>Aansluiting bij programma’s</vt:lpstr>
      <vt:lpstr>Aansluiting bij programma’s</vt:lpstr>
      <vt:lpstr>Versterken van elkaar</vt:lpstr>
      <vt:lpstr>Versterken van elkaar</vt:lpstr>
      <vt:lpstr>Proces proeftuinen </vt:lpstr>
      <vt:lpstr>Resultaten</vt:lpstr>
      <vt:lpstr>Ervaringen</vt:lpstr>
      <vt:lpstr>Proeftuin raakt meerdere schaalniveaus </vt:lpstr>
      <vt:lpstr>Opbrengsten proeftuin</vt:lpstr>
      <vt:lpstr>Hoe nu verder?</vt:lpstr>
      <vt:lpstr>Wat ga jij morgen doen?</vt:lpstr>
      <vt:lpstr>PowerPoint Presentation</vt:lpstr>
      <vt:lpstr>Sheets Laurens</vt:lpstr>
      <vt:lpstr>Innovatieprogramma  Langer Thuis – Inclusieve wijk</vt:lpstr>
      <vt:lpstr>Innovatieprogramma  Langer Thuis – Inclusieve wijk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 n</dc:creator>
  <cp:lastModifiedBy>Nienke Beintema</cp:lastModifiedBy>
  <cp:revision>118</cp:revision>
  <cp:lastPrinted>2018-10-10T09:14:53Z</cp:lastPrinted>
  <dcterms:created xsi:type="dcterms:W3CDTF">2018-10-08T10:39:04Z</dcterms:created>
  <dcterms:modified xsi:type="dcterms:W3CDTF">2019-07-01T06:25:28Z</dcterms:modified>
</cp:coreProperties>
</file>