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376" r:id="rId3"/>
    <p:sldId id="256" r:id="rId4"/>
    <p:sldId id="330" r:id="rId5"/>
    <p:sldId id="333" r:id="rId6"/>
    <p:sldId id="346" r:id="rId7"/>
    <p:sldId id="377" r:id="rId8"/>
    <p:sldId id="389" r:id="rId9"/>
    <p:sldId id="390" r:id="rId10"/>
    <p:sldId id="391" r:id="rId11"/>
    <p:sldId id="392" r:id="rId12"/>
    <p:sldId id="393" r:id="rId13"/>
    <p:sldId id="394" r:id="rId14"/>
    <p:sldId id="395" r:id="rId15"/>
    <p:sldId id="396" r:id="rId16"/>
    <p:sldId id="397" r:id="rId17"/>
    <p:sldId id="398" r:id="rId18"/>
    <p:sldId id="378" r:id="rId19"/>
    <p:sldId id="381" r:id="rId20"/>
    <p:sldId id="380" r:id="rId21"/>
    <p:sldId id="343" r:id="rId22"/>
    <p:sldId id="328" r:id="rId23"/>
    <p:sldId id="344" r:id="rId24"/>
    <p:sldId id="384" r:id="rId25"/>
    <p:sldId id="400" r:id="rId26"/>
    <p:sldId id="341" r:id="rId27"/>
    <p:sldId id="379"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402" r:id="rId54"/>
  </p:sldIdLst>
  <p:sldSz cx="6858000" cy="51435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11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27D"/>
    <a:srgbClr val="ED700E"/>
    <a:srgbClr val="5C9045"/>
    <a:srgbClr val="7E4F61"/>
    <a:srgbClr val="E6DA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69" autoAdjust="0"/>
    <p:restoredTop sz="95405" autoAdjust="0"/>
  </p:normalViewPr>
  <p:slideViewPr>
    <p:cSldViewPr>
      <p:cViewPr varScale="1">
        <p:scale>
          <a:sx n="150" d="100"/>
          <a:sy n="150" d="100"/>
        </p:scale>
        <p:origin x="2016" y="108"/>
      </p:cViewPr>
      <p:guideLst>
        <p:guide orient="horz" pos="1620"/>
        <p:guide pos="11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5BBE082-2D86-410A-B7FD-CF01E9DF9C3F}" type="datetimeFigureOut">
              <a:rPr lang="nl-NL" smtClean="0"/>
              <a:t>29-7-2019</a:t>
            </a:fld>
            <a:endParaRPr lang="nl-NL"/>
          </a:p>
        </p:txBody>
      </p:sp>
      <p:sp>
        <p:nvSpPr>
          <p:cNvPr id="4" name="Tijdelijke aanduiding voor dia-afbeelding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5B0BE-7A16-4B80-9905-A80D1FA374BC}" type="slidenum">
              <a:rPr lang="nl-NL" smtClean="0"/>
              <a:t>‹nr.›</a:t>
            </a:fld>
            <a:endParaRPr lang="nl-NL"/>
          </a:p>
        </p:txBody>
      </p:sp>
    </p:spTree>
    <p:extLst>
      <p:ext uri="{BB962C8B-B14F-4D97-AF65-F5344CB8AC3E}">
        <p14:creationId xmlns:p14="http://schemas.microsoft.com/office/powerpoint/2010/main" val="9057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3</a:t>
            </a:fld>
            <a:endParaRPr lang="nl-NL" altLang="nl-NL" dirty="0"/>
          </a:p>
        </p:txBody>
      </p:sp>
    </p:spTree>
    <p:extLst>
      <p:ext uri="{BB962C8B-B14F-4D97-AF65-F5344CB8AC3E}">
        <p14:creationId xmlns:p14="http://schemas.microsoft.com/office/powerpoint/2010/main" val="356648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b="1" dirty="0"/>
              <a:t>Doelen Stedelijk Water</a:t>
            </a:r>
          </a:p>
          <a:p>
            <a:pPr>
              <a:buFont typeface="Arial" panose="020B0604020202020204" pitchFamily="34" charset="0"/>
              <a:buChar char="•"/>
            </a:pPr>
            <a:r>
              <a:rPr lang="nl-NL" sz="1200" dirty="0"/>
              <a:t>Zorgplicht stedelijk afvalwater</a:t>
            </a:r>
          </a:p>
          <a:p>
            <a:pPr>
              <a:buFont typeface="Arial" panose="020B0604020202020204" pitchFamily="34" charset="0"/>
              <a:buChar char="•"/>
            </a:pPr>
            <a:r>
              <a:rPr lang="nl-NL" sz="1200" dirty="0"/>
              <a:t>Zorgplicht hemelwater</a:t>
            </a:r>
          </a:p>
          <a:p>
            <a:pPr>
              <a:buFont typeface="Arial" panose="020B0604020202020204" pitchFamily="34" charset="0"/>
              <a:buChar char="•"/>
            </a:pPr>
            <a:r>
              <a:rPr lang="nl-NL" sz="1200" dirty="0"/>
              <a:t>Zorgplicht grondwater</a:t>
            </a:r>
          </a:p>
          <a:p>
            <a:pPr marL="0" indent="0">
              <a:buNone/>
            </a:pPr>
            <a:endParaRPr lang="nl-NL" sz="1200" b="1" dirty="0"/>
          </a:p>
          <a:p>
            <a:pPr marL="0" indent="0">
              <a:buNone/>
            </a:pPr>
            <a:r>
              <a:rPr lang="nl-NL" sz="1200" b="1" dirty="0"/>
              <a:t>Gecombineerd met doelen van de stad</a:t>
            </a:r>
          </a:p>
          <a:p>
            <a:pPr>
              <a:buFont typeface="Arial" panose="020B0604020202020204" pitchFamily="34" charset="0"/>
              <a:buChar char="•"/>
            </a:pPr>
            <a:r>
              <a:rPr lang="nl-NL" sz="1200" dirty="0"/>
              <a:t>Klimaatadaptatie</a:t>
            </a:r>
          </a:p>
          <a:p>
            <a:pPr>
              <a:buFont typeface="Arial" panose="020B0604020202020204" pitchFamily="34" charset="0"/>
              <a:buChar char="•"/>
            </a:pPr>
            <a:r>
              <a:rPr lang="nl-NL" sz="1200" dirty="0"/>
              <a:t>Energietransitie en circulaire economie</a:t>
            </a:r>
          </a:p>
          <a:p>
            <a:pPr>
              <a:buFont typeface="Arial" panose="020B0604020202020204" pitchFamily="34" charset="0"/>
              <a:buChar char="•"/>
            </a:pPr>
            <a:r>
              <a:rPr lang="nl-NL" sz="1200" dirty="0"/>
              <a:t>Nieuwe Omgevingswet en burgerparticipatie</a:t>
            </a:r>
          </a:p>
          <a:p>
            <a:pPr>
              <a:buFont typeface="Arial" panose="020B0604020202020204" pitchFamily="34" charset="0"/>
              <a:buChar char="•"/>
            </a:pP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35</a:t>
            </a:fld>
            <a:endParaRPr lang="nl-NL"/>
          </a:p>
        </p:txBody>
      </p:sp>
    </p:spTree>
    <p:extLst>
      <p:ext uri="{BB962C8B-B14F-4D97-AF65-F5344CB8AC3E}">
        <p14:creationId xmlns:p14="http://schemas.microsoft.com/office/powerpoint/2010/main" val="350861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b="1" dirty="0"/>
              <a:t>Doelen Stedelijk Water</a:t>
            </a:r>
          </a:p>
          <a:p>
            <a:pPr>
              <a:buFont typeface="Arial" panose="020B0604020202020204" pitchFamily="34" charset="0"/>
              <a:buChar char="•"/>
            </a:pPr>
            <a:r>
              <a:rPr lang="nl-NL" sz="1200" dirty="0"/>
              <a:t>Zorgplicht stedelijk afvalwater</a:t>
            </a:r>
          </a:p>
          <a:p>
            <a:pPr>
              <a:buFont typeface="Arial" panose="020B0604020202020204" pitchFamily="34" charset="0"/>
              <a:buChar char="•"/>
            </a:pPr>
            <a:r>
              <a:rPr lang="nl-NL" sz="1200" dirty="0"/>
              <a:t>Zorgplicht hemelwater</a:t>
            </a:r>
          </a:p>
          <a:p>
            <a:pPr>
              <a:buFont typeface="Arial" panose="020B0604020202020204" pitchFamily="34" charset="0"/>
              <a:buChar char="•"/>
            </a:pPr>
            <a:r>
              <a:rPr lang="nl-NL" sz="1200" dirty="0"/>
              <a:t>Zorgplicht grondwater</a:t>
            </a:r>
          </a:p>
          <a:p>
            <a:pPr marL="0" indent="0">
              <a:buNone/>
            </a:pPr>
            <a:endParaRPr lang="nl-NL" sz="1200" b="1" dirty="0"/>
          </a:p>
          <a:p>
            <a:pPr marL="0" indent="0">
              <a:buNone/>
            </a:pPr>
            <a:r>
              <a:rPr lang="nl-NL" sz="1200" b="1" dirty="0"/>
              <a:t>Gecombineerd met doelen van de stad</a:t>
            </a:r>
          </a:p>
          <a:p>
            <a:pPr>
              <a:buFont typeface="Arial" panose="020B0604020202020204" pitchFamily="34" charset="0"/>
              <a:buChar char="•"/>
            </a:pPr>
            <a:r>
              <a:rPr lang="nl-NL" sz="1200" dirty="0"/>
              <a:t>Klimaatadaptatie</a:t>
            </a:r>
          </a:p>
          <a:p>
            <a:pPr>
              <a:buFont typeface="Arial" panose="020B0604020202020204" pitchFamily="34" charset="0"/>
              <a:buChar char="•"/>
            </a:pPr>
            <a:r>
              <a:rPr lang="nl-NL" sz="1200" dirty="0"/>
              <a:t>Energietransitie en circulaire economie</a:t>
            </a:r>
          </a:p>
          <a:p>
            <a:pPr>
              <a:buFont typeface="Arial" panose="020B0604020202020204" pitchFamily="34" charset="0"/>
              <a:buChar char="•"/>
            </a:pPr>
            <a:r>
              <a:rPr lang="nl-NL" sz="1200" dirty="0"/>
              <a:t>Nieuwe Omgevingswet en burgerparticipatie</a:t>
            </a:r>
          </a:p>
          <a:p>
            <a:pPr>
              <a:buFont typeface="Arial" panose="020B0604020202020204" pitchFamily="34" charset="0"/>
              <a:buChar char="•"/>
            </a:pPr>
            <a:endParaRPr lang="nl-NL" sz="1200" dirty="0"/>
          </a:p>
          <a:p>
            <a:endParaRPr lang="nl-NL" sz="1200"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36</a:t>
            </a:fld>
            <a:endParaRPr lang="nl-NL"/>
          </a:p>
        </p:txBody>
      </p:sp>
    </p:spTree>
    <p:extLst>
      <p:ext uri="{BB962C8B-B14F-4D97-AF65-F5344CB8AC3E}">
        <p14:creationId xmlns:p14="http://schemas.microsoft.com/office/powerpoint/2010/main" val="115672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37</a:t>
            </a:fld>
            <a:endParaRPr lang="nl-NL"/>
          </a:p>
        </p:txBody>
      </p:sp>
    </p:spTree>
    <p:extLst>
      <p:ext uri="{BB962C8B-B14F-4D97-AF65-F5344CB8AC3E}">
        <p14:creationId xmlns:p14="http://schemas.microsoft.com/office/powerpoint/2010/main" val="418839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38</a:t>
            </a:fld>
            <a:endParaRPr lang="nl-NL"/>
          </a:p>
        </p:txBody>
      </p:sp>
    </p:spTree>
    <p:extLst>
      <p:ext uri="{BB962C8B-B14F-4D97-AF65-F5344CB8AC3E}">
        <p14:creationId xmlns:p14="http://schemas.microsoft.com/office/powerpoint/2010/main" val="203467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39</a:t>
            </a:fld>
            <a:endParaRPr lang="nl-NL"/>
          </a:p>
        </p:txBody>
      </p:sp>
    </p:spTree>
    <p:extLst>
      <p:ext uri="{BB962C8B-B14F-4D97-AF65-F5344CB8AC3E}">
        <p14:creationId xmlns:p14="http://schemas.microsoft.com/office/powerpoint/2010/main" val="98060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40</a:t>
            </a:fld>
            <a:endParaRPr lang="nl-NL"/>
          </a:p>
        </p:txBody>
      </p:sp>
    </p:spTree>
    <p:extLst>
      <p:ext uri="{BB962C8B-B14F-4D97-AF65-F5344CB8AC3E}">
        <p14:creationId xmlns:p14="http://schemas.microsoft.com/office/powerpoint/2010/main" val="112699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41</a:t>
            </a:fld>
            <a:endParaRPr lang="nl-NL"/>
          </a:p>
        </p:txBody>
      </p:sp>
    </p:spTree>
    <p:extLst>
      <p:ext uri="{BB962C8B-B14F-4D97-AF65-F5344CB8AC3E}">
        <p14:creationId xmlns:p14="http://schemas.microsoft.com/office/powerpoint/2010/main" val="3413798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42</a:t>
            </a:fld>
            <a:endParaRPr lang="nl-NL"/>
          </a:p>
        </p:txBody>
      </p:sp>
    </p:spTree>
    <p:extLst>
      <p:ext uri="{BB962C8B-B14F-4D97-AF65-F5344CB8AC3E}">
        <p14:creationId xmlns:p14="http://schemas.microsoft.com/office/powerpoint/2010/main" val="43873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43</a:t>
            </a:fld>
            <a:endParaRPr lang="nl-NL"/>
          </a:p>
        </p:txBody>
      </p:sp>
    </p:spTree>
    <p:extLst>
      <p:ext uri="{BB962C8B-B14F-4D97-AF65-F5344CB8AC3E}">
        <p14:creationId xmlns:p14="http://schemas.microsoft.com/office/powerpoint/2010/main" val="1158761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44</a:t>
            </a:fld>
            <a:endParaRPr lang="nl-NL"/>
          </a:p>
        </p:txBody>
      </p:sp>
    </p:spTree>
    <p:extLst>
      <p:ext uri="{BB962C8B-B14F-4D97-AF65-F5344CB8AC3E}">
        <p14:creationId xmlns:p14="http://schemas.microsoft.com/office/powerpoint/2010/main" val="347920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07663C-07A4-4F2C-9723-FBDF238DA77F}" type="slidenum">
              <a:rPr lang="nl-NL" smtClean="0"/>
              <a:t>5</a:t>
            </a:fld>
            <a:endParaRPr lang="nl-NL"/>
          </a:p>
        </p:txBody>
      </p:sp>
    </p:spTree>
    <p:extLst>
      <p:ext uri="{BB962C8B-B14F-4D97-AF65-F5344CB8AC3E}">
        <p14:creationId xmlns:p14="http://schemas.microsoft.com/office/powerpoint/2010/main" val="4172104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45</a:t>
            </a:fld>
            <a:endParaRPr lang="nl-NL"/>
          </a:p>
        </p:txBody>
      </p:sp>
    </p:spTree>
    <p:extLst>
      <p:ext uri="{BB962C8B-B14F-4D97-AF65-F5344CB8AC3E}">
        <p14:creationId xmlns:p14="http://schemas.microsoft.com/office/powerpoint/2010/main" val="745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46</a:t>
            </a:fld>
            <a:endParaRPr lang="nl-NL"/>
          </a:p>
        </p:txBody>
      </p:sp>
    </p:spTree>
    <p:extLst>
      <p:ext uri="{BB962C8B-B14F-4D97-AF65-F5344CB8AC3E}">
        <p14:creationId xmlns:p14="http://schemas.microsoft.com/office/powerpoint/2010/main" val="102412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47</a:t>
            </a:fld>
            <a:endParaRPr lang="nl-NL"/>
          </a:p>
        </p:txBody>
      </p:sp>
    </p:spTree>
    <p:extLst>
      <p:ext uri="{BB962C8B-B14F-4D97-AF65-F5344CB8AC3E}">
        <p14:creationId xmlns:p14="http://schemas.microsoft.com/office/powerpoint/2010/main" val="565339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48</a:t>
            </a:fld>
            <a:endParaRPr lang="nl-NL"/>
          </a:p>
        </p:txBody>
      </p:sp>
    </p:spTree>
    <p:extLst>
      <p:ext uri="{BB962C8B-B14F-4D97-AF65-F5344CB8AC3E}">
        <p14:creationId xmlns:p14="http://schemas.microsoft.com/office/powerpoint/2010/main" val="1902697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Gedeeld, herkenbaar en duurzaam</a:t>
            </a:r>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49</a:t>
            </a:fld>
            <a:endParaRPr lang="nl-NL"/>
          </a:p>
        </p:txBody>
      </p:sp>
    </p:spTree>
    <p:extLst>
      <p:ext uri="{BB962C8B-B14F-4D97-AF65-F5344CB8AC3E}">
        <p14:creationId xmlns:p14="http://schemas.microsoft.com/office/powerpoint/2010/main" val="397937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800" b="1" dirty="0"/>
              <a:t>De noodzaak doener</a:t>
            </a:r>
            <a:endParaRPr lang="nl-NL" sz="1800" dirty="0"/>
          </a:p>
          <a:p>
            <a:r>
              <a:rPr lang="nl-NL" sz="1200" dirty="0"/>
              <a:t>“Door klimaatverandering neemt de kans op wateroverlast toe. Maar de straat staat bij ons nu al regelmatig blank. Ik ga helpen door  het regenwater in mijn eigen tuin te verwerken.”</a:t>
            </a:r>
          </a:p>
          <a:p>
            <a:pPr marL="0" indent="0">
              <a:buNone/>
            </a:pPr>
            <a:endParaRPr lang="nl-NL" sz="1400" dirty="0"/>
          </a:p>
          <a:p>
            <a:pPr marL="0" indent="0">
              <a:buNone/>
            </a:pPr>
            <a:r>
              <a:rPr lang="nl-NL" sz="1800" b="1" dirty="0"/>
              <a:t>De groene denker</a:t>
            </a:r>
          </a:p>
          <a:p>
            <a:r>
              <a:rPr lang="nl-NL" sz="1200" dirty="0"/>
              <a:t> “Je moet echt eens naar mijn watertuin komen kijken. Het is net alsof je in de natuur woont en in de zomer is het er bovendien heerlijk koel”.</a:t>
            </a:r>
          </a:p>
          <a:p>
            <a:r>
              <a:rPr lang="nl-NL" sz="1200" dirty="0"/>
              <a:t>“Ik zou best zo’n groen dak willen. Het is niet alleen mooi, maar ook goed voor het milieu. </a:t>
            </a:r>
          </a:p>
          <a:p>
            <a:r>
              <a:rPr lang="nl-NL" sz="1200" dirty="0"/>
              <a:t>Met wat hulp en de groene daken subsidie begin ik er morgen nog aan.”</a:t>
            </a:r>
          </a:p>
          <a:p>
            <a:pPr marL="0" indent="0">
              <a:buNone/>
            </a:pPr>
            <a:endParaRPr lang="nl-NL" sz="1400" dirty="0"/>
          </a:p>
          <a:p>
            <a:pPr marL="0" indent="0">
              <a:buNone/>
            </a:pPr>
            <a:r>
              <a:rPr lang="nl-NL" sz="1800" b="1" dirty="0"/>
              <a:t>De </a:t>
            </a:r>
            <a:r>
              <a:rPr lang="nl-NL" sz="1800" b="1" dirty="0" err="1"/>
              <a:t>gemakzoeker</a:t>
            </a:r>
            <a:r>
              <a:rPr lang="nl-NL" sz="1800" b="1" dirty="0"/>
              <a:t> </a:t>
            </a:r>
          </a:p>
          <a:p>
            <a:r>
              <a:rPr lang="nl-NL" sz="1200" dirty="0"/>
              <a:t> “Ik heb geen tijd voor een tuin, tegels zijn veel makkelijker. Maar mijn overbuurman heeft een schutting voor het bergen van regenwater. Dat lijkt me wel een mooie oplossing.”</a:t>
            </a:r>
          </a:p>
          <a:p>
            <a:r>
              <a:rPr lang="nl-NL" sz="1200" dirty="0"/>
              <a:t>“Ze doen maar, het zal mijn tijd wel duren. Ik werk wel mee hoor, zolang het maar geen geld kost.”  </a:t>
            </a:r>
          </a:p>
          <a:p>
            <a:pPr marL="0" indent="0">
              <a:buNone/>
            </a:pPr>
            <a:endParaRPr lang="nl-NL" sz="1400" b="1" dirty="0"/>
          </a:p>
          <a:p>
            <a:endParaRPr lang="nl-NL" dirty="0"/>
          </a:p>
        </p:txBody>
      </p:sp>
      <p:sp>
        <p:nvSpPr>
          <p:cNvPr id="4" name="Tijdelijke aanduiding voor dianummer 3"/>
          <p:cNvSpPr>
            <a:spLocks noGrp="1"/>
          </p:cNvSpPr>
          <p:nvPr>
            <p:ph type="sldNum" sz="quarter" idx="10"/>
          </p:nvPr>
        </p:nvSpPr>
        <p:spPr/>
        <p:txBody>
          <a:bodyPr/>
          <a:lstStyle/>
          <a:p>
            <a:fld id="{79B87AFE-D86D-4964-BB6E-4DC2F6697E8F}" type="slidenum">
              <a:rPr lang="nl-NL" smtClean="0"/>
              <a:t>50</a:t>
            </a:fld>
            <a:endParaRPr lang="nl-NL"/>
          </a:p>
        </p:txBody>
      </p:sp>
    </p:spTree>
    <p:extLst>
      <p:ext uri="{BB962C8B-B14F-4D97-AF65-F5344CB8AC3E}">
        <p14:creationId xmlns:p14="http://schemas.microsoft.com/office/powerpoint/2010/main" val="4234688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4A5B0BE-7A16-4B80-9905-A80D1FA374BC}" type="slidenum">
              <a:rPr lang="nl-NL" smtClean="0"/>
              <a:t>52</a:t>
            </a:fld>
            <a:endParaRPr lang="nl-NL"/>
          </a:p>
        </p:txBody>
      </p:sp>
    </p:spTree>
    <p:extLst>
      <p:ext uri="{BB962C8B-B14F-4D97-AF65-F5344CB8AC3E}">
        <p14:creationId xmlns:p14="http://schemas.microsoft.com/office/powerpoint/2010/main" val="247295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4A5B0BE-7A16-4B80-9905-A80D1FA374BC}" type="slidenum">
              <a:rPr lang="nl-NL" smtClean="0"/>
              <a:t>6</a:t>
            </a:fld>
            <a:endParaRPr lang="nl-NL"/>
          </a:p>
        </p:txBody>
      </p:sp>
    </p:spTree>
    <p:extLst>
      <p:ext uri="{BB962C8B-B14F-4D97-AF65-F5344CB8AC3E}">
        <p14:creationId xmlns:p14="http://schemas.microsoft.com/office/powerpoint/2010/main" val="165606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4A5B0BE-7A16-4B80-9905-A80D1FA374BC}" type="slidenum">
              <a:rPr lang="nl-NL" smtClean="0"/>
              <a:t>18</a:t>
            </a:fld>
            <a:endParaRPr lang="nl-NL"/>
          </a:p>
        </p:txBody>
      </p:sp>
    </p:spTree>
    <p:extLst>
      <p:ext uri="{BB962C8B-B14F-4D97-AF65-F5344CB8AC3E}">
        <p14:creationId xmlns:p14="http://schemas.microsoft.com/office/powerpoint/2010/main" val="290943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65225" y="1241425"/>
            <a:ext cx="4467225" cy="3349625"/>
          </a:xfrm>
        </p:spPr>
      </p:sp>
      <p:sp>
        <p:nvSpPr>
          <p:cNvPr id="3" name="Tijdelijke aanduiding voor notities 2"/>
          <p:cNvSpPr>
            <a:spLocks noGrp="1"/>
          </p:cNvSpPr>
          <p:nvPr>
            <p:ph type="body" idx="1"/>
          </p:nvPr>
        </p:nvSpPr>
        <p:spPr/>
        <p:txBody>
          <a:bodyPr/>
          <a:lstStyle/>
          <a:p>
            <a:r>
              <a:rPr lang="nl-NL" dirty="0"/>
              <a:t>Tekst</a:t>
            </a:r>
            <a:r>
              <a:rPr lang="nl-NL" baseline="0" dirty="0"/>
              <a:t> duidelijker maken</a:t>
            </a:r>
            <a:endParaRPr lang="nl-NL" dirty="0"/>
          </a:p>
        </p:txBody>
      </p:sp>
      <p:sp>
        <p:nvSpPr>
          <p:cNvPr id="4" name="Tijdelijke aanduiding voor dianummer 3"/>
          <p:cNvSpPr>
            <a:spLocks noGrp="1"/>
          </p:cNvSpPr>
          <p:nvPr>
            <p:ph type="sldNum" sz="quarter" idx="10"/>
          </p:nvPr>
        </p:nvSpPr>
        <p:spPr/>
        <p:txBody>
          <a:bodyPr/>
          <a:lstStyle/>
          <a:p>
            <a:fld id="{FA07663C-07A4-4F2C-9723-FBDF238DA77F}" type="slidenum">
              <a:rPr lang="nl-NL" smtClean="0"/>
              <a:t>20</a:t>
            </a:fld>
            <a:endParaRPr lang="nl-NL" dirty="0"/>
          </a:p>
        </p:txBody>
      </p:sp>
    </p:spTree>
    <p:extLst>
      <p:ext uri="{BB962C8B-B14F-4D97-AF65-F5344CB8AC3E}">
        <p14:creationId xmlns:p14="http://schemas.microsoft.com/office/powerpoint/2010/main" val="241831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4538"/>
            <a:ext cx="4962525" cy="372268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07663C-07A4-4F2C-9723-FBDF238DA77F}" type="slidenum">
              <a:rPr lang="nl-NL" smtClean="0"/>
              <a:t>22</a:t>
            </a:fld>
            <a:endParaRPr lang="nl-NL"/>
          </a:p>
        </p:txBody>
      </p:sp>
    </p:spTree>
    <p:extLst>
      <p:ext uri="{BB962C8B-B14F-4D97-AF65-F5344CB8AC3E}">
        <p14:creationId xmlns:p14="http://schemas.microsoft.com/office/powerpoint/2010/main" val="315467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Klimaatbestendig =</a:t>
            </a:r>
            <a:r>
              <a:rPr lang="nl-NL" baseline="0" dirty="0"/>
              <a:t> bestand tegen weersextremen – Nu? En in de Toekomst betekend hier : 1 x in de x aantal jaren wanneer zich een extreme voordoet.</a:t>
            </a:r>
          </a:p>
          <a:p>
            <a:r>
              <a:rPr lang="nl-NL" baseline="0" dirty="0" err="1"/>
              <a:t>Waterrobuust</a:t>
            </a:r>
            <a:r>
              <a:rPr lang="nl-NL" baseline="0" dirty="0"/>
              <a:t> = voldoende en schoon water –  Nu en in de toekomst betekend hier :  continue</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Hoe ga je daarmee om? Wat ga je concreet doen wetende dat: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Onze omgeving continue veranderd;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Meervoudig ruimtegebruik niet altijd of overal mogelijk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Eén euro slechts één keer kan worden uitgegeven.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baseline="0" dirty="0"/>
              <a:t>Het feit dat de een gaat over extremen ‘1 x in de zoveel tijd’ en de ander gaat over ‘continue’ geeft eigenlijk al aan dat het waarmaken van deze doelen m niet per se in gelijksoortige maatregelen zit</a:t>
            </a:r>
          </a:p>
        </p:txBody>
      </p:sp>
      <p:sp>
        <p:nvSpPr>
          <p:cNvPr id="4" name="Tijdelijke aanduiding voor dianummer 3"/>
          <p:cNvSpPr>
            <a:spLocks noGrp="1"/>
          </p:cNvSpPr>
          <p:nvPr>
            <p:ph type="sldNum" sz="quarter" idx="10"/>
          </p:nvPr>
        </p:nvSpPr>
        <p:spPr/>
        <p:txBody>
          <a:bodyPr/>
          <a:lstStyle/>
          <a:p>
            <a:fld id="{560ACCBC-3F4A-4263-B351-16F87DC39B5C}" type="slidenum">
              <a:rPr lang="nl-NL" smtClean="0"/>
              <a:t>23</a:t>
            </a:fld>
            <a:endParaRPr lang="nl-NL"/>
          </a:p>
        </p:txBody>
      </p:sp>
    </p:spTree>
    <p:extLst>
      <p:ext uri="{BB962C8B-B14F-4D97-AF65-F5344CB8AC3E}">
        <p14:creationId xmlns:p14="http://schemas.microsoft.com/office/powerpoint/2010/main" val="182020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4538"/>
            <a:ext cx="4962525" cy="372268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07663C-07A4-4F2C-9723-FBDF238DA77F}" type="slidenum">
              <a:rPr lang="nl-NL" smtClean="0"/>
              <a:t>24</a:t>
            </a:fld>
            <a:endParaRPr lang="nl-NL"/>
          </a:p>
        </p:txBody>
      </p:sp>
    </p:spTree>
    <p:extLst>
      <p:ext uri="{BB962C8B-B14F-4D97-AF65-F5344CB8AC3E}">
        <p14:creationId xmlns:p14="http://schemas.microsoft.com/office/powerpoint/2010/main" val="377393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2488" y="744538"/>
            <a:ext cx="4964112" cy="3722687"/>
          </a:xfrm>
        </p:spPr>
      </p:sp>
      <p:sp>
        <p:nvSpPr>
          <p:cNvPr id="3" name="Tijdelijke aanduiding voor notities 2"/>
          <p:cNvSpPr>
            <a:spLocks noGrp="1"/>
          </p:cNvSpPr>
          <p:nvPr>
            <p:ph type="body" idx="1"/>
          </p:nvPr>
        </p:nvSpPr>
        <p:spPr/>
        <p:txBody>
          <a:bodyPr/>
          <a:lstStyle/>
          <a:p>
            <a:r>
              <a:rPr lang="nl-NL" dirty="0"/>
              <a:t>Dia spreekt voor zich: centrum is groter </a:t>
            </a:r>
          </a:p>
        </p:txBody>
      </p:sp>
      <p:sp>
        <p:nvSpPr>
          <p:cNvPr id="4" name="Tijdelijke aanduiding voor dianummer 3"/>
          <p:cNvSpPr>
            <a:spLocks noGrp="1"/>
          </p:cNvSpPr>
          <p:nvPr>
            <p:ph type="sldNum" sz="quarter" idx="10"/>
          </p:nvPr>
        </p:nvSpPr>
        <p:spPr/>
        <p:txBody>
          <a:bodyPr/>
          <a:lstStyle/>
          <a:p>
            <a:fld id="{274972E7-C407-48B8-9E54-9D5C7037E0E6}" type="slidenum">
              <a:rPr lang="nl-NL" smtClean="0"/>
              <a:pPr/>
              <a:t>32</a:t>
            </a:fld>
            <a:endParaRPr lang="nl-NL" dirty="0"/>
          </a:p>
        </p:txBody>
      </p:sp>
    </p:spTree>
    <p:extLst>
      <p:ext uri="{BB962C8B-B14F-4D97-AF65-F5344CB8AC3E}">
        <p14:creationId xmlns:p14="http://schemas.microsoft.com/office/powerpoint/2010/main" val="300423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14350" y="1597822"/>
            <a:ext cx="5829300" cy="1102519"/>
          </a:xfrm>
        </p:spPr>
        <p:txBody>
          <a:bodyPr/>
          <a:lstStyle/>
          <a:p>
            <a:r>
              <a:rPr lang="nl-NL"/>
              <a:t>Klik om de stijl te bewerken</a:t>
            </a:r>
            <a:endParaRPr lang="nl-NL" dirty="0"/>
          </a:p>
        </p:txBody>
      </p:sp>
      <p:sp>
        <p:nvSpPr>
          <p:cNvPr id="3" name="Ondertitel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251093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316757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4972050" y="205979"/>
            <a:ext cx="1543050" cy="4388644"/>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42900" y="205979"/>
            <a:ext cx="451485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84296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3686956" y="1412100"/>
            <a:ext cx="2814750" cy="1752300"/>
          </a:xfrm>
        </p:spPr>
        <p:txBody>
          <a:bodyPr tIns="90000" bIns="90000" anchor="b">
            <a:normAutofit/>
          </a:bodyPr>
          <a:lstStyle>
            <a:lvl1pPr algn="l">
              <a:defRPr sz="2025">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3686956" y="3161700"/>
            <a:ext cx="2814750" cy="1004400"/>
          </a:xfrm>
        </p:spPr>
        <p:txBody>
          <a:bodyPr lIns="104400" tIns="90000" rIns="90000" bIns="46800"/>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16" y="0"/>
            <a:ext cx="6858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1" y="0"/>
            <a:ext cx="6852719" cy="1260900"/>
          </a:xfrm>
          <a:prstGeom prst="rect">
            <a:avLst/>
          </a:prstGeom>
        </p:spPr>
      </p:pic>
    </p:spTree>
    <p:extLst>
      <p:ext uri="{BB962C8B-B14F-4D97-AF65-F5344CB8AC3E}">
        <p14:creationId xmlns:p14="http://schemas.microsoft.com/office/powerpoint/2010/main" val="1090095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3984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342900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6" y="0"/>
            <a:ext cx="6861572" cy="800100"/>
          </a:xfrm>
          <a:prstGeom prst="rect">
            <a:avLst/>
          </a:prstGeom>
        </p:spPr>
      </p:pic>
      <p:sp>
        <p:nvSpPr>
          <p:cNvPr id="24" name="Tijdelijke aanduiding voor tekst 16"/>
          <p:cNvSpPr>
            <a:spLocks noGrp="1"/>
          </p:cNvSpPr>
          <p:nvPr>
            <p:ph type="body" sz="quarter" idx="21" hasCustomPrompt="1"/>
          </p:nvPr>
        </p:nvSpPr>
        <p:spPr>
          <a:xfrm>
            <a:off x="3686175" y="4374040"/>
            <a:ext cx="2814750" cy="292020"/>
          </a:xfrm>
        </p:spPr>
        <p:txBody>
          <a:bodyPr lIns="118800" anchor="b" anchorCtr="0">
            <a:noAutofit/>
          </a:bodyPr>
          <a:lstStyle>
            <a:lvl1pPr marL="0" indent="0">
              <a:buNone/>
              <a:defRPr sz="900">
                <a:solidFill>
                  <a:schemeClr val="bg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3686175" y="1414100"/>
            <a:ext cx="2814750" cy="1752300"/>
          </a:xfrm>
        </p:spPr>
        <p:txBody>
          <a:bodyPr tIns="90000" bIns="90000" anchor="b">
            <a:normAutofit/>
          </a:bodyPr>
          <a:lstStyle>
            <a:lvl1pPr algn="l">
              <a:defRPr sz="2025">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3686175" y="3163700"/>
            <a:ext cx="2814750" cy="1210340"/>
          </a:xfrm>
        </p:spPr>
        <p:txBody>
          <a:bodyPr lIns="104400" tIns="90000" rIns="90000" bIns="46800"/>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3430786"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1" y="0"/>
            <a:ext cx="6852719" cy="1260900"/>
          </a:xfrm>
          <a:prstGeom prst="rect">
            <a:avLst/>
          </a:prstGeom>
        </p:spPr>
      </p:pic>
    </p:spTree>
    <p:extLst>
      <p:ext uri="{BB962C8B-B14F-4D97-AF65-F5344CB8AC3E}">
        <p14:creationId xmlns:p14="http://schemas.microsoft.com/office/powerpoint/2010/main" val="340449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357009" y="2570560"/>
            <a:ext cx="6144697" cy="1294859"/>
          </a:xfrm>
        </p:spPr>
        <p:txBody>
          <a:bodyPr lIns="57600" tIns="90000" bIns="90000" anchor="b">
            <a:normAutofit/>
          </a:bodyPr>
          <a:lstStyle>
            <a:lvl1pPr algn="l">
              <a:defRPr sz="2025"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357009" y="3871801"/>
            <a:ext cx="6144697" cy="498239"/>
          </a:xfrm>
        </p:spPr>
        <p:txBody>
          <a:bodyPr lIns="72000" tIns="90000">
            <a:normAutofit/>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356294" y="4372040"/>
            <a:ext cx="2890540" cy="292020"/>
          </a:xfrm>
        </p:spPr>
        <p:txBody>
          <a:bodyPr lIns="86400" anchor="b" anchorCtr="0">
            <a:noAutofit/>
          </a:bodyPr>
          <a:lstStyle>
            <a:lvl1pPr marL="0" indent="0" algn="l">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6858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1" y="0"/>
            <a:ext cx="6852719" cy="1260900"/>
          </a:xfrm>
          <a:prstGeom prst="rect">
            <a:avLst/>
          </a:prstGeom>
        </p:spPr>
      </p:pic>
    </p:spTree>
    <p:extLst>
      <p:ext uri="{BB962C8B-B14F-4D97-AF65-F5344CB8AC3E}">
        <p14:creationId xmlns:p14="http://schemas.microsoft.com/office/powerpoint/2010/main" val="42104783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342900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6" y="0"/>
            <a:ext cx="6861572" cy="8001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3687849" y="2570560"/>
            <a:ext cx="2814750" cy="1803480"/>
          </a:xfrm>
        </p:spPr>
        <p:txBody>
          <a:bodyPr lIns="104400" tIns="90000" rIns="90000" bIns="46800"/>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3686175" y="4374040"/>
            <a:ext cx="2814750" cy="292020"/>
          </a:xfrm>
        </p:spPr>
        <p:txBody>
          <a:bodyPr lIns="118800" anchor="b" anchorCtr="0">
            <a:noAutofit/>
          </a:bodyPr>
          <a:lstStyle>
            <a:lvl1pPr marL="0" indent="0">
              <a:buNone/>
              <a:defRPr sz="900">
                <a:solidFill>
                  <a:schemeClr val="bg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dirty="0"/>
              <a:t>Naam spreker</a:t>
            </a:r>
          </a:p>
        </p:txBody>
      </p:sp>
      <p:sp>
        <p:nvSpPr>
          <p:cNvPr id="21" name="Titel 1"/>
          <p:cNvSpPr>
            <a:spLocks noGrp="1"/>
          </p:cNvSpPr>
          <p:nvPr>
            <p:ph type="ctrTitle"/>
          </p:nvPr>
        </p:nvSpPr>
        <p:spPr>
          <a:xfrm>
            <a:off x="3686956" y="1518047"/>
            <a:ext cx="2814750" cy="1052513"/>
          </a:xfrm>
        </p:spPr>
        <p:txBody>
          <a:bodyPr tIns="90000" bIns="90000" anchor="b">
            <a:normAutofit/>
          </a:bodyPr>
          <a:lstStyle>
            <a:lvl1pPr algn="l">
              <a:defRPr sz="2025">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1" y="0"/>
            <a:ext cx="6852719" cy="1260900"/>
          </a:xfrm>
          <a:prstGeom prst="rect">
            <a:avLst/>
          </a:prstGeom>
        </p:spPr>
      </p:pic>
    </p:spTree>
    <p:extLst>
      <p:ext uri="{BB962C8B-B14F-4D97-AF65-F5344CB8AC3E}">
        <p14:creationId xmlns:p14="http://schemas.microsoft.com/office/powerpoint/2010/main" val="208206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6858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p:nvPr>
        </p:nvSpPr>
        <p:spPr>
          <a:xfrm>
            <a:off x="357188" y="1409700"/>
            <a:ext cx="6144518" cy="1160860"/>
          </a:xfrm>
        </p:spPr>
        <p:txBody>
          <a:bodyPr anchor="ctr" anchorCtr="0">
            <a:normAutofit/>
          </a:bodyPr>
          <a:lstStyle>
            <a:lvl1pPr>
              <a:defRPr sz="27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6" y="0"/>
            <a:ext cx="6861572" cy="8001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357187" y="2812115"/>
            <a:ext cx="6145412" cy="1557924"/>
          </a:xfrm>
        </p:spPr>
        <p:txBody>
          <a:bodyPr lIns="104400" tIns="90000" rIns="90000" bIns="46800"/>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356294" y="4372040"/>
            <a:ext cx="2815531" cy="292020"/>
          </a:xfrm>
        </p:spPr>
        <p:txBody>
          <a:bodyPr lIns="86400" anchor="b" anchorCtr="0">
            <a:noAutofit/>
          </a:bodyPr>
          <a:lstStyle>
            <a:lvl1pPr marL="0" indent="0" algn="l">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1" y="0"/>
            <a:ext cx="6852719" cy="1260900"/>
          </a:xfrm>
          <a:prstGeom prst="rect">
            <a:avLst/>
          </a:prstGeom>
        </p:spPr>
      </p:pic>
    </p:spTree>
    <p:extLst>
      <p:ext uri="{BB962C8B-B14F-4D97-AF65-F5344CB8AC3E}">
        <p14:creationId xmlns:p14="http://schemas.microsoft.com/office/powerpoint/2010/main" val="4061159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0" name="Titel 1"/>
          <p:cNvSpPr>
            <a:spLocks noGrp="1"/>
          </p:cNvSpPr>
          <p:nvPr>
            <p:ph type="title"/>
          </p:nvPr>
        </p:nvSpPr>
        <p:spPr>
          <a:xfrm>
            <a:off x="357187" y="1977629"/>
            <a:ext cx="2814638" cy="1188244"/>
          </a:xfrm>
        </p:spPr>
        <p:txBody>
          <a:bodyPr anchor="ctr" anchorCtr="0">
            <a:normAutofit/>
          </a:bodyPr>
          <a:lstStyle>
            <a:lvl1pPr algn="r">
              <a:defRPr sz="2025">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4382849" y="687694"/>
            <a:ext cx="2118857" cy="613172"/>
          </a:xfrm>
        </p:spPr>
        <p:txBody>
          <a:bodyPr anchor="b" anchorCtr="0">
            <a:normAutofit/>
          </a:bodyPr>
          <a:lstStyle>
            <a:lvl1pPr marL="0" indent="0">
              <a:buNone/>
              <a:defRPr sz="1013"/>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4382849" y="1546433"/>
            <a:ext cx="2118857" cy="613172"/>
          </a:xfrm>
        </p:spPr>
        <p:txBody>
          <a:bodyPr anchor="b" anchorCtr="0">
            <a:normAutofit/>
          </a:bodyPr>
          <a:lstStyle>
            <a:lvl1pPr marL="0" indent="0">
              <a:buNone/>
              <a:defRPr sz="1013"/>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4382849" y="2408400"/>
            <a:ext cx="2118857" cy="613172"/>
          </a:xfrm>
        </p:spPr>
        <p:txBody>
          <a:bodyPr anchor="b" anchorCtr="0">
            <a:normAutofit/>
          </a:bodyPr>
          <a:lstStyle>
            <a:lvl1pPr marL="0" indent="0">
              <a:buNone/>
              <a:defRPr sz="1013"/>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4382849" y="3264300"/>
            <a:ext cx="2118857" cy="613172"/>
          </a:xfrm>
        </p:spPr>
        <p:txBody>
          <a:bodyPr anchor="b" anchorCtr="0">
            <a:normAutofit/>
          </a:bodyPr>
          <a:lstStyle>
            <a:lvl1pPr marL="0" indent="0">
              <a:buNone/>
              <a:defRPr sz="1013"/>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4382849" y="4122900"/>
            <a:ext cx="2118857" cy="613172"/>
          </a:xfrm>
        </p:spPr>
        <p:txBody>
          <a:bodyPr anchor="b" anchorCtr="0">
            <a:normAutofit/>
          </a:bodyPr>
          <a:lstStyle>
            <a:lvl1pPr marL="0" indent="0">
              <a:buNone/>
              <a:defRPr sz="1013"/>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3610534" y="748834"/>
            <a:ext cx="772315" cy="613172"/>
          </a:xfrm>
        </p:spPr>
        <p:txBody>
          <a:bodyPr bIns="46800" anchor="b" anchorCtr="0">
            <a:normAutofit/>
          </a:bodyPr>
          <a:lstStyle>
            <a:lvl1pPr marL="0" indent="0" algn="r">
              <a:buNone/>
              <a:defRPr sz="27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3610534" y="1607756"/>
            <a:ext cx="772315" cy="613172"/>
          </a:xfrm>
        </p:spPr>
        <p:txBody>
          <a:bodyPr bIns="46800" anchor="b" anchorCtr="0">
            <a:normAutofit/>
          </a:bodyPr>
          <a:lstStyle>
            <a:lvl1pPr marL="0" indent="0" algn="r">
              <a:buNone/>
              <a:defRPr sz="27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3610534" y="2466678"/>
            <a:ext cx="772315" cy="613172"/>
          </a:xfrm>
        </p:spPr>
        <p:txBody>
          <a:bodyPr bIns="46800" anchor="b" anchorCtr="0">
            <a:normAutofit/>
          </a:bodyPr>
          <a:lstStyle>
            <a:lvl1pPr marL="0" indent="0" algn="r">
              <a:buNone/>
              <a:defRPr sz="27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3610534" y="3325600"/>
            <a:ext cx="772315" cy="613172"/>
          </a:xfrm>
        </p:spPr>
        <p:txBody>
          <a:bodyPr bIns="46800" anchor="b" anchorCtr="0">
            <a:normAutofit/>
          </a:bodyPr>
          <a:lstStyle>
            <a:lvl1pPr marL="0" indent="0" algn="r">
              <a:buNone/>
              <a:defRPr sz="27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3610534" y="4184521"/>
            <a:ext cx="772315" cy="613172"/>
          </a:xfrm>
        </p:spPr>
        <p:txBody>
          <a:bodyPr bIns="46800" anchor="b" anchorCtr="0">
            <a:normAutofit/>
          </a:bodyPr>
          <a:lstStyle>
            <a:lvl1pPr marL="0" indent="0" algn="r">
              <a:buNone/>
              <a:defRPr sz="27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19734837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342900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1" name="Tijdelijke aanduiding voor tekst 11"/>
          <p:cNvSpPr>
            <a:spLocks noGrp="1"/>
          </p:cNvSpPr>
          <p:nvPr>
            <p:ph type="body" sz="quarter" idx="13"/>
          </p:nvPr>
        </p:nvSpPr>
        <p:spPr>
          <a:xfrm>
            <a:off x="3686175" y="1717200"/>
            <a:ext cx="2814750" cy="2948860"/>
          </a:xfrm>
        </p:spPr>
        <p:txBody>
          <a:bodyPr/>
          <a:lstStyle>
            <a:lvl1pPr marL="257175" indent="-257175">
              <a:buClr>
                <a:schemeClr val="bg1"/>
              </a:buClr>
              <a:buFont typeface="+mj-lt"/>
              <a:buAutoNum type="arabicPeriod"/>
              <a:defRPr>
                <a:solidFill>
                  <a:schemeClr val="bg1"/>
                </a:solidFill>
              </a:defRPr>
            </a:lvl1pPr>
            <a:lvl2pPr marL="384750" indent="-1215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3686175" y="788401"/>
            <a:ext cx="2814750" cy="711035"/>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3430261"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314919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241193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p:nvPr>
        </p:nvSpPr>
        <p:spPr>
          <a:xfrm>
            <a:off x="357187" y="1977628"/>
            <a:ext cx="2814638" cy="1188244"/>
          </a:xfrm>
        </p:spPr>
        <p:txBody>
          <a:bodyPr anchor="b">
            <a:normAutofit/>
          </a:bodyPr>
          <a:lstStyle>
            <a:lvl1pPr algn="r">
              <a:defRPr sz="2025">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357187" y="3165872"/>
            <a:ext cx="2814638" cy="1500188"/>
          </a:xfrm>
        </p:spPr>
        <p:txBody>
          <a:bodyPr tIns="90000" rIns="100800"/>
          <a:lstStyle>
            <a:lvl1pPr marL="0" indent="0" algn="r">
              <a:buNone/>
              <a:defRPr sz="135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357187" y="878681"/>
            <a:ext cx="2814638" cy="1097756"/>
          </a:xfrm>
        </p:spPr>
        <p:txBody>
          <a:bodyPr rIns="0" anchor="b" anchorCtr="0">
            <a:normAutofit/>
          </a:bodyPr>
          <a:lstStyle>
            <a:lvl1pPr marL="0" indent="0" algn="r">
              <a:buNone/>
              <a:defRPr sz="5400" b="1" i="0">
                <a:solidFill>
                  <a:schemeClr val="bg1"/>
                </a:solidFill>
              </a:defRPr>
            </a:lvl1pPr>
            <a:lvl2pPr marL="176175" indent="0" algn="r">
              <a:buNone/>
              <a:defRPr/>
            </a:lvl2pPr>
            <a:lvl3pPr marL="354375" indent="0" algn="r">
              <a:buNone/>
              <a:defRPr/>
            </a:lvl3pPr>
            <a:lvl4pPr marL="530550" indent="0" algn="r">
              <a:buNone/>
              <a:defRPr/>
            </a:lvl4pPr>
            <a:lvl5pPr marL="70875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135629509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57188" y="1707356"/>
            <a:ext cx="2939653" cy="2958704"/>
          </a:xfrm>
        </p:spPr>
        <p:txBody>
          <a:bodyPr/>
          <a:lstStyle/>
          <a:p>
            <a:pPr lvl="0"/>
            <a:r>
              <a:rPr lang="nl-NL"/>
              <a:t>Tekststijl van het model bewerken</a:t>
            </a:r>
          </a:p>
        </p:txBody>
      </p:sp>
      <p:sp>
        <p:nvSpPr>
          <p:cNvPr id="4" name="Tijdelijke aanduiding voor inhoud 3"/>
          <p:cNvSpPr>
            <a:spLocks noGrp="1"/>
          </p:cNvSpPr>
          <p:nvPr>
            <p:ph sz="half" idx="2"/>
          </p:nvPr>
        </p:nvSpPr>
        <p:spPr>
          <a:xfrm>
            <a:off x="3686174" y="1707356"/>
            <a:ext cx="2814750" cy="2958704"/>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7794605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357188" y="1729528"/>
            <a:ext cx="2814750" cy="486000"/>
          </a:xfrm>
          <a:noFill/>
        </p:spPr>
        <p:txBody>
          <a:bodyPr lIns="180000" tIns="180000" rIns="180000" bIns="72000" anchor="b">
            <a:noAutofit/>
          </a:bodyPr>
          <a:lstStyle>
            <a:lvl1pPr marL="0" indent="0">
              <a:buNone/>
              <a:defRPr sz="1013" b="1"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nl-NL"/>
              <a:t>Tekststijl van het model bewerken</a:t>
            </a:r>
          </a:p>
        </p:txBody>
      </p:sp>
      <p:sp>
        <p:nvSpPr>
          <p:cNvPr id="4" name="Tijdelijke aanduiding voor inhoud 3"/>
          <p:cNvSpPr>
            <a:spLocks noGrp="1"/>
          </p:cNvSpPr>
          <p:nvPr>
            <p:ph sz="half" idx="2"/>
          </p:nvPr>
        </p:nvSpPr>
        <p:spPr>
          <a:xfrm>
            <a:off x="357188" y="2215304"/>
            <a:ext cx="281475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3686175" y="1729528"/>
            <a:ext cx="2814750" cy="485421"/>
          </a:xfrm>
          <a:noFill/>
        </p:spPr>
        <p:txBody>
          <a:bodyPr lIns="180000" tIns="180000" rIns="180000" bIns="72000" anchor="b">
            <a:noAutofit/>
          </a:bodyPr>
          <a:lstStyle>
            <a:lvl1pPr marL="0" indent="0">
              <a:buNone/>
              <a:defRPr sz="1013" b="1"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nl-NL"/>
              <a:t>Tekststijl van het model bewerken</a:t>
            </a:r>
          </a:p>
        </p:txBody>
      </p:sp>
      <p:sp>
        <p:nvSpPr>
          <p:cNvPr id="6" name="Tijdelijke aanduiding voor inhoud 5"/>
          <p:cNvSpPr>
            <a:spLocks noGrp="1"/>
          </p:cNvSpPr>
          <p:nvPr>
            <p:ph sz="quarter" idx="4"/>
          </p:nvPr>
        </p:nvSpPr>
        <p:spPr>
          <a:xfrm>
            <a:off x="3686175" y="2215304"/>
            <a:ext cx="281553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29634792"/>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8815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5337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357187" y="2570560"/>
            <a:ext cx="2814638" cy="2095499"/>
          </a:xfrm>
        </p:spPr>
        <p:txBody>
          <a:bodyPr anchor="t" anchorCtr="0">
            <a:normAutofit/>
          </a:bodyPr>
          <a:lstStyle>
            <a:lvl1pPr marL="0" indent="0">
              <a:buNone/>
              <a:defRPr sz="1125"/>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nl-NL"/>
              <a:t>Tekststijl van het model bewerken</a:t>
            </a:r>
          </a:p>
        </p:txBody>
      </p:sp>
      <p:sp>
        <p:nvSpPr>
          <p:cNvPr id="10" name="Tijdelijke aanduiding voor inhoud 9"/>
          <p:cNvSpPr>
            <a:spLocks noGrp="1"/>
          </p:cNvSpPr>
          <p:nvPr>
            <p:ph sz="quarter" idx="13"/>
          </p:nvPr>
        </p:nvSpPr>
        <p:spPr>
          <a:xfrm>
            <a:off x="3686956" y="789385"/>
            <a:ext cx="2814750" cy="3876675"/>
          </a:xfrm>
        </p:spPr>
        <p:txBody>
          <a:bodyPr/>
          <a:lstStyle/>
          <a:p>
            <a:pPr lvl="0"/>
            <a:r>
              <a:rPr lang="nl-NL"/>
              <a:t>Tekststijl van het model bewerken</a:t>
            </a:r>
          </a:p>
        </p:txBody>
      </p:sp>
      <p:sp>
        <p:nvSpPr>
          <p:cNvPr id="3" name="Titel 2"/>
          <p:cNvSpPr>
            <a:spLocks noGrp="1"/>
          </p:cNvSpPr>
          <p:nvPr>
            <p:ph type="title"/>
          </p:nvPr>
        </p:nvSpPr>
        <p:spPr>
          <a:xfrm>
            <a:off x="357187" y="789385"/>
            <a:ext cx="2814638" cy="711035"/>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23638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357188" y="789386"/>
            <a:ext cx="6144518" cy="3018600"/>
          </a:xfrm>
        </p:spPr>
        <p:txBody>
          <a:bodyPr anchor="b" anchorCtr="0">
            <a:normAutofit/>
          </a:bodyPr>
          <a:lstStyle>
            <a:lvl1pPr algn="l">
              <a:defRPr sz="45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357187" y="3807986"/>
            <a:ext cx="3071813" cy="858074"/>
          </a:xfrm>
        </p:spPr>
        <p:txBody>
          <a:bodyPr lIns="162000" tIns="90000" rIns="90000">
            <a:normAutofit/>
          </a:bodyPr>
          <a:lstStyle>
            <a:lvl1pPr marL="0" indent="0" algn="l">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250311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357188" y="789386"/>
            <a:ext cx="6144518" cy="3018600"/>
          </a:xfrm>
        </p:spPr>
        <p:txBody>
          <a:bodyPr anchor="b" anchorCtr="0">
            <a:normAutofit/>
          </a:bodyPr>
          <a:lstStyle>
            <a:lvl1pPr algn="l">
              <a:defRPr sz="45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357187" y="3807986"/>
            <a:ext cx="3071813" cy="858074"/>
          </a:xfrm>
        </p:spPr>
        <p:txBody>
          <a:bodyPr lIns="162000" tIns="90000">
            <a:normAutofit/>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623105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3429000" y="-1191"/>
            <a:ext cx="3429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563">
              <a:solidFill>
                <a:schemeClr val="bg1"/>
              </a:solidFill>
            </a:endParaRPr>
          </a:p>
        </p:txBody>
      </p:sp>
      <p:sp>
        <p:nvSpPr>
          <p:cNvPr id="6" name="Titel 5"/>
          <p:cNvSpPr>
            <a:spLocks noGrp="1"/>
          </p:cNvSpPr>
          <p:nvPr>
            <p:ph type="title"/>
          </p:nvPr>
        </p:nvSpPr>
        <p:spPr>
          <a:xfrm>
            <a:off x="357188" y="1977629"/>
            <a:ext cx="2814637" cy="1188243"/>
          </a:xfrm>
        </p:spPr>
        <p:txBody>
          <a:bodyPr anchor="ctr" anchorCtr="0"/>
          <a:lstStyle>
            <a:lvl1pPr>
              <a:defRPr sz="225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3686956" y="800100"/>
            <a:ext cx="281475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376259519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6" name="Titel 5"/>
          <p:cNvSpPr>
            <a:spLocks noGrp="1"/>
          </p:cNvSpPr>
          <p:nvPr>
            <p:ph type="title"/>
          </p:nvPr>
        </p:nvSpPr>
        <p:spPr>
          <a:xfrm>
            <a:off x="357187" y="1977629"/>
            <a:ext cx="2814750" cy="1188243"/>
          </a:xfrm>
        </p:spPr>
        <p:txBody>
          <a:bodyPr anchor="ctr" anchorCtr="0"/>
          <a:lstStyle>
            <a:lvl1pPr>
              <a:defRPr sz="225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3686174" y="789385"/>
            <a:ext cx="281475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197358291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41735" y="3305176"/>
            <a:ext cx="58293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462146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357187" y="2570560"/>
            <a:ext cx="2814638" cy="2095500"/>
          </a:xfrm>
        </p:spPr>
        <p:txBody>
          <a:bodyPr anchor="t" anchorCtr="0">
            <a:normAutofit/>
          </a:bodyPr>
          <a:lstStyle>
            <a:lvl1pPr marL="0" indent="0">
              <a:buNone/>
              <a:defRPr sz="1125"/>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nl-NL"/>
              <a:t>Tekststijl van het model bewerken</a:t>
            </a:r>
          </a:p>
        </p:txBody>
      </p:sp>
      <p:sp>
        <p:nvSpPr>
          <p:cNvPr id="9" name="Titel 8"/>
          <p:cNvSpPr>
            <a:spLocks noGrp="1"/>
          </p:cNvSpPr>
          <p:nvPr>
            <p:ph type="title"/>
          </p:nvPr>
        </p:nvSpPr>
        <p:spPr>
          <a:xfrm>
            <a:off x="357187" y="789385"/>
            <a:ext cx="2814638" cy="711035"/>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3429000" y="-1786"/>
            <a:ext cx="3429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40670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0" name="Tijdelijke aanduiding voor tekst 9"/>
          <p:cNvSpPr>
            <a:spLocks noGrp="1"/>
          </p:cNvSpPr>
          <p:nvPr>
            <p:ph type="body" sz="quarter" idx="15"/>
          </p:nvPr>
        </p:nvSpPr>
        <p:spPr>
          <a:xfrm>
            <a:off x="357187" y="1717200"/>
            <a:ext cx="281553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356741" y="788401"/>
            <a:ext cx="2815084" cy="711035"/>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3429000" y="-1786"/>
            <a:ext cx="3429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29349385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357187" y="1717200"/>
            <a:ext cx="2814638" cy="2948860"/>
          </a:xfrm>
        </p:spPr>
        <p:txBody>
          <a:bodyPr/>
          <a:lstStyle/>
          <a:p>
            <a:pPr lvl="0"/>
            <a:r>
              <a:rPr lang="nl-NL"/>
              <a:t>Tekststijl van het model bewerken</a:t>
            </a:r>
          </a:p>
        </p:txBody>
      </p:sp>
      <p:sp>
        <p:nvSpPr>
          <p:cNvPr id="2" name="Titel 1"/>
          <p:cNvSpPr>
            <a:spLocks noGrp="1"/>
          </p:cNvSpPr>
          <p:nvPr>
            <p:ph type="title"/>
          </p:nvPr>
        </p:nvSpPr>
        <p:spPr>
          <a:xfrm>
            <a:off x="357187" y="788401"/>
            <a:ext cx="2814638" cy="711035"/>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3429000" y="-1786"/>
            <a:ext cx="3429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137324914"/>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6858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p:nvPr>
        </p:nvSpPr>
        <p:spPr>
          <a:xfrm>
            <a:off x="357188" y="789385"/>
            <a:ext cx="6144518" cy="1781175"/>
          </a:xfrm>
        </p:spPr>
        <p:txBody>
          <a:bodyPr anchor="ctr" anchorCtr="0">
            <a:normAutofit/>
          </a:bodyPr>
          <a:lstStyle>
            <a:lvl1pPr>
              <a:defRPr sz="27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357188" y="2812116"/>
            <a:ext cx="6144518"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3918713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6858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p:nvPr>
        </p:nvSpPr>
        <p:spPr>
          <a:xfrm>
            <a:off x="357188" y="789385"/>
            <a:ext cx="6144518" cy="1781175"/>
          </a:xfrm>
        </p:spPr>
        <p:txBody>
          <a:bodyPr anchor="ctr" anchorCtr="0">
            <a:normAutofit/>
          </a:bodyPr>
          <a:lstStyle>
            <a:lvl1pPr>
              <a:defRPr sz="27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357188" y="2812116"/>
            <a:ext cx="6144518"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45309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6858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910828"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356740" y="2916000"/>
            <a:ext cx="2815085" cy="1750060"/>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3686956" y="2916000"/>
            <a:ext cx="281475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57110356"/>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6858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3686174" y="2916000"/>
            <a:ext cx="2814750" cy="1750060"/>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356741" y="2916000"/>
            <a:ext cx="2815084" cy="1750060"/>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61442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6858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910828"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357188" y="2916000"/>
            <a:ext cx="6144518"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1872002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6858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357188" y="2916000"/>
            <a:ext cx="6144518"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2571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6858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356400" y="788400"/>
            <a:ext cx="6144965" cy="7101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65882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4290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48615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266B73F-78C4-4B0B-B926-0B18736125F9}" type="datetimeFigureOut">
              <a:rPr lang="nl-NL" smtClean="0"/>
              <a:t>29-7-2019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3188025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6858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356741" y="788400"/>
            <a:ext cx="6144965" cy="7101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4230827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092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6858000" cy="432000"/>
          </a:xfrm>
          <a:solidFill>
            <a:schemeClr val="tx2"/>
          </a:solidFill>
        </p:spPr>
        <p:txBody>
          <a:bodyPr lIns="756000" anchor="ctr" anchorCtr="0">
            <a:noAutofit/>
          </a:bodyPr>
          <a:lstStyle>
            <a:lvl1pPr algn="l">
              <a:defRPr sz="18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4369060"/>
            <a:ext cx="6858000" cy="297000"/>
          </a:xfrm>
          <a:solidFill>
            <a:schemeClr val="bg1"/>
          </a:solidFill>
        </p:spPr>
        <p:txBody>
          <a:bodyPr lIns="756000" anchor="ctr" anchorCtr="0">
            <a:normAutofit/>
          </a:bodyPr>
          <a:lstStyle>
            <a:lvl1pPr marL="0" indent="0">
              <a:buNone/>
              <a:defRPr sz="1125" i="0">
                <a:solidFill>
                  <a:schemeClr val="tx1"/>
                </a:solidFill>
              </a:defRPr>
            </a:lvl1pPr>
            <a:lvl2pPr marL="176175" indent="0">
              <a:buNone/>
              <a:defRPr/>
            </a:lvl2pPr>
            <a:lvl3pPr marL="354375" indent="0">
              <a:buNone/>
              <a:defRPr/>
            </a:lvl3pPr>
            <a:lvl4pPr marL="530550" indent="0">
              <a:buNone/>
              <a:defRPr/>
            </a:lvl4pPr>
            <a:lvl5pPr marL="708750" indent="0">
              <a:buNone/>
              <a:defRPr/>
            </a:lvl5pPr>
          </a:lstStyle>
          <a:p>
            <a:pPr lvl="0"/>
            <a:r>
              <a:rPr lang="nl-NL"/>
              <a:t>Tekststijl van het model bewerken</a:t>
            </a:r>
          </a:p>
        </p:txBody>
      </p:sp>
    </p:spTree>
    <p:extLst>
      <p:ext uri="{BB962C8B-B14F-4D97-AF65-F5344CB8AC3E}">
        <p14:creationId xmlns:p14="http://schemas.microsoft.com/office/powerpoint/2010/main" val="1144210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357188" y="1707356"/>
            <a:ext cx="6144518"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3767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4476858" y="1707356"/>
            <a:ext cx="2025000" cy="2952750"/>
          </a:xfrm>
        </p:spPr>
        <p:txBody>
          <a:bodyPr/>
          <a:lstStyle>
            <a:lvl1pPr marL="0" indent="0">
              <a:buNone/>
              <a:defRPr sz="1125"/>
            </a:lvl1pPr>
            <a:lvl2pPr marL="176175" indent="0">
              <a:buNone/>
              <a:defRPr sz="1013"/>
            </a:lvl2pPr>
            <a:lvl3pPr marL="354375" indent="0">
              <a:buNone/>
              <a:defRPr sz="900"/>
            </a:lvl3pPr>
            <a:lvl4pPr marL="530550" indent="0">
              <a:buNone/>
              <a:defRPr sz="900"/>
            </a:lvl4pPr>
            <a:lvl5pPr marL="70875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357188" y="1707356"/>
            <a:ext cx="4038167"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97093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3429000" y="0"/>
            <a:ext cx="3429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0" name="Tijdelijke aanduiding voor tekst 9"/>
          <p:cNvSpPr>
            <a:spLocks noGrp="1"/>
          </p:cNvSpPr>
          <p:nvPr>
            <p:ph type="body" sz="quarter" idx="14"/>
          </p:nvPr>
        </p:nvSpPr>
        <p:spPr>
          <a:xfrm>
            <a:off x="3684389" y="1717199"/>
            <a:ext cx="281475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3684389" y="788401"/>
            <a:ext cx="2814750" cy="711035"/>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357187" y="800100"/>
            <a:ext cx="2814638"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164608874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6858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hasCustomPrompt="1"/>
          </p:nvPr>
        </p:nvSpPr>
        <p:spPr>
          <a:xfrm>
            <a:off x="357188" y="1406713"/>
            <a:ext cx="6144518" cy="1163847"/>
          </a:xfrm>
        </p:spPr>
        <p:txBody>
          <a:bodyPr anchor="ctr" anchorCtr="0">
            <a:normAutofit/>
          </a:bodyPr>
          <a:lstStyle>
            <a:lvl1pPr>
              <a:defRPr sz="27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2900674" y="2884517"/>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2900674" y="3479632"/>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2900674" y="4054146"/>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2556439" y="2941025"/>
            <a:ext cx="304427"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2556439" y="3530537"/>
            <a:ext cx="304427"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2556439" y="4110654"/>
            <a:ext cx="304427"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spTree>
    <p:extLst>
      <p:ext uri="{BB962C8B-B14F-4D97-AF65-F5344CB8AC3E}">
        <p14:creationId xmlns:p14="http://schemas.microsoft.com/office/powerpoint/2010/main" val="2472666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3429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hasCustomPrompt="1"/>
          </p:nvPr>
        </p:nvSpPr>
        <p:spPr>
          <a:xfrm>
            <a:off x="357187" y="1924050"/>
            <a:ext cx="2814638" cy="1295400"/>
          </a:xfrm>
        </p:spPr>
        <p:txBody>
          <a:bodyPr anchor="ctr" anchorCtr="0">
            <a:normAutofit/>
          </a:bodyPr>
          <a:lstStyle>
            <a:lvl1pPr>
              <a:defRPr sz="27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036661" y="1714500"/>
            <a:ext cx="2465045"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036661" y="2309615"/>
            <a:ext cx="2465045"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036661" y="2884130"/>
            <a:ext cx="2465045"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92426" y="1771008"/>
            <a:ext cx="304427"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92426" y="2360520"/>
            <a:ext cx="304427"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92426" y="2940638"/>
            <a:ext cx="304427"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spTree>
    <p:extLst>
      <p:ext uri="{BB962C8B-B14F-4D97-AF65-F5344CB8AC3E}">
        <p14:creationId xmlns:p14="http://schemas.microsoft.com/office/powerpoint/2010/main" val="1076414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7188" y="1406713"/>
            <a:ext cx="6144518" cy="1163846"/>
          </a:xfrm>
        </p:spPr>
        <p:txBody>
          <a:bodyPr anchor="ctr" anchorCtr="0">
            <a:normAutofit/>
          </a:bodyPr>
          <a:lstStyle>
            <a:lvl1pPr>
              <a:defRPr sz="27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2376176" y="2884517"/>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2376176" y="3479632"/>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2376176" y="4054146"/>
            <a:ext cx="2632500" cy="518913"/>
          </a:xfrm>
        </p:spPr>
        <p:txBody>
          <a:bodyPr numCol="1" spcCol="180000" anchor="ctr" anchorCtr="0">
            <a:normAutofit/>
          </a:bodyPr>
          <a:lstStyle>
            <a:lvl1pPr marL="0" indent="0">
              <a:buNone/>
              <a:defRPr sz="1125"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2031942" y="2941025"/>
            <a:ext cx="304427"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2031942" y="3530537"/>
            <a:ext cx="304427"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2031942" y="4110654"/>
            <a:ext cx="304427"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6858000" cy="1262063"/>
          </a:xfrm>
          <a:prstGeom prst="rect">
            <a:avLst/>
          </a:prstGeom>
        </p:spPr>
      </p:pic>
    </p:spTree>
    <p:extLst>
      <p:ext uri="{BB962C8B-B14F-4D97-AF65-F5344CB8AC3E}">
        <p14:creationId xmlns:p14="http://schemas.microsoft.com/office/powerpoint/2010/main" val="18759209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42901" y="1151335"/>
            <a:ext cx="3030141"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342901" y="1631156"/>
            <a:ext cx="303014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483771" y="1151335"/>
            <a:ext cx="3031331"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3483771" y="1631156"/>
            <a:ext cx="303133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266B73F-78C4-4B0B-B926-0B18736125F9}" type="datetimeFigureOut">
              <a:rPr lang="nl-NL" smtClean="0"/>
              <a:t>29-7-2019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1546566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266B73F-78C4-4B0B-B926-0B18736125F9}" type="datetimeFigureOut">
              <a:rPr lang="nl-NL" smtClean="0"/>
              <a:t>29-7-2019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153648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266B73F-78C4-4B0B-B926-0B18736125F9}" type="datetimeFigureOut">
              <a:rPr lang="nl-NL" smtClean="0"/>
              <a:t>29-7-2019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332399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42902" y="204787"/>
            <a:ext cx="2256235"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2681288" y="204791"/>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42902" y="1076328"/>
            <a:ext cx="2256235" cy="351829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266B73F-78C4-4B0B-B926-0B18736125F9}" type="datetimeFigureOut">
              <a:rPr lang="nl-NL" smtClean="0"/>
              <a:t>29-7-2019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362080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344216" y="3600450"/>
            <a:ext cx="41148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344216" y="459581"/>
            <a:ext cx="4114800" cy="30861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344216" y="4025506"/>
            <a:ext cx="4114800" cy="60364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266B73F-78C4-4B0B-B926-0B18736125F9}" type="datetimeFigureOut">
              <a:rPr lang="nl-NL" smtClean="0"/>
              <a:t>29-7-2019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5A903C-C5E7-46C3-B077-4A6234599355}" type="slidenum">
              <a:rPr lang="nl-NL" smtClean="0"/>
              <a:t>‹nr.›</a:t>
            </a:fld>
            <a:endParaRPr lang="nl-NL"/>
          </a:p>
        </p:txBody>
      </p:sp>
    </p:spTree>
    <p:extLst>
      <p:ext uri="{BB962C8B-B14F-4D97-AF65-F5344CB8AC3E}">
        <p14:creationId xmlns:p14="http://schemas.microsoft.com/office/powerpoint/2010/main" val="30022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42900" y="205978"/>
            <a:ext cx="61722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266B73F-78C4-4B0B-B926-0B18736125F9}" type="datetimeFigureOut">
              <a:rPr lang="nl-NL" smtClean="0"/>
              <a:t>29-7-2019</a:t>
            </a:fld>
            <a:endParaRPr lang="nl-NL"/>
          </a:p>
        </p:txBody>
      </p:sp>
      <p:sp>
        <p:nvSpPr>
          <p:cNvPr id="5" name="Tijdelijke aanduiding voor voettekst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15A903C-C5E7-46C3-B077-4A6234599355}" type="slidenum">
              <a:rPr lang="nl-NL" smtClean="0"/>
              <a:t>‹nr.›</a:t>
            </a:fld>
            <a:endParaRPr lang="nl-NL"/>
          </a:p>
        </p:txBody>
      </p:sp>
    </p:spTree>
    <p:extLst>
      <p:ext uri="{BB962C8B-B14F-4D97-AF65-F5344CB8AC3E}">
        <p14:creationId xmlns:p14="http://schemas.microsoft.com/office/powerpoint/2010/main" val="2383366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57188" y="789385"/>
            <a:ext cx="6144518" cy="711035"/>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357188" y="1717114"/>
            <a:ext cx="6144518" cy="2948946"/>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357187" y="4907616"/>
            <a:ext cx="2814638" cy="198204"/>
          </a:xfrm>
          <a:prstGeom prst="rect">
            <a:avLst/>
          </a:prstGeom>
        </p:spPr>
        <p:txBody>
          <a:bodyPr vert="horz" lIns="91440" tIns="0" rIns="91440" bIns="45720" rtlCol="0" anchor="t" anchorCtr="0"/>
          <a:lstStyle>
            <a:lvl1pPr algn="l">
              <a:defRPr sz="591">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357187" y="4666060"/>
            <a:ext cx="2814638" cy="241556"/>
          </a:xfrm>
          <a:prstGeom prst="rect">
            <a:avLst/>
          </a:prstGeom>
        </p:spPr>
        <p:txBody>
          <a:bodyPr vert="horz" lIns="91440" tIns="45720" rIns="91440" bIns="45720" rtlCol="0" anchor="b" anchorCtr="0"/>
          <a:lstStyle>
            <a:lvl1pPr algn="l">
              <a:defRPr sz="591">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3686175" y="4666060"/>
            <a:ext cx="2815531" cy="241556"/>
          </a:xfrm>
          <a:prstGeom prst="rect">
            <a:avLst/>
          </a:prstGeom>
        </p:spPr>
        <p:txBody>
          <a:bodyPr vert="horz" lIns="91440" tIns="45720" rIns="0" bIns="45720" rtlCol="0" anchor="b" anchorCtr="0"/>
          <a:lstStyle>
            <a:lvl1pPr algn="r">
              <a:defRPr sz="591">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3171825" y="806"/>
            <a:ext cx="514350" cy="756047"/>
          </a:xfrm>
          <a:prstGeom prst="rect">
            <a:avLst/>
          </a:prstGeom>
        </p:spPr>
      </p:pic>
    </p:spTree>
    <p:extLst>
      <p:ext uri="{BB962C8B-B14F-4D97-AF65-F5344CB8AC3E}">
        <p14:creationId xmlns:p14="http://schemas.microsoft.com/office/powerpoint/2010/main" val="4226605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hf hdr="0"/>
  <p:txStyles>
    <p:titleStyle>
      <a:lvl1pPr algn="l" defTabSz="514350" rtl="0" eaLnBrk="1" latinLnBrk="0" hangingPunct="1">
        <a:lnSpc>
          <a:spcPct val="90000"/>
        </a:lnSpc>
        <a:spcBef>
          <a:spcPct val="0"/>
        </a:spcBef>
        <a:buNone/>
        <a:defRPr sz="2025" b="0" kern="1200" baseline="0">
          <a:solidFill>
            <a:schemeClr val="tx2"/>
          </a:solidFill>
          <a:latin typeface="+mj-lt"/>
          <a:ea typeface="+mj-ea"/>
          <a:cs typeface="+mj-cs"/>
        </a:defRPr>
      </a:lvl1pPr>
    </p:titleStyle>
    <p:bodyStyle>
      <a:lvl1pPr marL="178200" indent="-178200" algn="l" defTabSz="514350" rtl="0" eaLnBrk="1" latinLnBrk="0" hangingPunct="1">
        <a:lnSpc>
          <a:spcPct val="90000"/>
        </a:lnSpc>
        <a:spcBef>
          <a:spcPts val="675"/>
        </a:spcBef>
        <a:buClr>
          <a:schemeClr val="tx2"/>
        </a:buClr>
        <a:buSzPct val="80000"/>
        <a:buFont typeface="Verdana" panose="020B0604030504040204" pitchFamily="34" charset="0"/>
        <a:buChar char="›"/>
        <a:defRPr sz="1350" kern="1200">
          <a:solidFill>
            <a:schemeClr val="tx1"/>
          </a:solidFill>
          <a:latin typeface="+mn-lt"/>
          <a:ea typeface="+mn-ea"/>
          <a:cs typeface="+mn-cs"/>
        </a:defRPr>
      </a:lvl1pPr>
      <a:lvl2pPr marL="354375" indent="-178200" algn="l" defTabSz="514350" rtl="0" eaLnBrk="1" latinLnBrk="0" hangingPunct="1">
        <a:lnSpc>
          <a:spcPct val="90000"/>
        </a:lnSpc>
        <a:spcBef>
          <a:spcPts val="563"/>
        </a:spcBef>
        <a:buClr>
          <a:schemeClr val="tx2"/>
        </a:buClr>
        <a:buFont typeface="Verdana" panose="020B0604030504040204" pitchFamily="34" charset="0"/>
        <a:buChar char="–"/>
        <a:defRPr sz="1125" kern="1200">
          <a:solidFill>
            <a:schemeClr val="tx1"/>
          </a:solidFill>
          <a:latin typeface="+mn-lt"/>
          <a:ea typeface="+mn-ea"/>
          <a:cs typeface="+mn-cs"/>
        </a:defRPr>
      </a:lvl2pPr>
      <a:lvl3pPr marL="532575" indent="-178200" algn="l" defTabSz="514350" rtl="0" eaLnBrk="1" latinLnBrk="0" hangingPunct="1">
        <a:lnSpc>
          <a:spcPct val="90000"/>
        </a:lnSpc>
        <a:spcBef>
          <a:spcPts val="450"/>
        </a:spcBef>
        <a:buClr>
          <a:schemeClr val="tx2"/>
        </a:buClr>
        <a:buFont typeface="Wingdings" panose="05000000000000000000" pitchFamily="2" charset="2"/>
        <a:buChar char="§"/>
        <a:defRPr sz="1013" kern="1200">
          <a:solidFill>
            <a:schemeClr val="tx1"/>
          </a:solidFill>
          <a:latin typeface="+mn-lt"/>
          <a:ea typeface="+mn-ea"/>
          <a:cs typeface="+mn-cs"/>
        </a:defRPr>
      </a:lvl3pPr>
      <a:lvl4pPr marL="708750" indent="-178200" algn="l" defTabSz="514350" rtl="0" eaLnBrk="1" latinLnBrk="0" hangingPunct="1">
        <a:lnSpc>
          <a:spcPct val="90000"/>
        </a:lnSpc>
        <a:spcBef>
          <a:spcPts val="338"/>
        </a:spcBef>
        <a:buClr>
          <a:schemeClr val="tx2"/>
        </a:buClr>
        <a:buFont typeface="Arial" panose="020B0604020202020204" pitchFamily="34" charset="0"/>
        <a:buChar char="•"/>
        <a:defRPr sz="1013" kern="1200">
          <a:solidFill>
            <a:schemeClr val="tx1"/>
          </a:solidFill>
          <a:latin typeface="+mn-lt"/>
          <a:ea typeface="+mn-ea"/>
          <a:cs typeface="+mn-cs"/>
        </a:defRPr>
      </a:lvl4pPr>
      <a:lvl5pPr marL="886950" indent="-178200" algn="l" defTabSz="514350" rtl="0" eaLnBrk="1" latinLnBrk="0" hangingPunct="1">
        <a:lnSpc>
          <a:spcPct val="90000"/>
        </a:lnSpc>
        <a:spcBef>
          <a:spcPts val="338"/>
        </a:spcBef>
        <a:buFont typeface="Verdana" panose="020B0604030504040204" pitchFamily="34" charset="0"/>
        <a:buChar char="–"/>
        <a:defRPr sz="900" kern="1200">
          <a:solidFill>
            <a:schemeClr val="tx2"/>
          </a:solidFill>
          <a:latin typeface="+mn-lt"/>
          <a:ea typeface="+mn-ea"/>
          <a:cs typeface="+mn-cs"/>
        </a:defRPr>
      </a:lvl5pPr>
      <a:lvl6pPr marL="1063125" indent="-178200" algn="l" defTabSz="514350" rtl="0" eaLnBrk="1" latinLnBrk="0" hangingPunct="1">
        <a:lnSpc>
          <a:spcPct val="90000"/>
        </a:lnSpc>
        <a:spcBef>
          <a:spcPts val="338"/>
        </a:spcBef>
        <a:buFont typeface="Arial" panose="020B0604020202020204" pitchFamily="34" charset="0"/>
        <a:buChar char="•"/>
        <a:defRPr sz="788" kern="1200">
          <a:solidFill>
            <a:schemeClr val="tx1">
              <a:lumMod val="50000"/>
              <a:lumOff val="50000"/>
            </a:schemeClr>
          </a:solidFill>
          <a:latin typeface="+mn-lt"/>
          <a:ea typeface="+mn-ea"/>
          <a:cs typeface="+mn-cs"/>
        </a:defRPr>
      </a:lvl6pPr>
      <a:lvl7pPr marL="40500" indent="-40500" algn="l" defTabSz="514350" rtl="0" eaLnBrk="1" latinLnBrk="0" hangingPunct="1">
        <a:lnSpc>
          <a:spcPct val="90000"/>
        </a:lnSpc>
        <a:spcBef>
          <a:spcPts val="338"/>
        </a:spcBef>
        <a:buSzPct val="25000"/>
        <a:buFont typeface="Verdana" panose="020B0604030504040204" pitchFamily="34" charset="0"/>
        <a:buChar char=" "/>
        <a:defRPr sz="675" b="1" i="0" kern="1200">
          <a:solidFill>
            <a:schemeClr val="tx2"/>
          </a:solidFill>
          <a:latin typeface="+mn-lt"/>
          <a:ea typeface="+mn-ea"/>
          <a:cs typeface="+mn-cs"/>
        </a:defRPr>
      </a:lvl7pPr>
      <a:lvl8pPr marL="40500" indent="-40500" algn="l" defTabSz="514350" rtl="0" eaLnBrk="1" latinLnBrk="0" hangingPunct="1">
        <a:lnSpc>
          <a:spcPct val="90000"/>
        </a:lnSpc>
        <a:spcBef>
          <a:spcPts val="338"/>
        </a:spcBef>
        <a:buSzPct val="25000"/>
        <a:buFont typeface="Verdana" panose="020B0604030504040204" pitchFamily="34" charset="0"/>
        <a:buChar char=" "/>
        <a:defRPr sz="675" i="0" kern="1200">
          <a:solidFill>
            <a:schemeClr val="tx1">
              <a:lumMod val="65000"/>
              <a:lumOff val="35000"/>
            </a:schemeClr>
          </a:solidFill>
          <a:latin typeface="+mn-lt"/>
          <a:ea typeface="+mn-ea"/>
          <a:cs typeface="+mn-cs"/>
        </a:defRPr>
      </a:lvl8pPr>
      <a:lvl9pPr marL="121500" indent="-81000" algn="l" defTabSz="514350" rtl="0" eaLnBrk="1" latinLnBrk="0" hangingPunct="1">
        <a:lnSpc>
          <a:spcPct val="90000"/>
        </a:lnSpc>
        <a:spcBef>
          <a:spcPts val="338"/>
        </a:spcBef>
        <a:buClr>
          <a:schemeClr val="tx2"/>
        </a:buClr>
        <a:buFont typeface="Verdana" panose="020B0604030504040204" pitchFamily="34" charset="0"/>
        <a:buChar char="–"/>
        <a:defRPr sz="675" i="0" kern="1200">
          <a:solidFill>
            <a:schemeClr val="tx1">
              <a:lumMod val="65000"/>
              <a:lumOff val="35000"/>
            </a:schemeClr>
          </a:solidFill>
          <a:latin typeface="+mn-lt"/>
          <a:ea typeface="+mn-ea"/>
          <a:cs typeface="+mn-cs"/>
        </a:defRPr>
      </a:lvl9pPr>
    </p:bodyStyle>
    <p:other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www.twitter.com/OmgevingswetNB" TargetMode="External"/><Relationship Id="rId2" Type="http://schemas.openxmlformats.org/officeDocument/2006/relationships/hyperlink" Target="http://www.omgevingswetinbrabant.nl/"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hyperlink" Target="http://www.klimaatadaptatiebrabant.n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36.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3.jpeg"/><Relationship Id="rId7" Type="http://schemas.openxmlformats.org/officeDocument/2006/relationships/image" Target="../media/image35.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2.jp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8" Type="http://schemas.openxmlformats.org/officeDocument/2006/relationships/image" Target="../media/image84.jpeg"/><Relationship Id="rId13" Type="http://schemas.microsoft.com/office/2007/relationships/hdphoto" Target="../media/hdphoto1.wdp"/><Relationship Id="rId3" Type="http://schemas.openxmlformats.org/officeDocument/2006/relationships/image" Target="../media/image80.jpg"/><Relationship Id="rId7" Type="http://schemas.openxmlformats.org/officeDocument/2006/relationships/hyperlink" Target="breda%20-%20Bergbezinkbassin.m4v" TargetMode="External"/><Relationship Id="rId12"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jpg"/><Relationship Id="rId11" Type="http://schemas.openxmlformats.org/officeDocument/2006/relationships/image" Target="../media/image86.jpeg"/><Relationship Id="rId5" Type="http://schemas.openxmlformats.org/officeDocument/2006/relationships/image" Target="../media/image82.jpg"/><Relationship Id="rId10" Type="http://schemas.openxmlformats.org/officeDocument/2006/relationships/hyperlink" Target="WvoW2015.mp4" TargetMode="External"/><Relationship Id="rId4" Type="http://schemas.openxmlformats.org/officeDocument/2006/relationships/image" Target="../media/image81.jpg"/><Relationship Id="rId9" Type="http://schemas.openxmlformats.org/officeDocument/2006/relationships/image" Target="../media/image85.jpeg"/></Relationships>
</file>

<file path=ppt/slides/_rels/slide51.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8.jpeg"/><Relationship Id="rId7" Type="http://schemas.openxmlformats.org/officeDocument/2006/relationships/image" Target="../media/image36.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6857999" cy="6857999"/>
          </a:xfrm>
          <a:prstGeom prst="rect">
            <a:avLst/>
          </a:prstGeom>
        </p:spPr>
      </p:pic>
      <p:sp>
        <p:nvSpPr>
          <p:cNvPr id="3" name="Titel 2"/>
          <p:cNvSpPr>
            <a:spLocks noGrp="1"/>
          </p:cNvSpPr>
          <p:nvPr>
            <p:ph type="ctrTitle"/>
          </p:nvPr>
        </p:nvSpPr>
        <p:spPr>
          <a:xfrm>
            <a:off x="404664" y="1597822"/>
            <a:ext cx="6048672" cy="1102519"/>
          </a:xfrm>
        </p:spPr>
        <p:txBody>
          <a:bodyPr>
            <a:normAutofit fontScale="90000"/>
          </a:bodyPr>
          <a:lstStyle/>
          <a:p>
            <a:r>
              <a:rPr lang="nl-NL" sz="3600" dirty="0">
                <a:solidFill>
                  <a:schemeClr val="tx1">
                    <a:lumMod val="50000"/>
                    <a:lumOff val="50000"/>
                  </a:schemeClr>
                </a:solidFill>
                <a:latin typeface="Futura Book" panose="020B0502020204020303" pitchFamily="34" charset="0"/>
              </a:rPr>
              <a:t>de</a:t>
            </a:r>
            <a:r>
              <a:rPr lang="nl-NL" dirty="0">
                <a:latin typeface="Futura Book" panose="020B0502020204020303" pitchFamily="34" charset="0"/>
              </a:rPr>
              <a:t> NOVI – POVI – GOVI </a:t>
            </a:r>
          </a:p>
        </p:txBody>
      </p:sp>
      <p:sp>
        <p:nvSpPr>
          <p:cNvPr id="9" name="Ondertitel 8"/>
          <p:cNvSpPr>
            <a:spLocks noGrp="1"/>
          </p:cNvSpPr>
          <p:nvPr>
            <p:ph type="subTitle" idx="1"/>
          </p:nvPr>
        </p:nvSpPr>
        <p:spPr/>
        <p:txBody>
          <a:bodyPr/>
          <a:lstStyle/>
          <a:p>
            <a:r>
              <a:rPr lang="nl-NL" dirty="0">
                <a:latin typeface="Futura Book" panose="020B0502020204020303" pitchFamily="34" charset="0"/>
              </a:rPr>
              <a:t>en klimaatadaptatie</a:t>
            </a:r>
          </a:p>
        </p:txBody>
      </p:sp>
    </p:spTree>
    <p:extLst>
      <p:ext uri="{BB962C8B-B14F-4D97-AF65-F5344CB8AC3E}">
        <p14:creationId xmlns:p14="http://schemas.microsoft.com/office/powerpoint/2010/main" val="19101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Wingdings" panose="05000000000000000000" pitchFamily="2" charset="2"/>
              <a:buChar char="Ø"/>
            </a:pPr>
            <a:r>
              <a:rPr lang="nl-NL" dirty="0"/>
              <a:t>20 nationale belangen en opgaven in de fysieke leefomgeving </a:t>
            </a:r>
          </a:p>
          <a:p>
            <a:pPr>
              <a:buFont typeface="Wingdings" panose="05000000000000000000" pitchFamily="2" charset="2"/>
              <a:buChar char="Ø"/>
            </a:pPr>
            <a:r>
              <a:rPr lang="nl-NL" b="1" dirty="0"/>
              <a:t>14. Waarborgen van de waterveiligheid en de klimaatbestendigheid </a:t>
            </a:r>
          </a:p>
          <a:p>
            <a:pPr>
              <a:buFont typeface="Arial" panose="020B0604020202020204" pitchFamily="34" charset="0"/>
              <a:buChar char="•"/>
            </a:pPr>
            <a:r>
              <a:rPr lang="nl-NL" dirty="0"/>
              <a:t>Het is van nationaal belang dat Nederland zich aanpast aan de gevolgen van klimaatverandering. Een klimaatbestendig Nederland is ingericht op de gevolgen van klimaatverandering, inclusief zeespiegelstijging en bodemdaling. In veel gevallen zal klimaatadaptatie een impact hebben op het ruimtegebruik van andere functies en opgaven</a:t>
            </a:r>
          </a:p>
          <a:p>
            <a:pPr>
              <a:buFont typeface="Arial" panose="020B0604020202020204" pitchFamily="34" charset="0"/>
              <a:buChar char="•"/>
            </a:pPr>
            <a:endParaRPr lang="nl-NL" dirty="0"/>
          </a:p>
          <a:p>
            <a:pPr>
              <a:buFont typeface="Arial" panose="020B0604020202020204" pitchFamily="34" charset="0"/>
              <a:buChar char="•"/>
            </a:pPr>
            <a:endParaRPr lang="en-GB" dirty="0"/>
          </a:p>
          <a:p>
            <a:pPr>
              <a:buFont typeface="Arial" panose="020B0604020202020204" pitchFamily="34" charset="0"/>
              <a:buChar char="•"/>
            </a:pPr>
            <a:endParaRPr lang="en-GB" dirty="0"/>
          </a:p>
        </p:txBody>
      </p:sp>
      <p:sp>
        <p:nvSpPr>
          <p:cNvPr id="3" name="Titel 2"/>
          <p:cNvSpPr>
            <a:spLocks noGrp="1"/>
          </p:cNvSpPr>
          <p:nvPr>
            <p:ph type="title"/>
          </p:nvPr>
        </p:nvSpPr>
        <p:spPr/>
        <p:txBody>
          <a:bodyPr/>
          <a:lstStyle/>
          <a:p>
            <a:r>
              <a:rPr lang="en-GB" dirty="0"/>
              <a:t>NOVI </a:t>
            </a:r>
            <a:r>
              <a:rPr lang="en-GB" dirty="0" err="1"/>
              <a:t>Nationaal</a:t>
            </a:r>
            <a:r>
              <a:rPr lang="en-GB" dirty="0"/>
              <a:t> </a:t>
            </a:r>
            <a:r>
              <a:rPr lang="en-GB" dirty="0" err="1"/>
              <a:t>belang</a:t>
            </a:r>
            <a:r>
              <a:rPr lang="en-GB" dirty="0"/>
              <a:t> </a:t>
            </a:r>
            <a:r>
              <a:rPr lang="en-GB" dirty="0" err="1"/>
              <a:t>en</a:t>
            </a:r>
            <a:r>
              <a:rPr lang="en-GB" dirty="0"/>
              <a:t> </a:t>
            </a:r>
            <a:r>
              <a:rPr lang="en-GB" dirty="0" err="1"/>
              <a:t>opgaven</a:t>
            </a:r>
            <a:r>
              <a:rPr lang="en-GB" dirty="0"/>
              <a:t> </a:t>
            </a:r>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10</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408723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Wingdings" panose="05000000000000000000" pitchFamily="2" charset="2"/>
              <a:buChar char="Ø"/>
            </a:pPr>
            <a:r>
              <a:rPr lang="nl-NL" i="1" dirty="0"/>
              <a:t>Opgaven</a:t>
            </a:r>
            <a:endParaRPr lang="nl-NL" dirty="0"/>
          </a:p>
          <a:p>
            <a:pPr>
              <a:buFont typeface="Arial" panose="020B0604020202020204" pitchFamily="34" charset="0"/>
              <a:buChar char="•"/>
            </a:pPr>
            <a:r>
              <a:rPr lang="nl-NL" dirty="0"/>
              <a:t>Onze leefomgeving aanpassen aan de gevolgen van klimaatverandering en zorgen dat Nederland in 2050 </a:t>
            </a:r>
            <a:r>
              <a:rPr lang="nl-NL" b="1" dirty="0"/>
              <a:t>klimaatbestendig en </a:t>
            </a:r>
            <a:r>
              <a:rPr lang="nl-NL" b="1" dirty="0" err="1"/>
              <a:t>waterrobuust</a:t>
            </a:r>
            <a:r>
              <a:rPr lang="nl-NL" dirty="0"/>
              <a:t> is ingericht. Onderdeel is de opvang van extreme regenval en hitte in stedelijk gebied. </a:t>
            </a:r>
          </a:p>
          <a:p>
            <a:pPr>
              <a:buFont typeface="Arial" panose="020B0604020202020204" pitchFamily="34" charset="0"/>
              <a:buChar char="•"/>
            </a:pPr>
            <a:r>
              <a:rPr lang="nl-NL" dirty="0"/>
              <a:t>Bodemdaling moet aanzienlijk worden verminderd en de effecten van bodemdaling moeten worden geminimaliseerd</a:t>
            </a:r>
          </a:p>
          <a:p>
            <a:pPr>
              <a:buFont typeface="Arial" panose="020B0604020202020204" pitchFamily="34" charset="0"/>
              <a:buChar char="•"/>
            </a:pPr>
            <a:endParaRPr lang="nl-NL" dirty="0"/>
          </a:p>
          <a:p>
            <a:endParaRPr lang="en-GB" dirty="0"/>
          </a:p>
        </p:txBody>
      </p:sp>
      <p:sp>
        <p:nvSpPr>
          <p:cNvPr id="3" name="Titel 2"/>
          <p:cNvSpPr>
            <a:spLocks noGrp="1"/>
          </p:cNvSpPr>
          <p:nvPr>
            <p:ph type="title"/>
          </p:nvPr>
        </p:nvSpPr>
        <p:spPr/>
        <p:txBody>
          <a:bodyPr/>
          <a:lstStyle/>
          <a:p>
            <a:r>
              <a:rPr lang="en-GB" dirty="0"/>
              <a:t>NOVI </a:t>
            </a:r>
            <a:r>
              <a:rPr lang="en-GB" dirty="0" err="1"/>
              <a:t>Nationaal</a:t>
            </a:r>
            <a:r>
              <a:rPr lang="en-GB" dirty="0"/>
              <a:t> </a:t>
            </a:r>
            <a:r>
              <a:rPr lang="en-GB" dirty="0" err="1"/>
              <a:t>belang</a:t>
            </a:r>
            <a:r>
              <a:rPr lang="en-GB" dirty="0"/>
              <a:t> </a:t>
            </a:r>
            <a:r>
              <a:rPr lang="en-GB" dirty="0" err="1"/>
              <a:t>en</a:t>
            </a:r>
            <a:r>
              <a:rPr lang="en-GB" dirty="0"/>
              <a:t> </a:t>
            </a:r>
            <a:r>
              <a:rPr lang="en-GB" dirty="0" err="1"/>
              <a:t>opgaven</a:t>
            </a:r>
            <a:r>
              <a:rPr lang="en-GB" dirty="0"/>
              <a:t> </a:t>
            </a:r>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11</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16406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Wingdings" panose="05000000000000000000" pitchFamily="2" charset="2"/>
              <a:buChar char="Ø"/>
            </a:pPr>
            <a:r>
              <a:rPr lang="nl-NL" i="1" dirty="0"/>
              <a:t>Rijksrol</a:t>
            </a:r>
            <a:endParaRPr lang="nl-NL" dirty="0"/>
          </a:p>
          <a:p>
            <a:pPr>
              <a:buFont typeface="Arial" panose="020B0604020202020204" pitchFamily="34" charset="0"/>
              <a:buChar char="•"/>
            </a:pPr>
            <a:r>
              <a:rPr lang="nl-NL" dirty="0"/>
              <a:t>Rijk met medeoverheden afspraken in Deltaplan ruimtelijke adaptatie (2017), uitvoeringsprogramma NAS en het Bestuursakkoord Klimaatadaptatie om doelstellingen te realiseren</a:t>
            </a:r>
          </a:p>
          <a:p>
            <a:pPr>
              <a:buFont typeface="Arial" panose="020B0604020202020204" pitchFamily="34" charset="0"/>
              <a:buChar char="•"/>
            </a:pPr>
            <a:r>
              <a:rPr lang="nl-NL" dirty="0"/>
              <a:t>Medeoverheden en private partijen brengen de maatregelen in de praktijk</a:t>
            </a:r>
          </a:p>
          <a:p>
            <a:pPr>
              <a:buFont typeface="Arial" panose="020B0604020202020204" pitchFamily="34" charset="0"/>
              <a:buChar char="•"/>
            </a:pPr>
            <a:r>
              <a:rPr lang="nl-NL" dirty="0"/>
              <a:t>Rijk stimuleert met financiële middelen en kennisontwikkeling</a:t>
            </a:r>
          </a:p>
          <a:p>
            <a:pPr>
              <a:buFont typeface="Arial" panose="020B0604020202020204" pitchFamily="34" charset="0"/>
              <a:buChar char="•"/>
            </a:pPr>
            <a:r>
              <a:rPr lang="nl-NL" dirty="0"/>
              <a:t>Rijk verantwoordelijk voor klimaatbestendig maken van eigen gebouwen en infrastructuur en voor de nationale vitale en kwetsbare functies </a:t>
            </a:r>
          </a:p>
          <a:p>
            <a:pPr>
              <a:buFont typeface="Arial" panose="020B0604020202020204" pitchFamily="34" charset="0"/>
              <a:buChar char="•"/>
            </a:pPr>
            <a:endParaRPr lang="nl-NL" dirty="0"/>
          </a:p>
          <a:p>
            <a:endParaRPr lang="nl-NL" dirty="0"/>
          </a:p>
          <a:p>
            <a:endParaRPr lang="en-GB" dirty="0"/>
          </a:p>
        </p:txBody>
      </p:sp>
      <p:sp>
        <p:nvSpPr>
          <p:cNvPr id="3" name="Titel 2"/>
          <p:cNvSpPr>
            <a:spLocks noGrp="1"/>
          </p:cNvSpPr>
          <p:nvPr>
            <p:ph type="title"/>
          </p:nvPr>
        </p:nvSpPr>
        <p:spPr/>
        <p:txBody>
          <a:bodyPr/>
          <a:lstStyle/>
          <a:p>
            <a:r>
              <a:rPr lang="en-GB" dirty="0"/>
              <a:t>NOVI </a:t>
            </a:r>
            <a:r>
              <a:rPr lang="en-GB" dirty="0" err="1"/>
              <a:t>nationaal</a:t>
            </a:r>
            <a:r>
              <a:rPr lang="en-GB" dirty="0"/>
              <a:t> </a:t>
            </a:r>
            <a:r>
              <a:rPr lang="en-GB" dirty="0" err="1"/>
              <a:t>belang</a:t>
            </a:r>
            <a:r>
              <a:rPr lang="en-GB" dirty="0"/>
              <a:t> </a:t>
            </a:r>
            <a:r>
              <a:rPr lang="en-GB" dirty="0" err="1"/>
              <a:t>en</a:t>
            </a:r>
            <a:r>
              <a:rPr lang="en-GB" dirty="0"/>
              <a:t> </a:t>
            </a:r>
            <a:r>
              <a:rPr lang="en-GB" dirty="0" err="1"/>
              <a:t>opgaven</a:t>
            </a:r>
            <a:r>
              <a:rPr lang="en-GB" dirty="0"/>
              <a:t>, </a:t>
            </a:r>
            <a:r>
              <a:rPr lang="en-GB" dirty="0" err="1"/>
              <a:t>rol</a:t>
            </a:r>
            <a:r>
              <a:rPr lang="en-GB" dirty="0"/>
              <a:t> </a:t>
            </a:r>
            <a:r>
              <a:rPr lang="en-GB" dirty="0" err="1"/>
              <a:t>Rijk</a:t>
            </a:r>
            <a:r>
              <a:rPr lang="en-GB" dirty="0"/>
              <a:t> </a:t>
            </a:r>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12</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12234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Wingdings" panose="05000000000000000000" pitchFamily="2" charset="2"/>
              <a:buChar char="Ø"/>
            </a:pPr>
            <a:r>
              <a:rPr lang="nl-NL" dirty="0"/>
              <a:t>Opgaven vertaald in</a:t>
            </a:r>
            <a:r>
              <a:rPr lang="nl-NL" b="1" dirty="0"/>
              <a:t> </a:t>
            </a:r>
            <a:r>
              <a:rPr lang="nl-NL" dirty="0"/>
              <a:t>4 integrale prioriteiten</a:t>
            </a:r>
            <a:endParaRPr lang="nl-NL" b="1" dirty="0"/>
          </a:p>
          <a:p>
            <a:pPr>
              <a:buFont typeface="Wingdings" panose="05000000000000000000" pitchFamily="2" charset="2"/>
              <a:buChar char="Ø"/>
            </a:pPr>
            <a:r>
              <a:rPr lang="nl-NL" b="1" dirty="0"/>
              <a:t>Prioriteit Ruimte voor klimaatadaptatie en energietransitie</a:t>
            </a:r>
          </a:p>
          <a:p>
            <a:pPr>
              <a:buFont typeface="Wingdings" panose="05000000000000000000" pitchFamily="2" charset="2"/>
              <a:buChar char="v"/>
            </a:pPr>
            <a:r>
              <a:rPr lang="nl-NL" b="1" dirty="0"/>
              <a:t>Beleidskeuzen:</a:t>
            </a:r>
          </a:p>
          <a:p>
            <a:pPr>
              <a:buFont typeface="Wingdings" panose="05000000000000000000" pitchFamily="2" charset="2"/>
              <a:buChar char="ü"/>
            </a:pPr>
            <a:r>
              <a:rPr lang="nl-NL" dirty="0"/>
              <a:t>Nederland is in 2050 klimaatbestendig en </a:t>
            </a:r>
            <a:r>
              <a:rPr lang="nl-NL" dirty="0" err="1"/>
              <a:t>waterrobuust</a:t>
            </a:r>
            <a:r>
              <a:rPr lang="nl-NL" dirty="0"/>
              <a:t> </a:t>
            </a:r>
          </a:p>
          <a:p>
            <a:pPr>
              <a:buFont typeface="Wingdings" panose="05000000000000000000" pitchFamily="2" charset="2"/>
              <a:buChar char="ü"/>
            </a:pPr>
            <a:r>
              <a:rPr lang="nl-NL" dirty="0"/>
              <a:t>Bij (her)ontwikkelingen wordt voorkomen dat het risico op schade en slachtoffers door overstromingen of extreem weer toeneemt, voor zover dat redelijkerwijs haalbaar is </a:t>
            </a:r>
          </a:p>
          <a:p>
            <a:pPr>
              <a:buFont typeface="Wingdings" panose="05000000000000000000" pitchFamily="2" charset="2"/>
              <a:buChar char="ü"/>
            </a:pPr>
            <a:r>
              <a:rPr lang="nl-NL" dirty="0"/>
              <a:t>We behouden en reserveren voldoende ruimte voor toekomstige waterveiligheidsmaatregelen </a:t>
            </a:r>
          </a:p>
          <a:p>
            <a:pPr>
              <a:buFont typeface="Wingdings" panose="05000000000000000000" pitchFamily="2" charset="2"/>
              <a:buChar char="Ø"/>
            </a:pPr>
            <a:endParaRPr lang="nl-NL" dirty="0"/>
          </a:p>
          <a:p>
            <a:pPr>
              <a:buFont typeface="Arial" panose="020B0604020202020204" pitchFamily="34" charset="0"/>
              <a:buChar char="•"/>
            </a:pPr>
            <a:endParaRPr lang="en-GB" dirty="0"/>
          </a:p>
        </p:txBody>
      </p:sp>
      <p:sp>
        <p:nvSpPr>
          <p:cNvPr id="3" name="Titel 2"/>
          <p:cNvSpPr>
            <a:spLocks noGrp="1"/>
          </p:cNvSpPr>
          <p:nvPr>
            <p:ph type="title"/>
          </p:nvPr>
        </p:nvSpPr>
        <p:spPr/>
        <p:txBody>
          <a:bodyPr/>
          <a:lstStyle/>
          <a:p>
            <a:r>
              <a:rPr lang="en-GB" dirty="0"/>
              <a:t>NOVI van </a:t>
            </a:r>
            <a:r>
              <a:rPr lang="en-GB" dirty="0" err="1"/>
              <a:t>prioriteit</a:t>
            </a:r>
            <a:r>
              <a:rPr lang="en-GB" dirty="0"/>
              <a:t> </a:t>
            </a:r>
            <a:r>
              <a:rPr lang="en-GB" dirty="0" err="1"/>
              <a:t>naar</a:t>
            </a:r>
            <a:r>
              <a:rPr lang="en-GB" dirty="0"/>
              <a:t> </a:t>
            </a:r>
            <a:r>
              <a:rPr lang="en-GB" dirty="0" err="1"/>
              <a:t>beleidskeuzen</a:t>
            </a:r>
            <a:endParaRPr lang="en-GB" dirty="0"/>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13</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302194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Wingdings" panose="05000000000000000000" pitchFamily="2" charset="2"/>
              <a:buChar char="Ø"/>
            </a:pPr>
            <a:r>
              <a:rPr lang="nl-NL" b="1" dirty="0"/>
              <a:t>Uitgangspunten samenwerking</a:t>
            </a:r>
            <a:r>
              <a:rPr lang="nl-NL" dirty="0"/>
              <a:t>: </a:t>
            </a:r>
          </a:p>
          <a:p>
            <a:pPr>
              <a:buFont typeface="Arial" panose="020B0604020202020204" pitchFamily="34" charset="0"/>
              <a:buChar char="•"/>
            </a:pPr>
            <a:r>
              <a:rPr lang="nl-NL" i="1" dirty="0"/>
              <a:t>We werken als één overheid, samen met de samenleving</a:t>
            </a:r>
            <a:endParaRPr lang="nl-NL" dirty="0"/>
          </a:p>
          <a:p>
            <a:pPr>
              <a:buFont typeface="Arial" panose="020B0604020202020204" pitchFamily="34" charset="0"/>
              <a:buChar char="•"/>
            </a:pPr>
            <a:r>
              <a:rPr lang="nl-NL" i="1" dirty="0"/>
              <a:t>We stellen de opgave(n) centraal</a:t>
            </a:r>
            <a:endParaRPr lang="nl-NL" dirty="0"/>
          </a:p>
          <a:p>
            <a:pPr>
              <a:buFont typeface="Arial" panose="020B0604020202020204" pitchFamily="34" charset="0"/>
              <a:buChar char="•"/>
            </a:pPr>
            <a:r>
              <a:rPr lang="nl-NL" i="1" dirty="0"/>
              <a:t>We werken gebiedsgericht</a:t>
            </a:r>
          </a:p>
          <a:p>
            <a:pPr>
              <a:buFont typeface="Arial" panose="020B0604020202020204" pitchFamily="34" charset="0"/>
              <a:buChar char="•"/>
            </a:pPr>
            <a:r>
              <a:rPr lang="nl-NL" i="1" dirty="0"/>
              <a:t>We werken permanent en adaptief aan de opgaven</a:t>
            </a:r>
            <a:endParaRPr lang="nl-NL" dirty="0"/>
          </a:p>
          <a:p>
            <a:pPr marL="0" indent="0">
              <a:buNone/>
            </a:pPr>
            <a:endParaRPr lang="nl-NL" dirty="0"/>
          </a:p>
          <a:p>
            <a:pPr>
              <a:buFont typeface="Arial" panose="020B0604020202020204" pitchFamily="34" charset="0"/>
              <a:buChar char="•"/>
            </a:pPr>
            <a:endParaRPr lang="nl-NL" dirty="0"/>
          </a:p>
        </p:txBody>
      </p:sp>
      <p:sp>
        <p:nvSpPr>
          <p:cNvPr id="3" name="Titel 2"/>
          <p:cNvSpPr>
            <a:spLocks noGrp="1"/>
          </p:cNvSpPr>
          <p:nvPr>
            <p:ph type="title"/>
          </p:nvPr>
        </p:nvSpPr>
        <p:spPr/>
        <p:txBody>
          <a:bodyPr/>
          <a:lstStyle/>
          <a:p>
            <a:r>
              <a:rPr lang="en-GB" dirty="0"/>
              <a:t>NOVI </a:t>
            </a:r>
            <a:r>
              <a:rPr lang="en-GB" dirty="0" err="1"/>
              <a:t>samenwerking</a:t>
            </a:r>
            <a:r>
              <a:rPr lang="en-GB" dirty="0"/>
              <a:t> </a:t>
            </a:r>
            <a:r>
              <a:rPr lang="en-GB" dirty="0" err="1"/>
              <a:t>en</a:t>
            </a:r>
            <a:r>
              <a:rPr lang="en-GB" dirty="0"/>
              <a:t> </a:t>
            </a:r>
            <a:r>
              <a:rPr lang="en-GB" dirty="0" err="1"/>
              <a:t>uitvoering</a:t>
            </a:r>
            <a:endParaRPr lang="en-GB" dirty="0"/>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14</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58838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Van belang dat omgevingsvisies Rijk, provincies en gemeenten waar nodig en mogelijk op elkaar aansluiten </a:t>
            </a:r>
          </a:p>
          <a:p>
            <a:r>
              <a:rPr lang="nl-NL" dirty="0"/>
              <a:t>Daarvoor worden bestaande MIRT-gebiedsagenda’s uitgebouwd tot bredere </a:t>
            </a:r>
            <a:r>
              <a:rPr lang="nl-NL" b="1" dirty="0"/>
              <a:t>omgevingsagenda’s</a:t>
            </a:r>
            <a:r>
              <a:rPr lang="nl-NL" dirty="0"/>
              <a:t>, waarin opgaven centraal staan</a:t>
            </a:r>
          </a:p>
          <a:p>
            <a:r>
              <a:rPr lang="nl-NL" dirty="0"/>
              <a:t>Omgevingsagenda’s per landsdeel, in samenwerking tussen overheden opgesteld </a:t>
            </a:r>
          </a:p>
          <a:p>
            <a:r>
              <a:rPr lang="nl-NL" dirty="0"/>
              <a:t>Gebiedsagenda’s grote wateren (IJsselmeer, Wadden, Zuidwestelijke Delta) passen in deze gedachte  </a:t>
            </a:r>
          </a:p>
          <a:p>
            <a:endParaRPr lang="en-GB" dirty="0"/>
          </a:p>
        </p:txBody>
      </p:sp>
      <p:sp>
        <p:nvSpPr>
          <p:cNvPr id="3" name="Titel 2"/>
          <p:cNvSpPr>
            <a:spLocks noGrp="1"/>
          </p:cNvSpPr>
          <p:nvPr>
            <p:ph type="title"/>
          </p:nvPr>
        </p:nvSpPr>
        <p:spPr/>
        <p:txBody>
          <a:bodyPr/>
          <a:lstStyle/>
          <a:p>
            <a:r>
              <a:rPr lang="en-GB" dirty="0"/>
              <a:t>NOVI </a:t>
            </a:r>
            <a:r>
              <a:rPr lang="en-GB" dirty="0" err="1"/>
              <a:t>samenwerking</a:t>
            </a:r>
            <a:r>
              <a:rPr lang="en-GB" dirty="0"/>
              <a:t> </a:t>
            </a:r>
            <a:r>
              <a:rPr lang="en-GB" dirty="0" err="1"/>
              <a:t>en</a:t>
            </a:r>
            <a:r>
              <a:rPr lang="en-GB" dirty="0"/>
              <a:t> </a:t>
            </a:r>
            <a:r>
              <a:rPr lang="en-GB" dirty="0" err="1"/>
              <a:t>uitvoering</a:t>
            </a:r>
            <a:endParaRPr lang="en-GB" dirty="0"/>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15</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149938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NL" dirty="0"/>
              <a:t>Op basis van de vastgestelde NOVI wordt toegewerkt naar een </a:t>
            </a:r>
            <a:r>
              <a:rPr lang="nl-NL" b="1" dirty="0"/>
              <a:t>uitvoeringsagenda</a:t>
            </a:r>
            <a:r>
              <a:rPr lang="nl-NL" dirty="0"/>
              <a:t> en </a:t>
            </a:r>
            <a:r>
              <a:rPr lang="nl-NL" b="1" dirty="0"/>
              <a:t>samenwerkingsafspraken</a:t>
            </a:r>
            <a:r>
              <a:rPr lang="nl-NL" dirty="0"/>
              <a:t> </a:t>
            </a:r>
            <a:endParaRPr lang="en-GB" dirty="0"/>
          </a:p>
          <a:p>
            <a:pPr>
              <a:buFont typeface="Arial" panose="020B0604020202020204" pitchFamily="34" charset="0"/>
              <a:buChar char="•"/>
            </a:pPr>
            <a:endParaRPr lang="en-GB" dirty="0"/>
          </a:p>
        </p:txBody>
      </p:sp>
      <p:sp>
        <p:nvSpPr>
          <p:cNvPr id="3" name="Titel 2"/>
          <p:cNvSpPr>
            <a:spLocks noGrp="1"/>
          </p:cNvSpPr>
          <p:nvPr>
            <p:ph type="title"/>
          </p:nvPr>
        </p:nvSpPr>
        <p:spPr/>
        <p:txBody>
          <a:bodyPr/>
          <a:lstStyle/>
          <a:p>
            <a:r>
              <a:rPr lang="en-GB" dirty="0"/>
              <a:t>NOVI </a:t>
            </a:r>
            <a:r>
              <a:rPr lang="en-GB" dirty="0" err="1"/>
              <a:t>samenwerking</a:t>
            </a:r>
            <a:r>
              <a:rPr lang="en-GB" dirty="0"/>
              <a:t> </a:t>
            </a:r>
            <a:r>
              <a:rPr lang="en-GB" dirty="0" err="1"/>
              <a:t>en</a:t>
            </a:r>
            <a:r>
              <a:rPr lang="en-GB" dirty="0"/>
              <a:t> </a:t>
            </a:r>
            <a:r>
              <a:rPr lang="en-GB" dirty="0" err="1"/>
              <a:t>uitvoering</a:t>
            </a:r>
            <a:endParaRPr lang="en-GB" dirty="0"/>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16</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1369218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6857999" cy="6857999"/>
          </a:xfrm>
          <a:prstGeom prst="rect">
            <a:avLst/>
          </a:prstGeom>
        </p:spPr>
      </p:pic>
      <p:sp>
        <p:nvSpPr>
          <p:cNvPr id="3" name="Titel 2"/>
          <p:cNvSpPr>
            <a:spLocks noGrp="1"/>
          </p:cNvSpPr>
          <p:nvPr>
            <p:ph type="ctrTitle"/>
          </p:nvPr>
        </p:nvSpPr>
        <p:spPr>
          <a:xfrm>
            <a:off x="404664" y="1597822"/>
            <a:ext cx="6048672" cy="1102519"/>
          </a:xfrm>
        </p:spPr>
        <p:txBody>
          <a:bodyPr>
            <a:normAutofit fontScale="90000"/>
          </a:bodyPr>
          <a:lstStyle/>
          <a:p>
            <a:r>
              <a:rPr lang="nl-NL" sz="3600" dirty="0">
                <a:solidFill>
                  <a:schemeClr val="tx1">
                    <a:lumMod val="50000"/>
                    <a:lumOff val="50000"/>
                  </a:schemeClr>
                </a:solidFill>
                <a:latin typeface="Futura Book" panose="020B0502020204020303" pitchFamily="34" charset="0"/>
              </a:rPr>
              <a:t>de</a:t>
            </a:r>
            <a:r>
              <a:rPr lang="nl-NL" dirty="0">
                <a:latin typeface="Futura Book" panose="020B0502020204020303" pitchFamily="34" charset="0"/>
              </a:rPr>
              <a:t> PROVINCIALE OMGEVINGSVISIE</a:t>
            </a:r>
          </a:p>
        </p:txBody>
      </p:sp>
      <p:sp>
        <p:nvSpPr>
          <p:cNvPr id="9" name="Ondertitel 8"/>
          <p:cNvSpPr>
            <a:spLocks noGrp="1"/>
          </p:cNvSpPr>
          <p:nvPr>
            <p:ph type="subTitle" idx="1"/>
          </p:nvPr>
        </p:nvSpPr>
        <p:spPr/>
        <p:txBody>
          <a:bodyPr>
            <a:normAutofit/>
          </a:bodyPr>
          <a:lstStyle/>
          <a:p>
            <a:r>
              <a:rPr lang="nl-NL" dirty="0">
                <a:latin typeface="Futura Book" panose="020B0502020204020303" pitchFamily="34" charset="0"/>
              </a:rPr>
              <a:t>en klimaatadaptatie</a:t>
            </a:r>
          </a:p>
          <a:p>
            <a:endParaRPr lang="nl-NL" sz="1500" dirty="0">
              <a:latin typeface="Futura Book" panose="020B0502020204020303" pitchFamily="34" charset="0"/>
            </a:endParaRPr>
          </a:p>
          <a:p>
            <a:r>
              <a:rPr lang="nl-NL" sz="1500" dirty="0">
                <a:solidFill>
                  <a:schemeClr val="tx1"/>
                </a:solidFill>
                <a:latin typeface="Futura Book" panose="020B0502020204020303" pitchFamily="34" charset="0"/>
              </a:rPr>
              <a:t>Monique van Kempen, Provincie Noord-Brabant</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47075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9459" y="3366821"/>
            <a:ext cx="3158541" cy="1776679"/>
          </a:xfrm>
          <a:prstGeom prst="rect">
            <a:avLst/>
          </a:prstGeom>
        </p:spPr>
      </p:pic>
      <p:pic>
        <p:nvPicPr>
          <p:cNvPr id="10" name="Afbeelding 9">
            <a:extLst>
              <a:ext uri="{FF2B5EF4-FFF2-40B4-BE49-F238E27FC236}">
                <a16:creationId xmlns:a16="http://schemas.microsoft.com/office/drawing/2014/main" id="{ACB4A925-7330-46F8-933E-303E2E474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52306" y="1635646"/>
            <a:ext cx="1779974" cy="1558055"/>
          </a:xfrm>
          <a:prstGeom prst="rect">
            <a:avLst/>
          </a:prstGeom>
        </p:spPr>
      </p:pic>
      <p:pic>
        <p:nvPicPr>
          <p:cNvPr id="12" name="Afbeelding 11">
            <a:extLst>
              <a:ext uri="{FF2B5EF4-FFF2-40B4-BE49-F238E27FC236}">
                <a16:creationId xmlns:a16="http://schemas.microsoft.com/office/drawing/2014/main" id="{7092393C-9EDC-435A-8249-63EB0697FA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3075" y="1635645"/>
            <a:ext cx="1733609" cy="1733609"/>
          </a:xfrm>
          <a:prstGeom prst="rect">
            <a:avLst/>
          </a:prstGeom>
        </p:spPr>
      </p:pic>
      <p:pic>
        <p:nvPicPr>
          <p:cNvPr id="14" name="Afbeelding 13">
            <a:extLst>
              <a:ext uri="{FF2B5EF4-FFF2-40B4-BE49-F238E27FC236}">
                <a16:creationId xmlns:a16="http://schemas.microsoft.com/office/drawing/2014/main" id="{53D59DA1-2D4F-41BF-9C75-8D61A47E9C1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4413" y="1711242"/>
            <a:ext cx="1550120" cy="1582415"/>
          </a:xfrm>
          <a:prstGeom prst="rect">
            <a:avLst/>
          </a:prstGeom>
        </p:spPr>
      </p:pic>
      <p:sp>
        <p:nvSpPr>
          <p:cNvPr id="2" name="Tekstvak 1">
            <a:extLst>
              <a:ext uri="{FF2B5EF4-FFF2-40B4-BE49-F238E27FC236}">
                <a16:creationId xmlns:a16="http://schemas.microsoft.com/office/drawing/2014/main" id="{5ADBE03D-5FCA-4D70-A545-BFE0A4ED93A5}"/>
              </a:ext>
            </a:extLst>
          </p:cNvPr>
          <p:cNvSpPr txBox="1"/>
          <p:nvPr/>
        </p:nvSpPr>
        <p:spPr>
          <a:xfrm>
            <a:off x="320239" y="3368401"/>
            <a:ext cx="1998222" cy="300082"/>
          </a:xfrm>
          <a:prstGeom prst="rect">
            <a:avLst/>
          </a:prstGeom>
          <a:noFill/>
        </p:spPr>
        <p:txBody>
          <a:bodyPr wrap="square" rtlCol="0">
            <a:spAutoFit/>
          </a:bodyPr>
          <a:lstStyle/>
          <a:p>
            <a:pPr algn="ctr"/>
            <a:r>
              <a:rPr lang="nl-NL" sz="1350" b="1" dirty="0">
                <a:solidFill>
                  <a:srgbClr val="002060"/>
                </a:solidFill>
                <a:latin typeface="Futura Book" panose="020B0502020204020303" pitchFamily="34" charset="0"/>
              </a:rPr>
              <a:t>PRAKTIJKGERICHT</a:t>
            </a:r>
          </a:p>
        </p:txBody>
      </p:sp>
      <p:sp>
        <p:nvSpPr>
          <p:cNvPr id="8" name="Tekstvak 7">
            <a:extLst>
              <a:ext uri="{FF2B5EF4-FFF2-40B4-BE49-F238E27FC236}">
                <a16:creationId xmlns:a16="http://schemas.microsoft.com/office/drawing/2014/main" id="{5ADBE03D-5FCA-4D70-A545-BFE0A4ED93A5}"/>
              </a:ext>
            </a:extLst>
          </p:cNvPr>
          <p:cNvSpPr txBox="1"/>
          <p:nvPr/>
        </p:nvSpPr>
        <p:spPr>
          <a:xfrm>
            <a:off x="2450768" y="3369253"/>
            <a:ext cx="1998222" cy="300082"/>
          </a:xfrm>
          <a:prstGeom prst="rect">
            <a:avLst/>
          </a:prstGeom>
          <a:noFill/>
        </p:spPr>
        <p:txBody>
          <a:bodyPr wrap="square" rtlCol="0">
            <a:spAutoFit/>
          </a:bodyPr>
          <a:lstStyle/>
          <a:p>
            <a:pPr algn="ctr"/>
            <a:r>
              <a:rPr lang="nl-NL" sz="1350" b="1" dirty="0">
                <a:solidFill>
                  <a:srgbClr val="002060"/>
                </a:solidFill>
                <a:latin typeface="Futura Book" panose="020B0502020204020303" pitchFamily="34" charset="0"/>
              </a:rPr>
              <a:t>MENS CENTRAAL</a:t>
            </a:r>
          </a:p>
        </p:txBody>
      </p:sp>
      <p:sp>
        <p:nvSpPr>
          <p:cNvPr id="9" name="Tekstvak 8">
            <a:extLst>
              <a:ext uri="{FF2B5EF4-FFF2-40B4-BE49-F238E27FC236}">
                <a16:creationId xmlns:a16="http://schemas.microsoft.com/office/drawing/2014/main" id="{5ADBE03D-5FCA-4D70-A545-BFE0A4ED93A5}"/>
              </a:ext>
            </a:extLst>
          </p:cNvPr>
          <p:cNvSpPr txBox="1"/>
          <p:nvPr/>
        </p:nvSpPr>
        <p:spPr>
          <a:xfrm>
            <a:off x="4543858" y="3368401"/>
            <a:ext cx="1998222" cy="300082"/>
          </a:xfrm>
          <a:prstGeom prst="rect">
            <a:avLst/>
          </a:prstGeom>
          <a:noFill/>
        </p:spPr>
        <p:txBody>
          <a:bodyPr wrap="square" rtlCol="0">
            <a:spAutoFit/>
          </a:bodyPr>
          <a:lstStyle/>
          <a:p>
            <a:pPr algn="ctr"/>
            <a:r>
              <a:rPr lang="nl-NL" sz="1350" b="1" dirty="0">
                <a:solidFill>
                  <a:srgbClr val="002060"/>
                </a:solidFill>
                <a:latin typeface="Futura Book" panose="020B0502020204020303" pitchFamily="34" charset="0"/>
              </a:rPr>
              <a:t>ÉÉN OVERHEID</a:t>
            </a:r>
          </a:p>
        </p:txBody>
      </p:sp>
      <p:sp>
        <p:nvSpPr>
          <p:cNvPr id="11" name="Titel 1"/>
          <p:cNvSpPr txBox="1">
            <a:spLocks noGrp="1"/>
          </p:cNvSpPr>
          <p:nvPr>
            <p:ph type="title"/>
          </p:nvPr>
        </p:nvSpPr>
        <p:spPr>
          <a:xfrm>
            <a:off x="0" y="301734"/>
            <a:ext cx="68580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OMGEVINGSWET IN BRABANT</a:t>
            </a:r>
          </a:p>
        </p:txBody>
      </p:sp>
      <p:pic>
        <p:nvPicPr>
          <p:cNvPr id="15" name="Afbeelding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12" y="2774595"/>
            <a:ext cx="4211388" cy="2368905"/>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120286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2">
            <a:lum bright="70000" contrast="-70000"/>
          </a:blip>
          <a:srcRect l="10601" t="12895" r="7429" b="11735"/>
          <a:stretch/>
        </p:blipFill>
        <p:spPr>
          <a:xfrm>
            <a:off x="260648" y="1143412"/>
            <a:ext cx="6370898" cy="3661252"/>
          </a:xfrm>
          <a:prstGeom prst="rect">
            <a:avLst/>
          </a:prstGeom>
        </p:spPr>
      </p:pic>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172" y="1051453"/>
            <a:ext cx="2891656" cy="3753211"/>
          </a:xfrm>
        </p:spPr>
      </p:pic>
      <p:sp>
        <p:nvSpPr>
          <p:cNvPr id="5" name="Titel 1"/>
          <p:cNvSpPr txBox="1">
            <a:spLocks noGrp="1"/>
          </p:cNvSpPr>
          <p:nvPr>
            <p:ph type="title"/>
          </p:nvPr>
        </p:nvSpPr>
        <p:spPr>
          <a:xfrm>
            <a:off x="7620" y="286162"/>
            <a:ext cx="68580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BRABANTSE OMGEVINGSVISIE</a:t>
            </a:r>
          </a:p>
        </p:txBody>
      </p:sp>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612" y="2774595"/>
            <a:ext cx="4211388" cy="2368905"/>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271678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01" r="12201"/>
          <a:stretch/>
        </p:blipFill>
        <p:spPr bwMode="auto">
          <a:xfrm>
            <a:off x="-27384" y="-20535"/>
            <a:ext cx="6912768" cy="51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27386" y="358140"/>
            <a:ext cx="6912770" cy="723843"/>
          </a:xfrm>
          <a:prstGeom prst="rect">
            <a:avLst/>
          </a:prstGeom>
          <a:solidFill>
            <a:schemeClr val="bg1">
              <a:alpha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latin typeface="Arial" panose="020B0604020202020204" pitchFamily="34" charset="0"/>
                <a:cs typeface="Arial" panose="020B0604020202020204" pitchFamily="34" charset="0"/>
              </a:rPr>
              <a:t> </a:t>
            </a:r>
            <a:r>
              <a:rPr lang="nl-NL" sz="2400" b="1" dirty="0">
                <a:solidFill>
                  <a:srgbClr val="002060"/>
                </a:solidFill>
                <a:latin typeface="Futura Book" panose="020B0502020204020303" pitchFamily="34" charset="0"/>
                <a:cs typeface="Arial" panose="020B0604020202020204" pitchFamily="34" charset="0"/>
              </a:rPr>
              <a:t>OMGEVINGSWET</a:t>
            </a:r>
          </a:p>
        </p:txBody>
      </p:sp>
      <p:sp>
        <p:nvSpPr>
          <p:cNvPr id="7" name="Ondertitel 2"/>
          <p:cNvSpPr txBox="1">
            <a:spLocks/>
          </p:cNvSpPr>
          <p:nvPr/>
        </p:nvSpPr>
        <p:spPr>
          <a:xfrm>
            <a:off x="-1143000" y="681238"/>
            <a:ext cx="8208912" cy="16232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nl-NL"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197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lum bright="70000" contrast="-70000"/>
          </a:blip>
          <a:srcRect l="10601" t="12895" r="7429" b="11735"/>
          <a:stretch/>
        </p:blipFill>
        <p:spPr>
          <a:xfrm>
            <a:off x="260648" y="1143412"/>
            <a:ext cx="6370898" cy="3661252"/>
          </a:xfrm>
          <a:prstGeom prst="rect">
            <a:avLst/>
          </a:prstGeom>
        </p:spPr>
      </p:pic>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l="11004" t="25618" r="26779" b="55542"/>
          <a:stretch/>
        </p:blipFill>
        <p:spPr>
          <a:xfrm>
            <a:off x="332656" y="1851670"/>
            <a:ext cx="3805195" cy="1629862"/>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612" y="2777262"/>
            <a:ext cx="4211388" cy="2368905"/>
          </a:xfrm>
          <a:prstGeom prst="rect">
            <a:avLst/>
          </a:prstGeom>
        </p:spPr>
      </p:pic>
      <p:sp>
        <p:nvSpPr>
          <p:cNvPr id="6" name="Titel 1"/>
          <p:cNvSpPr txBox="1">
            <a:spLocks/>
          </p:cNvSpPr>
          <p:nvPr/>
        </p:nvSpPr>
        <p:spPr>
          <a:xfrm>
            <a:off x="7620" y="421527"/>
            <a:ext cx="6858000" cy="611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BRABANTSE OMGEVINGSVISIE</a:t>
            </a:r>
          </a:p>
        </p:txBody>
      </p:sp>
      <p:sp>
        <p:nvSpPr>
          <p:cNvPr id="8" name="Pijl-omhoog 7"/>
          <p:cNvSpPr/>
          <p:nvPr/>
        </p:nvSpPr>
        <p:spPr>
          <a:xfrm rot="5400000">
            <a:off x="4532702" y="2094974"/>
            <a:ext cx="281101" cy="707210"/>
          </a:xfrm>
          <a:prstGeom prst="upArrow">
            <a:avLst>
              <a:gd name="adj1" fmla="val 37710"/>
              <a:gd name="adj2" fmla="val 91479"/>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grpSp>
        <p:nvGrpSpPr>
          <p:cNvPr id="10" name="Groep 9"/>
          <p:cNvGrpSpPr/>
          <p:nvPr/>
        </p:nvGrpSpPr>
        <p:grpSpPr>
          <a:xfrm>
            <a:off x="5206714" y="1609993"/>
            <a:ext cx="1310256" cy="1952739"/>
            <a:chOff x="3995936" y="934694"/>
            <a:chExt cx="1512168" cy="2132500"/>
          </a:xfrm>
        </p:grpSpPr>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l="41602" t="58288" r="36354" b="19734"/>
            <a:stretch/>
          </p:blipFill>
          <p:spPr>
            <a:xfrm>
              <a:off x="3995936" y="934694"/>
              <a:ext cx="1512168" cy="2132500"/>
            </a:xfrm>
            <a:prstGeom prst="rect">
              <a:avLst/>
            </a:prstGeom>
          </p:spPr>
        </p:pic>
        <p:sp>
          <p:nvSpPr>
            <p:cNvPr id="9" name="Rechthoek 8"/>
            <p:cNvSpPr/>
            <p:nvPr/>
          </p:nvSpPr>
          <p:spPr>
            <a:xfrm>
              <a:off x="5292080" y="1779662"/>
              <a:ext cx="21602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2609575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l="1045" t="1889" r="1694" b="-1"/>
          <a:stretch/>
        </p:blipFill>
        <p:spPr>
          <a:xfrm>
            <a:off x="-1" y="564540"/>
            <a:ext cx="6858001" cy="4578960"/>
          </a:xfrm>
          <a:prstGeom prst="rect">
            <a:avLst/>
          </a:prstGeom>
        </p:spPr>
      </p:pic>
      <p:grpSp>
        <p:nvGrpSpPr>
          <p:cNvPr id="10" name="Groep 9"/>
          <p:cNvGrpSpPr/>
          <p:nvPr/>
        </p:nvGrpSpPr>
        <p:grpSpPr>
          <a:xfrm>
            <a:off x="-1" y="0"/>
            <a:ext cx="6858001" cy="1340029"/>
            <a:chOff x="-1" y="0"/>
            <a:chExt cx="6858001" cy="1340029"/>
          </a:xfrm>
        </p:grpSpPr>
        <p:grpSp>
          <p:nvGrpSpPr>
            <p:cNvPr id="8" name="Groep 7"/>
            <p:cNvGrpSpPr/>
            <p:nvPr/>
          </p:nvGrpSpPr>
          <p:grpSpPr>
            <a:xfrm>
              <a:off x="-1" y="0"/>
              <a:ext cx="6858001" cy="1340029"/>
              <a:chOff x="-1" y="0"/>
              <a:chExt cx="6858001" cy="1340029"/>
            </a:xfrm>
          </p:grpSpPr>
          <p:sp>
            <p:nvSpPr>
              <p:cNvPr id="2" name="Rechthoek 1"/>
              <p:cNvSpPr/>
              <p:nvPr/>
            </p:nvSpPr>
            <p:spPr>
              <a:xfrm>
                <a:off x="-1" y="0"/>
                <a:ext cx="6858001" cy="69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txBox="1">
                <a:spLocks/>
              </p:cNvSpPr>
              <p:nvPr/>
            </p:nvSpPr>
            <p:spPr>
              <a:xfrm>
                <a:off x="-1" y="438562"/>
                <a:ext cx="6858000" cy="59127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BRABANTSE OMGEVINGSVISIE</a:t>
                </a:r>
              </a:p>
            </p:txBody>
          </p:sp>
          <p:sp>
            <p:nvSpPr>
              <p:cNvPr id="3" name="Rechthoek 2"/>
              <p:cNvSpPr/>
              <p:nvPr/>
            </p:nvSpPr>
            <p:spPr>
              <a:xfrm>
                <a:off x="-1" y="915566"/>
                <a:ext cx="1783081" cy="42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Rechthoek 8"/>
            <p:cNvSpPr/>
            <p:nvPr/>
          </p:nvSpPr>
          <p:spPr>
            <a:xfrm>
              <a:off x="1340768" y="912899"/>
              <a:ext cx="1783081" cy="272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3" name="Afbeelding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3916042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12" y="2774595"/>
            <a:ext cx="4211388" cy="236890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850" y="195487"/>
            <a:ext cx="317647" cy="707629"/>
          </a:xfrm>
          <a:prstGeom prst="rect">
            <a:avLst/>
          </a:prstGeom>
        </p:spPr>
      </p:pic>
      <p:sp>
        <p:nvSpPr>
          <p:cNvPr id="9" name="Titel 1"/>
          <p:cNvSpPr txBox="1">
            <a:spLocks/>
          </p:cNvSpPr>
          <p:nvPr/>
        </p:nvSpPr>
        <p:spPr>
          <a:xfrm>
            <a:off x="7620" y="421527"/>
            <a:ext cx="6858000" cy="611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 KLIMAATPROOF</a:t>
            </a:r>
          </a:p>
        </p:txBody>
      </p:sp>
      <p:sp>
        <p:nvSpPr>
          <p:cNvPr id="3" name="Tijdelijke aanduiding voor inhoud 2"/>
          <p:cNvSpPr>
            <a:spLocks noGrp="1"/>
          </p:cNvSpPr>
          <p:nvPr>
            <p:ph idx="1"/>
          </p:nvPr>
        </p:nvSpPr>
        <p:spPr>
          <a:xfrm>
            <a:off x="0" y="1347614"/>
            <a:ext cx="6858000" cy="3394472"/>
          </a:xfrm>
        </p:spPr>
        <p:txBody>
          <a:bodyPr>
            <a:normAutofit/>
          </a:bodyPr>
          <a:lstStyle/>
          <a:p>
            <a:pPr>
              <a:buClr>
                <a:schemeClr val="bg1"/>
              </a:buClr>
            </a:pPr>
            <a:r>
              <a:rPr lang="nl-NL" sz="1600" dirty="0" err="1">
                <a:latin typeface="Futura Book" panose="020B0502020204020303" pitchFamily="34" charset="0"/>
              </a:rPr>
              <a:t>Klimaatproof</a:t>
            </a:r>
            <a:r>
              <a:rPr lang="nl-NL" sz="1600" dirty="0">
                <a:latin typeface="Futura Book" panose="020B0502020204020303" pitchFamily="34" charset="0"/>
              </a:rPr>
              <a:t> = Risico’s vanwege weersextremen zijn in 2050 aanvaardbaar, draagbaar, en beheersbaar. </a:t>
            </a:r>
          </a:p>
          <a:p>
            <a:pPr>
              <a:buClr>
                <a:schemeClr val="bg1"/>
              </a:buClr>
            </a:pPr>
            <a:endParaRPr lang="nl-NL" sz="1600" dirty="0">
              <a:latin typeface="Futura Book" panose="020B0502020204020303" pitchFamily="34" charset="0"/>
            </a:endParaRPr>
          </a:p>
          <a:p>
            <a:pPr>
              <a:buClr>
                <a:schemeClr val="bg1"/>
              </a:buClr>
            </a:pPr>
            <a:r>
              <a:rPr lang="nl-NL" sz="1600" dirty="0">
                <a:latin typeface="Futura Book" panose="020B0502020204020303" pitchFamily="34" charset="0"/>
              </a:rPr>
              <a:t>100% </a:t>
            </a:r>
            <a:r>
              <a:rPr lang="nl-NL" sz="1600" dirty="0" err="1">
                <a:latin typeface="Futura Book" panose="020B0502020204020303" pitchFamily="34" charset="0"/>
              </a:rPr>
              <a:t>klimaatproof</a:t>
            </a:r>
            <a:r>
              <a:rPr lang="nl-NL" sz="1600" dirty="0">
                <a:latin typeface="Futura Book" panose="020B0502020204020303" pitchFamily="34" charset="0"/>
              </a:rPr>
              <a:t> </a:t>
            </a:r>
            <a:r>
              <a:rPr lang="nl-NL" sz="1600" dirty="0">
                <a:latin typeface="Times New Roman" panose="02020603050405020304" pitchFamily="18" charset="0"/>
                <a:cs typeface="Times New Roman" panose="02020603050405020304" pitchFamily="18" charset="0"/>
              </a:rPr>
              <a:t>≠ </a:t>
            </a:r>
            <a:r>
              <a:rPr lang="nl-NL" sz="1700" dirty="0">
                <a:latin typeface="Futura Book" panose="020B0502020204020303" pitchFamily="34" charset="0"/>
                <a:cs typeface="Times New Roman" panose="02020603050405020304" pitchFamily="18" charset="0"/>
              </a:rPr>
              <a:t>haalbaar</a:t>
            </a:r>
            <a:endParaRPr lang="nl-NL" sz="1700" dirty="0">
              <a:latin typeface="Futura Book" panose="020B0502020204020303" pitchFamily="34" charset="0"/>
            </a:endParaRPr>
          </a:p>
          <a:p>
            <a:pPr>
              <a:buClr>
                <a:schemeClr val="bg1"/>
              </a:buClr>
            </a:pPr>
            <a:endParaRPr lang="nl-NL" sz="1600" dirty="0">
              <a:latin typeface="Futura Book" panose="020B0502020204020303" pitchFamily="34" charset="0"/>
            </a:endParaRPr>
          </a:p>
          <a:p>
            <a:pPr>
              <a:buClr>
                <a:schemeClr val="bg1"/>
              </a:buClr>
            </a:pPr>
            <a:r>
              <a:rPr lang="nl-NL" sz="1600" dirty="0">
                <a:latin typeface="Futura Book" panose="020B0502020204020303" pitchFamily="34" charset="0"/>
              </a:rPr>
              <a:t>Doel 2050: Brabant is klimaatbestendig en </a:t>
            </a:r>
            <a:r>
              <a:rPr lang="nl-NL" sz="1600" dirty="0" err="1">
                <a:latin typeface="Futura Book" panose="020B0502020204020303" pitchFamily="34" charset="0"/>
              </a:rPr>
              <a:t>waterrobuust</a:t>
            </a:r>
            <a:r>
              <a:rPr lang="nl-NL" sz="1600" dirty="0">
                <a:latin typeface="Futura Book" panose="020B0502020204020303" pitchFamily="34" charset="0"/>
              </a:rPr>
              <a:t> ingericht</a:t>
            </a:r>
          </a:p>
          <a:p>
            <a:pPr>
              <a:buClr>
                <a:schemeClr val="bg1"/>
              </a:buClr>
            </a:pPr>
            <a:r>
              <a:rPr lang="nl-NL" sz="1600" dirty="0">
                <a:latin typeface="Futura Book" panose="020B0502020204020303" pitchFamily="34" charset="0"/>
              </a:rPr>
              <a:t>Doel 2030: Eerste grote gebiedsopgaven gerealiseerd</a:t>
            </a:r>
          </a:p>
          <a:p>
            <a:pPr>
              <a:buClr>
                <a:schemeClr val="bg1"/>
              </a:buClr>
            </a:pPr>
            <a:r>
              <a:rPr lang="nl-NL" sz="1600" dirty="0">
                <a:latin typeface="Futura Book" panose="020B0502020204020303" pitchFamily="34" charset="0"/>
              </a:rPr>
              <a:t>Doel 2020: Brabant handelt klimaatbestendig en </a:t>
            </a:r>
            <a:r>
              <a:rPr lang="nl-NL" sz="1600" dirty="0" err="1">
                <a:latin typeface="Futura Book" panose="020B0502020204020303" pitchFamily="34" charset="0"/>
              </a:rPr>
              <a:t>waterrobuust</a:t>
            </a:r>
            <a:r>
              <a:rPr lang="nl-NL" sz="1600" dirty="0">
                <a:latin typeface="Futura Book" panose="020B0502020204020303" pitchFamily="34" charset="0"/>
              </a:rPr>
              <a:t> </a:t>
            </a:r>
          </a:p>
          <a:p>
            <a:endParaRPr lang="nl-NL" sz="1900" dirty="0">
              <a:latin typeface="Futura Book" panose="020B0502020204020303" pitchFamily="34" charset="0"/>
            </a:endParaRPr>
          </a:p>
          <a:p>
            <a:endParaRPr lang="nl-NL" dirty="0"/>
          </a:p>
          <a:p>
            <a:endParaRPr lang="nl-NL" dirty="0"/>
          </a:p>
        </p:txBody>
      </p:sp>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172016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12" y="2774595"/>
            <a:ext cx="4211388" cy="2368905"/>
          </a:xfrm>
          <a:prstGeom prst="rect">
            <a:avLst/>
          </a:prstGeom>
        </p:spPr>
      </p:pic>
      <p:sp>
        <p:nvSpPr>
          <p:cNvPr id="2" name="Tekstvak 1"/>
          <p:cNvSpPr txBox="1"/>
          <p:nvPr/>
        </p:nvSpPr>
        <p:spPr>
          <a:xfrm>
            <a:off x="331275" y="3121573"/>
            <a:ext cx="2920867" cy="923330"/>
          </a:xfrm>
          <a:prstGeom prst="rect">
            <a:avLst/>
          </a:prstGeom>
          <a:noFill/>
        </p:spPr>
        <p:txBody>
          <a:bodyPr wrap="square" rtlCol="0">
            <a:spAutoFit/>
          </a:bodyPr>
          <a:lstStyle/>
          <a:p>
            <a:pPr marL="180975" lvl="1" indent="-180975">
              <a:buFont typeface="Arial" panose="020B0604020202020204" pitchFamily="34" charset="0"/>
              <a:buChar char="•"/>
            </a:pPr>
            <a:r>
              <a:rPr lang="nl-NL" sz="1350" dirty="0"/>
              <a:t>Voor de T10, T50, T100</a:t>
            </a:r>
          </a:p>
          <a:p>
            <a:pPr marL="180975" lvl="1" indent="-180975">
              <a:buFont typeface="Arial" panose="020B0604020202020204" pitchFamily="34" charset="0"/>
              <a:buChar char="•"/>
            </a:pPr>
            <a:endParaRPr lang="nl-NL" sz="1350" dirty="0"/>
          </a:p>
          <a:p>
            <a:pPr marL="180975" lvl="1" indent="-180975">
              <a:buFont typeface="Arial" panose="020B0604020202020204" pitchFamily="34" charset="0"/>
              <a:buChar char="•"/>
            </a:pPr>
            <a:r>
              <a:rPr lang="nl-NL" sz="1350" dirty="0"/>
              <a:t>Weerbaarheid </a:t>
            </a:r>
          </a:p>
          <a:p>
            <a:pPr marL="180975" lvl="1" indent="-180975">
              <a:buFont typeface="Arial" panose="020B0604020202020204" pitchFamily="34" charset="0"/>
              <a:buChar char="•"/>
            </a:pPr>
            <a:r>
              <a:rPr lang="nl-NL" sz="1350" dirty="0"/>
              <a:t>Veerkracht </a:t>
            </a:r>
          </a:p>
        </p:txBody>
      </p:sp>
      <p:sp>
        <p:nvSpPr>
          <p:cNvPr id="5" name="Tekstvak 4"/>
          <p:cNvSpPr txBox="1"/>
          <p:nvPr/>
        </p:nvSpPr>
        <p:spPr>
          <a:xfrm>
            <a:off x="3252142" y="3112860"/>
            <a:ext cx="3247505" cy="1131079"/>
          </a:xfrm>
          <a:prstGeom prst="rect">
            <a:avLst/>
          </a:prstGeom>
          <a:noFill/>
        </p:spPr>
        <p:txBody>
          <a:bodyPr wrap="square" rtlCol="0">
            <a:spAutoFit/>
          </a:bodyPr>
          <a:lstStyle/>
          <a:p>
            <a:pPr marL="180975" lvl="1" indent="-180975">
              <a:buFont typeface="Arial" panose="020B0604020202020204" pitchFamily="34" charset="0"/>
              <a:buChar char="•"/>
            </a:pPr>
            <a:r>
              <a:rPr lang="nl-NL" sz="1350" dirty="0"/>
              <a:t>Continue</a:t>
            </a:r>
          </a:p>
          <a:p>
            <a:pPr marL="180975" lvl="1" indent="-180975">
              <a:buFont typeface="Arial" panose="020B0604020202020204" pitchFamily="34" charset="0"/>
              <a:buChar char="•"/>
            </a:pPr>
            <a:endParaRPr lang="nl-NL" sz="1350" dirty="0"/>
          </a:p>
          <a:p>
            <a:pPr marL="180975" lvl="1" indent="-180975">
              <a:buFont typeface="Arial" panose="020B0604020202020204" pitchFamily="34" charset="0"/>
              <a:buChar char="•"/>
            </a:pPr>
            <a:r>
              <a:rPr lang="nl-NL" sz="1350" dirty="0"/>
              <a:t>Maakbaarheid</a:t>
            </a:r>
          </a:p>
          <a:p>
            <a:pPr marL="180975" lvl="1" indent="-180975">
              <a:buFont typeface="Arial" panose="020B0604020202020204" pitchFamily="34" charset="0"/>
              <a:buChar char="•"/>
            </a:pPr>
            <a:r>
              <a:rPr lang="nl-NL" sz="1350" dirty="0"/>
              <a:t>Rekbaarheid </a:t>
            </a:r>
          </a:p>
          <a:p>
            <a:r>
              <a:rPr lang="nl-NL" sz="1350" dirty="0"/>
              <a:t>	</a:t>
            </a:r>
          </a:p>
        </p:txBody>
      </p:sp>
      <p:sp>
        <p:nvSpPr>
          <p:cNvPr id="6" name="Tekstvak 5"/>
          <p:cNvSpPr txBox="1"/>
          <p:nvPr/>
        </p:nvSpPr>
        <p:spPr>
          <a:xfrm>
            <a:off x="324372" y="4299942"/>
            <a:ext cx="6533628" cy="715581"/>
          </a:xfrm>
          <a:prstGeom prst="rect">
            <a:avLst/>
          </a:prstGeom>
          <a:noFill/>
        </p:spPr>
        <p:txBody>
          <a:bodyPr wrap="square" rtlCol="0">
            <a:spAutoFit/>
          </a:bodyPr>
          <a:lstStyle/>
          <a:p>
            <a:pPr marL="214313" indent="-214313">
              <a:buFont typeface="Arial" panose="020B0604020202020204" pitchFamily="34" charset="0"/>
              <a:buChar char="•"/>
            </a:pPr>
            <a:r>
              <a:rPr lang="nl-NL" sz="1350" dirty="0"/>
              <a:t>Onze omgeving verandert continue;</a:t>
            </a:r>
          </a:p>
          <a:p>
            <a:pPr marL="214313" indent="-214313">
              <a:buFont typeface="Arial" panose="020B0604020202020204" pitchFamily="34" charset="0"/>
              <a:buChar char="•"/>
            </a:pPr>
            <a:r>
              <a:rPr lang="nl-NL" sz="1350" dirty="0"/>
              <a:t>Meervoudig ruimtegebruik is niet altijd of overal mogelijk;</a:t>
            </a:r>
          </a:p>
          <a:p>
            <a:pPr marL="214313" indent="-214313">
              <a:buFont typeface="Arial" panose="020B0604020202020204" pitchFamily="34" charset="0"/>
              <a:buChar char="•"/>
            </a:pPr>
            <a:r>
              <a:rPr lang="nl-NL" sz="1350" dirty="0"/>
              <a:t>Eén euro kan slechts één keer worden uitgegeven.</a:t>
            </a:r>
          </a:p>
        </p:txBody>
      </p:sp>
      <p:sp>
        <p:nvSpPr>
          <p:cNvPr id="10" name="Titel 1"/>
          <p:cNvSpPr txBox="1">
            <a:spLocks/>
          </p:cNvSpPr>
          <p:nvPr/>
        </p:nvSpPr>
        <p:spPr>
          <a:xfrm>
            <a:off x="7620" y="421527"/>
            <a:ext cx="6858000" cy="611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 KLIMAATPROOF</a:t>
            </a:r>
          </a:p>
        </p:txBody>
      </p: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pic>
        <p:nvPicPr>
          <p:cNvPr id="7" name="Afbeelding 6"/>
          <p:cNvPicPr>
            <a:picLocks noChangeAspect="1"/>
          </p:cNvPicPr>
          <p:nvPr/>
        </p:nvPicPr>
        <p:blipFill>
          <a:blip r:embed="rId5"/>
          <a:stretch>
            <a:fillRect/>
          </a:stretch>
        </p:blipFill>
        <p:spPr>
          <a:xfrm>
            <a:off x="328929" y="888277"/>
            <a:ext cx="5911217" cy="2330746"/>
          </a:xfrm>
          <a:prstGeom prst="rect">
            <a:avLst/>
          </a:prstGeom>
        </p:spPr>
      </p:pic>
    </p:spTree>
    <p:extLst>
      <p:ext uri="{BB962C8B-B14F-4D97-AF65-F5344CB8AC3E}">
        <p14:creationId xmlns:p14="http://schemas.microsoft.com/office/powerpoint/2010/main" val="394241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12" y="2774595"/>
            <a:ext cx="4211388" cy="236890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850" y="195487"/>
            <a:ext cx="317647" cy="707629"/>
          </a:xfrm>
          <a:prstGeom prst="rect">
            <a:avLst/>
          </a:prstGeom>
        </p:spPr>
      </p:pic>
      <p:sp>
        <p:nvSpPr>
          <p:cNvPr id="9" name="Titel 1"/>
          <p:cNvSpPr txBox="1">
            <a:spLocks/>
          </p:cNvSpPr>
          <p:nvPr/>
        </p:nvSpPr>
        <p:spPr>
          <a:xfrm>
            <a:off x="7620" y="421527"/>
            <a:ext cx="6858000" cy="611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400" b="1" dirty="0">
                <a:solidFill>
                  <a:srgbClr val="002060"/>
                </a:solidFill>
                <a:latin typeface="Futura Book" panose="020B0502020204020303" pitchFamily="34" charset="0"/>
                <a:cs typeface="Arial" panose="020B0604020202020204" pitchFamily="34" charset="0"/>
              </a:rPr>
              <a:t>BRABANT KLIMAATPROOF</a:t>
            </a:r>
          </a:p>
        </p:txBody>
      </p:sp>
      <p:sp>
        <p:nvSpPr>
          <p:cNvPr id="3" name="Tijdelijke aanduiding voor inhoud 2"/>
          <p:cNvSpPr>
            <a:spLocks noGrp="1"/>
          </p:cNvSpPr>
          <p:nvPr>
            <p:ph idx="1"/>
          </p:nvPr>
        </p:nvSpPr>
        <p:spPr>
          <a:xfrm>
            <a:off x="-22071" y="921441"/>
            <a:ext cx="6858000" cy="3394472"/>
          </a:xfrm>
        </p:spPr>
        <p:txBody>
          <a:bodyPr>
            <a:normAutofit/>
          </a:bodyPr>
          <a:lstStyle/>
          <a:p>
            <a:pPr marL="358775" indent="0">
              <a:buNone/>
            </a:pPr>
            <a:r>
              <a:rPr lang="nl-NL" sz="1600" dirty="0">
                <a:latin typeface="Futura Book" panose="020B0502020204020303" pitchFamily="34" charset="0"/>
              </a:rPr>
              <a:t>Samen op weg naar:</a:t>
            </a:r>
          </a:p>
          <a:p>
            <a:pPr marL="644525" indent="-285750"/>
            <a:r>
              <a:rPr lang="nl-NL" sz="1600" dirty="0">
                <a:latin typeface="Futura Book" panose="020B0502020204020303" pitchFamily="34" charset="0"/>
              </a:rPr>
              <a:t>Klimaat-slimme verstedelijking</a:t>
            </a:r>
          </a:p>
          <a:p>
            <a:pPr marL="628650" lvl="1" indent="-266700">
              <a:buFont typeface="Arial" panose="020B0604020202020204" pitchFamily="34" charset="0"/>
              <a:buChar char="•"/>
            </a:pPr>
            <a:r>
              <a:rPr lang="nl-NL" sz="1600" dirty="0">
                <a:latin typeface="Futura Book" panose="020B0502020204020303" pitchFamily="34" charset="0"/>
              </a:rPr>
              <a:t>Een robuust rivierlandschap</a:t>
            </a:r>
          </a:p>
          <a:p>
            <a:pPr marL="628650" lvl="1" indent="-266700">
              <a:buFont typeface="Arial" panose="020B0604020202020204" pitchFamily="34" charset="0"/>
              <a:buChar char="•"/>
            </a:pPr>
            <a:r>
              <a:rPr lang="nl-NL" sz="1600" dirty="0">
                <a:latin typeface="Futura Book" panose="020B0502020204020303" pitchFamily="34" charset="0"/>
              </a:rPr>
              <a:t>Een klimaatbestendig beeklandschap</a:t>
            </a:r>
          </a:p>
          <a:p>
            <a:pPr marL="628650" lvl="1" indent="-266700">
              <a:buFont typeface="Arial" panose="020B0604020202020204" pitchFamily="34" charset="0"/>
              <a:buChar char="•"/>
            </a:pPr>
            <a:r>
              <a:rPr lang="nl-NL" sz="1600" dirty="0">
                <a:latin typeface="Futura Book" panose="020B0502020204020303" pitchFamily="34" charset="0"/>
              </a:rPr>
              <a:t>Nieuwe handelingsperspectieven, zoals nieuwe teelten/teeltsystemen </a:t>
            </a:r>
          </a:p>
          <a:p>
            <a:endParaRPr lang="nl-NL" sz="1900" dirty="0">
              <a:latin typeface="Futura Book" panose="020B0502020204020303" pitchFamily="34" charset="0"/>
            </a:endParaRPr>
          </a:p>
          <a:p>
            <a:endParaRPr lang="nl-NL" dirty="0"/>
          </a:p>
          <a:p>
            <a:endParaRPr lang="nl-NL" dirty="0"/>
          </a:p>
        </p:txBody>
      </p:sp>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pic>
        <p:nvPicPr>
          <p:cNvPr id="4" name="Afbeelding 3"/>
          <p:cNvPicPr>
            <a:picLocks noChangeAspect="1"/>
          </p:cNvPicPr>
          <p:nvPr/>
        </p:nvPicPr>
        <p:blipFill>
          <a:blip r:embed="rId6"/>
          <a:stretch>
            <a:fillRect/>
          </a:stretch>
        </p:blipFill>
        <p:spPr>
          <a:xfrm>
            <a:off x="2650804" y="2499742"/>
            <a:ext cx="3736683" cy="2434940"/>
          </a:xfrm>
          <a:prstGeom prst="rect">
            <a:avLst/>
          </a:prstGeom>
        </p:spPr>
      </p:pic>
    </p:spTree>
    <p:extLst>
      <p:ext uri="{BB962C8B-B14F-4D97-AF65-F5344CB8AC3E}">
        <p14:creationId xmlns:p14="http://schemas.microsoft.com/office/powerpoint/2010/main" val="3125153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idx="1"/>
          </p:nvPr>
        </p:nvSpPr>
        <p:spPr>
          <a:xfrm>
            <a:off x="0" y="1993962"/>
            <a:ext cx="6858000" cy="1155575"/>
          </a:xfrm>
        </p:spPr>
        <p:txBody>
          <a:bodyPr>
            <a:normAutofit fontScale="62500" lnSpcReduction="20000"/>
          </a:bodyPr>
          <a:lstStyle/>
          <a:p>
            <a:pPr marL="358775" lvl="1" indent="0">
              <a:buFont typeface="Arial" panose="020B0604020202020204" pitchFamily="34" charset="0"/>
              <a:buChar char="•"/>
            </a:pPr>
            <a:r>
              <a:rPr lang="nl-NL" dirty="0">
                <a:hlinkClick r:id="rId2"/>
              </a:rPr>
              <a:t>www.OmgevingswetinBrabant.nl</a:t>
            </a:r>
            <a:endParaRPr lang="nl-NL" dirty="0"/>
          </a:p>
          <a:p>
            <a:pPr marL="358775" lvl="1" indent="0">
              <a:buFont typeface="Arial" panose="020B0604020202020204" pitchFamily="34" charset="0"/>
              <a:buChar char="•"/>
            </a:pPr>
            <a:r>
              <a:rPr lang="nl-NL" dirty="0">
                <a:hlinkClick r:id="rId3"/>
              </a:rPr>
              <a:t>www.twitter.com/OmgevingswetNB</a:t>
            </a:r>
            <a:endParaRPr lang="nl-NL" dirty="0"/>
          </a:p>
          <a:p>
            <a:pPr marL="358775" lvl="1" indent="0">
              <a:buFont typeface="Arial" panose="020B0604020202020204" pitchFamily="34" charset="0"/>
              <a:buChar char="•"/>
            </a:pPr>
            <a:endParaRPr lang="nl-NL" dirty="0"/>
          </a:p>
          <a:p>
            <a:pPr marL="358775" lvl="1" indent="0">
              <a:buFont typeface="Arial" panose="020B0604020202020204" pitchFamily="34" charset="0"/>
              <a:buChar char="•"/>
            </a:pPr>
            <a:r>
              <a:rPr lang="nl-NL" dirty="0">
                <a:hlinkClick r:id="rId4"/>
              </a:rPr>
              <a:t>www.klimaatadaptatiebrabant.nl</a:t>
            </a:r>
            <a:endParaRPr lang="nl-NL" dirty="0"/>
          </a:p>
          <a:p>
            <a:pPr marL="358775" lvl="1" indent="0">
              <a:buFont typeface="Arial" panose="020B0604020202020204" pitchFamily="34" charset="0"/>
              <a:buChar char="•"/>
            </a:pPr>
            <a:endParaRPr lang="nl-NL" dirty="0"/>
          </a:p>
        </p:txBody>
      </p:sp>
      <p:sp>
        <p:nvSpPr>
          <p:cNvPr id="6" name="Titel 4"/>
          <p:cNvSpPr txBox="1">
            <a:spLocks/>
          </p:cNvSpPr>
          <p:nvPr/>
        </p:nvSpPr>
        <p:spPr>
          <a:xfrm>
            <a:off x="0" y="338934"/>
            <a:ext cx="6858000" cy="78955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sz="2800" b="1" dirty="0">
                <a:solidFill>
                  <a:srgbClr val="002060"/>
                </a:solidFill>
                <a:latin typeface="Futura Book" panose="020B0502020204020303" pitchFamily="34" charset="0"/>
              </a:rPr>
              <a:t>MEER INFORMATIE?</a:t>
            </a:r>
          </a:p>
        </p:txBody>
      </p:sp>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612" y="2777262"/>
            <a:ext cx="4211388" cy="2368905"/>
          </a:xfrm>
          <a:prstGeom prst="rect">
            <a:avLst/>
          </a:prstGeom>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6650"/>
            <a:ext cx="1738241" cy="466750"/>
          </a:xfrm>
          <a:prstGeom prst="rect">
            <a:avLst/>
          </a:prstGeom>
        </p:spPr>
      </p:pic>
    </p:spTree>
    <p:extLst>
      <p:ext uri="{BB962C8B-B14F-4D97-AF65-F5344CB8AC3E}">
        <p14:creationId xmlns:p14="http://schemas.microsoft.com/office/powerpoint/2010/main" val="1899040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24700"/>
          <a:stretch/>
        </p:blipFill>
        <p:spPr>
          <a:xfrm>
            <a:off x="1" y="1"/>
            <a:ext cx="6857999" cy="5164038"/>
          </a:xfrm>
          <a:prstGeom prst="rect">
            <a:avLst/>
          </a:prstGeom>
        </p:spPr>
      </p:pic>
      <p:sp>
        <p:nvSpPr>
          <p:cNvPr id="3" name="Titel 2"/>
          <p:cNvSpPr>
            <a:spLocks noGrp="1"/>
          </p:cNvSpPr>
          <p:nvPr>
            <p:ph type="ctrTitle"/>
          </p:nvPr>
        </p:nvSpPr>
        <p:spPr>
          <a:xfrm>
            <a:off x="404664" y="1597822"/>
            <a:ext cx="6048672" cy="1102519"/>
          </a:xfrm>
        </p:spPr>
        <p:txBody>
          <a:bodyPr>
            <a:normAutofit fontScale="90000"/>
          </a:bodyPr>
          <a:lstStyle/>
          <a:p>
            <a:r>
              <a:rPr lang="nl-NL" sz="3600" dirty="0">
                <a:solidFill>
                  <a:schemeClr val="tx1">
                    <a:lumMod val="50000"/>
                    <a:lumOff val="50000"/>
                  </a:schemeClr>
                </a:solidFill>
                <a:latin typeface="Futura Book" panose="020B0502020204020303" pitchFamily="34" charset="0"/>
              </a:rPr>
              <a:t>de</a:t>
            </a:r>
            <a:r>
              <a:rPr lang="nl-NL" dirty="0">
                <a:latin typeface="Futura Book" panose="020B0502020204020303" pitchFamily="34" charset="0"/>
              </a:rPr>
              <a:t> GEMEENTELIJKE OMGEVINGSVISIE</a:t>
            </a:r>
          </a:p>
        </p:txBody>
      </p:sp>
      <p:sp>
        <p:nvSpPr>
          <p:cNvPr id="9" name="Ondertitel 8"/>
          <p:cNvSpPr>
            <a:spLocks noGrp="1"/>
          </p:cNvSpPr>
          <p:nvPr>
            <p:ph type="subTitle" idx="1"/>
          </p:nvPr>
        </p:nvSpPr>
        <p:spPr>
          <a:xfrm>
            <a:off x="548680" y="2914650"/>
            <a:ext cx="5688632" cy="1314450"/>
          </a:xfrm>
        </p:spPr>
        <p:txBody>
          <a:bodyPr>
            <a:normAutofit fontScale="92500" lnSpcReduction="20000"/>
          </a:bodyPr>
          <a:lstStyle/>
          <a:p>
            <a:r>
              <a:rPr lang="nl-NL" dirty="0">
                <a:latin typeface="Futura Book" panose="020B0502020204020303" pitchFamily="34" charset="0"/>
              </a:rPr>
              <a:t>en klimaatadaptatie</a:t>
            </a:r>
          </a:p>
          <a:p>
            <a:endParaRPr lang="nl-NL" sz="1900" dirty="0">
              <a:latin typeface="Futura Book" panose="020B0502020204020303" pitchFamily="34" charset="0"/>
            </a:endParaRPr>
          </a:p>
          <a:p>
            <a:r>
              <a:rPr lang="nl-NL" sz="1900" dirty="0">
                <a:latin typeface="Futura Book" panose="020B0502020204020303" pitchFamily="34" charset="0"/>
              </a:rPr>
              <a:t>Hans </a:t>
            </a:r>
            <a:r>
              <a:rPr lang="nl-NL" sz="1900" dirty="0" err="1">
                <a:latin typeface="Futura Book" panose="020B0502020204020303" pitchFamily="34" charset="0"/>
              </a:rPr>
              <a:t>Thoolen</a:t>
            </a:r>
            <a:r>
              <a:rPr lang="nl-NL" sz="1900" dirty="0">
                <a:latin typeface="Futura Book" panose="020B0502020204020303" pitchFamily="34" charset="0"/>
              </a:rPr>
              <a:t>, Gemeente Breda</a:t>
            </a:r>
          </a:p>
          <a:p>
            <a:r>
              <a:rPr lang="nl-NL" sz="1900" dirty="0">
                <a:latin typeface="Futura Book" panose="020B0502020204020303" pitchFamily="34" charset="0"/>
              </a:rPr>
              <a:t>Patrick de Rooij, Waterschap Brabantse Delta</a:t>
            </a:r>
          </a:p>
          <a:p>
            <a:endParaRPr lang="nl-NL" sz="1900" dirty="0">
              <a:latin typeface="Futura Book" panose="020B0502020204020303" pitchFamily="34" charset="0"/>
            </a:endParaRPr>
          </a:p>
        </p:txBody>
      </p:sp>
      <p:pic>
        <p:nvPicPr>
          <p:cNvPr id="6" name="Afbeelding 1"/>
          <p:cNvPicPr>
            <a:picLocks noChangeAspect="1"/>
          </p:cNvPicPr>
          <p:nvPr/>
        </p:nvPicPr>
        <p:blipFill rotWithShape="1">
          <a:blip r:embed="rId3">
            <a:extLst>
              <a:ext uri="{BEBA8EAE-BF5A-486C-A8C5-ECC9F3942E4B}">
                <a14:imgProps xmlns:a14="http://schemas.microsoft.com/office/drawing/2010/main">
                  <a14:imgLayer r:embed="rId4">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1916832" y="159344"/>
            <a:ext cx="2294875" cy="383294"/>
          </a:xfrm>
          <a:prstGeom prst="rect">
            <a:avLst/>
          </a:prstGeom>
        </p:spPr>
      </p:pic>
      <p:pic>
        <p:nvPicPr>
          <p:cNvPr id="7" name="Afbeelding 2">
            <a:extLst>
              <a:ext uri="{FF2B5EF4-FFF2-40B4-BE49-F238E27FC236}">
                <a16:creationId xmlns:a16="http://schemas.microsoft.com/office/drawing/2014/main" id="{6849B8A4-2124-4167-8C17-ED1DF38E75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68" t="13111" r="7422" b="28512"/>
          <a:stretch/>
        </p:blipFill>
        <p:spPr bwMode="auto">
          <a:xfrm>
            <a:off x="78181" y="111501"/>
            <a:ext cx="1760472" cy="4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040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683222"/>
            <a:ext cx="6858000" cy="1116125"/>
          </a:xfrm>
        </p:spPr>
        <p:txBody>
          <a:bodyPr>
            <a:normAutofit fontScale="90000"/>
          </a:bodyPr>
          <a:lstStyle/>
          <a:p>
            <a:r>
              <a:rPr lang="nl-NL" sz="2700" dirty="0"/>
              <a:t>Verhaal van Breda, richting op hoofdlijnen</a:t>
            </a:r>
            <a:br>
              <a:rPr lang="nl-NL" sz="2700" dirty="0"/>
            </a:br>
            <a:r>
              <a:rPr lang="nl-NL" dirty="0">
                <a:solidFill>
                  <a:schemeClr val="accent6">
                    <a:lumMod val="75000"/>
                  </a:schemeClr>
                </a:solidFill>
              </a:rPr>
              <a:t>“Breda brengt het samen”</a:t>
            </a:r>
            <a:br>
              <a:rPr lang="nl-NL" dirty="0">
                <a:solidFill>
                  <a:schemeClr val="accent6">
                    <a:lumMod val="75000"/>
                  </a:schemeClr>
                </a:solidFill>
              </a:rPr>
            </a:br>
            <a:r>
              <a:rPr lang="nl-NL" sz="1519" dirty="0"/>
              <a:t>Schakelen op assen, in kwaliteit, met elkaar</a:t>
            </a:r>
          </a:p>
        </p:txBody>
      </p:sp>
      <p:sp>
        <p:nvSpPr>
          <p:cNvPr id="9" name="Ondertitel 8">
            <a:extLst>
              <a:ext uri="{FF2B5EF4-FFF2-40B4-BE49-F238E27FC236}">
                <a16:creationId xmlns:a16="http://schemas.microsoft.com/office/drawing/2014/main" id="{A158525C-8F66-3C46-B698-9D463297B5BD}"/>
              </a:ext>
            </a:extLst>
          </p:cNvPr>
          <p:cNvSpPr>
            <a:spLocks noGrp="1"/>
          </p:cNvSpPr>
          <p:nvPr>
            <p:ph type="subTitle" idx="1"/>
          </p:nvPr>
        </p:nvSpPr>
        <p:spPr>
          <a:xfrm>
            <a:off x="421886" y="2185746"/>
            <a:ext cx="5595937" cy="2786063"/>
          </a:xfrm>
        </p:spPr>
        <p:txBody>
          <a:bodyPr>
            <a:normAutofit fontScale="47500" lnSpcReduction="20000"/>
          </a:bodyPr>
          <a:lstStyle/>
          <a:p>
            <a:pPr marL="192881" indent="-192881" algn="l">
              <a:buFont typeface="Arial" panose="020B0604020202020204" pitchFamily="34" charset="0"/>
              <a:buChar char="•"/>
            </a:pPr>
            <a:r>
              <a:rPr lang="nl-NL" dirty="0">
                <a:solidFill>
                  <a:schemeClr val="tx2"/>
                </a:solidFill>
              </a:rPr>
              <a:t>Schakelen op assen</a:t>
            </a:r>
          </a:p>
          <a:p>
            <a:pPr marL="450056" lvl="1" indent="-192881" algn="l">
              <a:buFont typeface="Arial" panose="020B0604020202020204" pitchFamily="34" charset="0"/>
              <a:buChar char="•"/>
            </a:pPr>
            <a:r>
              <a:rPr lang="nl-NL" dirty="0">
                <a:solidFill>
                  <a:schemeClr val="tx2"/>
                </a:solidFill>
              </a:rPr>
              <a:t>Internationaal knooppunt</a:t>
            </a:r>
          </a:p>
          <a:p>
            <a:pPr marL="450056" lvl="1" indent="-192881" algn="l">
              <a:buFont typeface="Arial" panose="020B0604020202020204" pitchFamily="34" charset="0"/>
              <a:buChar char="•"/>
            </a:pPr>
            <a:r>
              <a:rPr lang="nl-NL" dirty="0">
                <a:solidFill>
                  <a:schemeClr val="tx2"/>
                </a:solidFill>
              </a:rPr>
              <a:t>(</a:t>
            </a:r>
            <a:r>
              <a:rPr lang="nl-NL" dirty="0" err="1">
                <a:solidFill>
                  <a:schemeClr val="tx2"/>
                </a:solidFill>
              </a:rPr>
              <a:t>inter</a:t>
            </a:r>
            <a:r>
              <a:rPr lang="nl-NL" dirty="0">
                <a:solidFill>
                  <a:schemeClr val="tx2"/>
                </a:solidFill>
              </a:rPr>
              <a:t>)nationale bereikbaarheid</a:t>
            </a:r>
          </a:p>
          <a:p>
            <a:pPr marL="257175" lvl="1" algn="l"/>
            <a:endParaRPr lang="nl-NL" dirty="0">
              <a:solidFill>
                <a:schemeClr val="tx2"/>
              </a:solidFill>
            </a:endParaRPr>
          </a:p>
          <a:p>
            <a:pPr marL="192881" indent="-192881" algn="l">
              <a:buFont typeface="Arial" panose="020B0604020202020204" pitchFamily="34" charset="0"/>
              <a:buChar char="•"/>
            </a:pPr>
            <a:r>
              <a:rPr lang="nl-NL" dirty="0">
                <a:solidFill>
                  <a:schemeClr val="tx2"/>
                </a:solidFill>
              </a:rPr>
              <a:t>Schakelen in kwaliteit</a:t>
            </a:r>
          </a:p>
          <a:p>
            <a:pPr marL="450056" lvl="1" indent="-192881" algn="l">
              <a:buFont typeface="Arial" panose="020B0604020202020204" pitchFamily="34" charset="0"/>
              <a:buChar char="•"/>
            </a:pPr>
            <a:r>
              <a:rPr lang="nl-NL" dirty="0">
                <a:solidFill>
                  <a:schemeClr val="tx2"/>
                </a:solidFill>
              </a:rPr>
              <a:t>Prachtig en eigentijds wonen en werken</a:t>
            </a:r>
          </a:p>
          <a:p>
            <a:pPr marL="450056" lvl="1" indent="-192881" algn="l">
              <a:buFont typeface="Arial" panose="020B0604020202020204" pitchFamily="34" charset="0"/>
              <a:buChar char="•"/>
            </a:pPr>
            <a:r>
              <a:rPr lang="nl-NL" dirty="0">
                <a:solidFill>
                  <a:schemeClr val="tx2"/>
                </a:solidFill>
              </a:rPr>
              <a:t>In een historische en groen decor</a:t>
            </a:r>
          </a:p>
          <a:p>
            <a:pPr marL="450056" lvl="1" indent="-192881" algn="l">
              <a:buFont typeface="Arial" panose="020B0604020202020204" pitchFamily="34" charset="0"/>
              <a:buChar char="•"/>
            </a:pPr>
            <a:r>
              <a:rPr lang="nl-NL" dirty="0">
                <a:solidFill>
                  <a:schemeClr val="tx2"/>
                </a:solidFill>
              </a:rPr>
              <a:t>Stad in het park</a:t>
            </a:r>
          </a:p>
          <a:p>
            <a:pPr marL="257175" lvl="1" algn="l"/>
            <a:endParaRPr lang="nl-NL" dirty="0">
              <a:solidFill>
                <a:schemeClr val="tx2"/>
              </a:solidFill>
            </a:endParaRPr>
          </a:p>
          <a:p>
            <a:pPr marL="192881" indent="-192881" algn="l">
              <a:buFont typeface="Arial" panose="020B0604020202020204" pitchFamily="34" charset="0"/>
              <a:buChar char="•"/>
            </a:pPr>
            <a:r>
              <a:rPr lang="nl-NL" dirty="0">
                <a:solidFill>
                  <a:schemeClr val="tx2"/>
                </a:solidFill>
              </a:rPr>
              <a:t>Schakelen met elkaar </a:t>
            </a:r>
          </a:p>
          <a:p>
            <a:pPr marL="450056" lvl="1" indent="-192881" algn="l">
              <a:buFont typeface="Arial" panose="020B0604020202020204" pitchFamily="34" charset="0"/>
              <a:buChar char="•"/>
            </a:pPr>
            <a:r>
              <a:rPr lang="nl-NL" dirty="0">
                <a:solidFill>
                  <a:schemeClr val="tx2"/>
                </a:solidFill>
              </a:rPr>
              <a:t>Stad van ontmoeting en verbinding</a:t>
            </a:r>
          </a:p>
          <a:p>
            <a:pPr marL="450056" lvl="1" indent="-192881" algn="l">
              <a:buFont typeface="Arial" panose="020B0604020202020204" pitchFamily="34" charset="0"/>
              <a:buChar char="•"/>
            </a:pPr>
            <a:r>
              <a:rPr lang="nl-NL" dirty="0">
                <a:solidFill>
                  <a:schemeClr val="tx2"/>
                </a:solidFill>
              </a:rPr>
              <a:t>Stad van kennisuitwisseling en innovatie</a:t>
            </a:r>
          </a:p>
          <a:p>
            <a:pPr marL="192881" indent="-192881" algn="l">
              <a:buFont typeface="Arial" panose="020B0604020202020204" pitchFamily="34" charset="0"/>
              <a:buChar char="•"/>
            </a:pPr>
            <a:endParaRPr lang="nl-NL" dirty="0"/>
          </a:p>
          <a:p>
            <a:pPr marL="192881" indent="-192881" algn="l">
              <a:buFont typeface="Arial" panose="020B0604020202020204" pitchFamily="34" charset="0"/>
              <a:buChar char="•"/>
            </a:pPr>
            <a:endParaRPr lang="nl-NL" dirty="0"/>
          </a:p>
        </p:txBody>
      </p:sp>
      <p:pic>
        <p:nvPicPr>
          <p:cNvPr id="10" name="Tijdelijke aanduiding voor inhoud 5">
            <a:extLst>
              <a:ext uri="{FF2B5EF4-FFF2-40B4-BE49-F238E27FC236}">
                <a16:creationId xmlns:a16="http://schemas.microsoft.com/office/drawing/2014/main" id="{1BE9C647-3A2F-2E4A-B790-FC2FE23C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153" y="2310911"/>
            <a:ext cx="2486025" cy="2129747"/>
          </a:xfrm>
          <a:prstGeom prst="rect">
            <a:avLst/>
          </a:prstGeom>
        </p:spPr>
      </p:pic>
      <p:pic>
        <p:nvPicPr>
          <p:cNvPr id="6" name="Afbeelding 1"/>
          <p:cNvPicPr>
            <a:picLocks noChangeAspect="1"/>
          </p:cNvPicPr>
          <p:nvPr/>
        </p:nvPicPr>
        <p:blipFill rotWithShape="1">
          <a:blip r:embed="rId3">
            <a:extLst>
              <a:ext uri="{BEBA8EAE-BF5A-486C-A8C5-ECC9F3942E4B}">
                <a14:imgProps xmlns:a14="http://schemas.microsoft.com/office/drawing/2010/main">
                  <a14:imgLayer r:embed="rId4">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3280973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487" y="378040"/>
            <a:ext cx="5915025" cy="897565"/>
          </a:xfrm>
        </p:spPr>
        <p:txBody>
          <a:bodyPr>
            <a:normAutofit fontScale="90000"/>
          </a:bodyPr>
          <a:lstStyle/>
          <a:p>
            <a:r>
              <a:rPr lang="nl-NL" sz="2700" dirty="0"/>
              <a:t>Van structuurvisie naar omgevingsvisie</a:t>
            </a:r>
          </a:p>
        </p:txBody>
      </p:sp>
      <p:pic>
        <p:nvPicPr>
          <p:cNvPr id="4" name="Picture 2" descr="C:\Users\psch\Desktop\PP Structuurvisie2030\Visie_Page_001.jpg"/>
          <p:cNvPicPr>
            <a:picLocks noGrp="1" noChangeAspect="1" noChangeArrowheads="1"/>
          </p:cNvPicPr>
          <p:nvPr>
            <p:ph idx="1"/>
          </p:nvPr>
        </p:nvPicPr>
        <p:blipFill>
          <a:blip r:embed="rId2" cstate="print"/>
          <a:srcRect/>
          <a:stretch>
            <a:fillRect/>
          </a:stretch>
        </p:blipFill>
        <p:spPr bwMode="auto">
          <a:xfrm>
            <a:off x="423065" y="1275606"/>
            <a:ext cx="2400708" cy="3394472"/>
          </a:xfrm>
          <a:prstGeom prst="rect">
            <a:avLst/>
          </a:prstGeom>
          <a:noFill/>
        </p:spPr>
      </p:pic>
      <p:sp>
        <p:nvSpPr>
          <p:cNvPr id="6" name="Pijl links 5"/>
          <p:cNvSpPr/>
          <p:nvPr/>
        </p:nvSpPr>
        <p:spPr>
          <a:xfrm>
            <a:off x="2940394" y="2427734"/>
            <a:ext cx="918102" cy="7560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118" y="1275606"/>
            <a:ext cx="2666405" cy="3186354"/>
          </a:xfrm>
          <a:prstGeom prst="rect">
            <a:avLst/>
          </a:prstGeom>
        </p:spPr>
      </p:pic>
      <p:sp>
        <p:nvSpPr>
          <p:cNvPr id="5" name="Tekstvak 4">
            <a:extLst>
              <a:ext uri="{FF2B5EF4-FFF2-40B4-BE49-F238E27FC236}">
                <a16:creationId xmlns:a16="http://schemas.microsoft.com/office/drawing/2014/main" id="{A7E44E1D-82F7-1142-89FC-372653969671}"/>
              </a:ext>
            </a:extLst>
          </p:cNvPr>
          <p:cNvSpPr txBox="1"/>
          <p:nvPr/>
        </p:nvSpPr>
        <p:spPr>
          <a:xfrm>
            <a:off x="1214754" y="4670078"/>
            <a:ext cx="1134126" cy="300082"/>
          </a:xfrm>
          <a:prstGeom prst="rect">
            <a:avLst/>
          </a:prstGeom>
          <a:noFill/>
        </p:spPr>
        <p:txBody>
          <a:bodyPr wrap="square" rtlCol="0">
            <a:spAutoFit/>
          </a:bodyPr>
          <a:lstStyle/>
          <a:p>
            <a:r>
              <a:rPr lang="nl-NL" sz="1350" dirty="0"/>
              <a:t>2013</a:t>
            </a:r>
          </a:p>
        </p:txBody>
      </p:sp>
      <p:sp>
        <p:nvSpPr>
          <p:cNvPr id="7" name="Tekstvak 6">
            <a:extLst>
              <a:ext uri="{FF2B5EF4-FFF2-40B4-BE49-F238E27FC236}">
                <a16:creationId xmlns:a16="http://schemas.microsoft.com/office/drawing/2014/main" id="{CDE42618-736D-B94E-A94F-7E36E6EA6B60}"/>
              </a:ext>
            </a:extLst>
          </p:cNvPr>
          <p:cNvSpPr txBox="1"/>
          <p:nvPr/>
        </p:nvSpPr>
        <p:spPr>
          <a:xfrm>
            <a:off x="5049180" y="4670078"/>
            <a:ext cx="1026114" cy="300082"/>
          </a:xfrm>
          <a:prstGeom prst="rect">
            <a:avLst/>
          </a:prstGeom>
          <a:noFill/>
        </p:spPr>
        <p:txBody>
          <a:bodyPr wrap="square" rtlCol="0">
            <a:spAutoFit/>
          </a:bodyPr>
          <a:lstStyle/>
          <a:p>
            <a:r>
              <a:rPr lang="nl-NL" sz="1350" dirty="0"/>
              <a:t>2020</a:t>
            </a:r>
          </a:p>
        </p:txBody>
      </p:sp>
      <p:pic>
        <p:nvPicPr>
          <p:cNvPr id="9" name="Afbeelding 1"/>
          <p:cNvPicPr>
            <a:picLocks noChangeAspect="1"/>
          </p:cNvPicPr>
          <p:nvPr/>
        </p:nvPicPr>
        <p:blipFill rotWithShape="1">
          <a:blip r:embed="rId4">
            <a:extLst>
              <a:ext uri="{BEBA8EAE-BF5A-486C-A8C5-ECC9F3942E4B}">
                <a14:imgProps xmlns:a14="http://schemas.microsoft.com/office/drawing/2010/main">
                  <a14:imgLayer r:embed="rId5">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62482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5D313AE-2B15-40D7-95CC-DDC0645354C8}"/>
              </a:ext>
            </a:extLst>
          </p:cNvPr>
          <p:cNvPicPr>
            <a:picLocks noChangeAspect="1"/>
          </p:cNvPicPr>
          <p:nvPr/>
        </p:nvPicPr>
        <p:blipFill rotWithShape="1">
          <a:blip r:embed="rId2">
            <a:extLst>
              <a:ext uri="{28A0092B-C50C-407E-A947-70E740481C1C}">
                <a14:useLocalDpi xmlns:a14="http://schemas.microsoft.com/office/drawing/2010/main" val="0"/>
              </a:ext>
            </a:extLst>
          </a:blip>
          <a:srcRect b="8088"/>
          <a:stretch/>
        </p:blipFill>
        <p:spPr>
          <a:xfrm>
            <a:off x="0" y="627534"/>
            <a:ext cx="6858000" cy="4449131"/>
          </a:xfrm>
          <a:prstGeom prst="rect">
            <a:avLst/>
          </a:prstGeom>
        </p:spPr>
      </p:pic>
      <p:pic>
        <p:nvPicPr>
          <p:cNvPr id="4" name="Afbeelding 1"/>
          <p:cNvPicPr>
            <a:picLocks noChangeAspect="1"/>
          </p:cNvPicPr>
          <p:nvPr/>
        </p:nvPicPr>
        <p:blipFill rotWithShape="1">
          <a:blip r:embed="rId3">
            <a:extLst>
              <a:ext uri="{BEBA8EAE-BF5A-486C-A8C5-ECC9F3942E4B}">
                <a14:imgProps xmlns:a14="http://schemas.microsoft.com/office/drawing/2010/main">
                  <a14:imgLayer r:embed="rId4">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312248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338934"/>
            <a:ext cx="6858000" cy="789552"/>
          </a:xfrm>
          <a:noFill/>
        </p:spPr>
        <p:txBody>
          <a:bodyPr>
            <a:normAutofit/>
          </a:bodyPr>
          <a:lstStyle/>
          <a:p>
            <a:pPr>
              <a:defRPr/>
            </a:pPr>
            <a:r>
              <a:rPr lang="en-US" sz="2400" b="1" dirty="0">
                <a:solidFill>
                  <a:srgbClr val="002060"/>
                </a:solidFill>
                <a:latin typeface="Futura Book" panose="020B0502020204020303" pitchFamily="34" charset="0"/>
              </a:rPr>
              <a:t>VERBETERDOELEN STELSELHERZIENING</a:t>
            </a:r>
            <a:endParaRPr lang="nl-NL" sz="2400" b="1" dirty="0">
              <a:solidFill>
                <a:srgbClr val="002060"/>
              </a:solidFill>
              <a:latin typeface="Futura Book" panose="020B0502020204020303" pitchFamily="34" charset="0"/>
            </a:endParaRP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00" y="4775307"/>
            <a:ext cx="1974665" cy="351627"/>
          </a:xfrm>
          <a:prstGeom prst="rect">
            <a:avLst/>
          </a:prstGeom>
        </p:spPr>
      </p:pic>
      <p:grpSp>
        <p:nvGrpSpPr>
          <p:cNvPr id="9" name="Groep 8"/>
          <p:cNvGrpSpPr/>
          <p:nvPr/>
        </p:nvGrpSpPr>
        <p:grpSpPr>
          <a:xfrm>
            <a:off x="89248" y="1187426"/>
            <a:ext cx="6773648" cy="3956074"/>
            <a:chOff x="89248" y="1187426"/>
            <a:chExt cx="6773648" cy="3956074"/>
          </a:xfrm>
        </p:grpSpPr>
        <p:pic>
          <p:nvPicPr>
            <p:cNvPr id="3" name="Afbeelding 2"/>
            <p:cNvPicPr>
              <a:picLocks noChangeAspect="1"/>
            </p:cNvPicPr>
            <p:nvPr/>
          </p:nvPicPr>
          <p:blipFill rotWithShape="1">
            <a:blip r:embed="rId4"/>
            <a:srcRect t="28185" r="1893"/>
            <a:stretch/>
          </p:blipFill>
          <p:spPr>
            <a:xfrm>
              <a:off x="89248" y="2067694"/>
              <a:ext cx="6768752" cy="2327082"/>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51508" y="2774595"/>
              <a:ext cx="4211388" cy="2368905"/>
            </a:xfrm>
            <a:prstGeom prst="rect">
              <a:avLst/>
            </a:prstGeom>
          </p:spPr>
        </p:pic>
        <p:pic>
          <p:nvPicPr>
            <p:cNvPr id="7" name="Afbeelding 6"/>
            <p:cNvPicPr>
              <a:picLocks noChangeAspect="1"/>
            </p:cNvPicPr>
            <p:nvPr/>
          </p:nvPicPr>
          <p:blipFill rotWithShape="1">
            <a:blip r:embed="rId4"/>
            <a:srcRect l="16699" r="1894" b="76519"/>
            <a:stretch/>
          </p:blipFill>
          <p:spPr>
            <a:xfrm>
              <a:off x="260648" y="1187426"/>
              <a:ext cx="5616624" cy="760881"/>
            </a:xfrm>
            <a:prstGeom prst="rect">
              <a:avLst/>
            </a:prstGeom>
          </p:spPr>
        </p:pic>
        <p:pic>
          <p:nvPicPr>
            <p:cNvPr id="8" name="Afbeelding 7"/>
            <p:cNvPicPr>
              <a:picLocks noChangeAspect="1"/>
            </p:cNvPicPr>
            <p:nvPr/>
          </p:nvPicPr>
          <p:blipFill rotWithShape="1">
            <a:blip r:embed="rId4"/>
            <a:srcRect l="14375" t="67926" r="65282"/>
            <a:stretch/>
          </p:blipFill>
          <p:spPr>
            <a:xfrm>
              <a:off x="620687" y="3355454"/>
              <a:ext cx="1403577" cy="1039322"/>
            </a:xfrm>
            <a:prstGeom prst="rect">
              <a:avLst/>
            </a:prstGeom>
          </p:spPr>
        </p:pic>
        <p:sp>
          <p:nvSpPr>
            <p:cNvPr id="2" name="Rechthoek 1"/>
            <p:cNvSpPr/>
            <p:nvPr/>
          </p:nvSpPr>
          <p:spPr>
            <a:xfrm>
              <a:off x="1916832" y="3435846"/>
              <a:ext cx="567680" cy="439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0405092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8500"/>
            <a:ext cx="6858000" cy="674370"/>
          </a:xfrm>
        </p:spPr>
        <p:txBody>
          <a:bodyPr>
            <a:normAutofit fontScale="90000"/>
          </a:bodyPr>
          <a:lstStyle/>
          <a:p>
            <a:r>
              <a:rPr lang="nl-NL" sz="3000" dirty="0"/>
              <a:t>4 samenhangende aandachtsgebieden </a:t>
            </a:r>
            <a:br>
              <a:rPr lang="nl-NL" sz="1575" b="1" dirty="0">
                <a:solidFill>
                  <a:srgbClr val="FF0000"/>
                </a:solidFill>
              </a:rPr>
            </a:br>
            <a:r>
              <a:rPr lang="nl-NL" sz="1575" b="1" dirty="0">
                <a:solidFill>
                  <a:srgbClr val="FF0000"/>
                </a:solidFill>
              </a:rPr>
              <a:t> </a:t>
            </a:r>
            <a:r>
              <a:rPr lang="nl-NL" sz="1125" dirty="0">
                <a:solidFill>
                  <a:srgbClr val="000000"/>
                </a:solidFill>
              </a:rPr>
              <a:t>In de actualisering van bestaande Structuurvisie naar omgevingsvisie 2040</a:t>
            </a:r>
          </a:p>
        </p:txBody>
      </p:sp>
      <p:sp>
        <p:nvSpPr>
          <p:cNvPr id="3" name="Tijdelijke aanduiding voor inhoud 2"/>
          <p:cNvSpPr>
            <a:spLocks noGrp="1"/>
          </p:cNvSpPr>
          <p:nvPr>
            <p:ph idx="1"/>
          </p:nvPr>
        </p:nvSpPr>
        <p:spPr>
          <a:xfrm>
            <a:off x="404813" y="1563638"/>
            <a:ext cx="4824387" cy="3429174"/>
          </a:xfrm>
        </p:spPr>
        <p:txBody>
          <a:bodyPr>
            <a:normAutofit fontScale="62500" lnSpcReduction="20000"/>
          </a:bodyPr>
          <a:lstStyle/>
          <a:p>
            <a:pPr>
              <a:lnSpc>
                <a:spcPct val="150000"/>
              </a:lnSpc>
            </a:pPr>
            <a:r>
              <a:rPr lang="nl-NL" sz="1725" dirty="0"/>
              <a:t>Operationaliseren van de ambitie rond betekenis, karakter en identiteit van </a:t>
            </a:r>
            <a:r>
              <a:rPr lang="nl-NL" sz="1725" b="1" dirty="0">
                <a:solidFill>
                  <a:srgbClr val="FF0000"/>
                </a:solidFill>
              </a:rPr>
              <a:t>het nieuwe centrum </a:t>
            </a:r>
            <a:r>
              <a:rPr lang="nl-NL" sz="1725" dirty="0"/>
              <a:t>van Breda (vestigingsmilieus, stedelijkheid, functiemenging, hoogbouw, ruimtelijke adaptatie)</a:t>
            </a:r>
          </a:p>
          <a:p>
            <a:pPr>
              <a:lnSpc>
                <a:spcPct val="150000"/>
              </a:lnSpc>
            </a:pPr>
            <a:endParaRPr lang="nl-NL" sz="1725" dirty="0"/>
          </a:p>
          <a:p>
            <a:pPr>
              <a:lnSpc>
                <a:spcPct val="150000"/>
              </a:lnSpc>
            </a:pPr>
            <a:r>
              <a:rPr lang="nl-NL" sz="1725" dirty="0"/>
              <a:t>Verder inhoud geven aan de </a:t>
            </a:r>
            <a:r>
              <a:rPr lang="nl-NL" sz="1725" b="1" dirty="0">
                <a:solidFill>
                  <a:srgbClr val="FF0000"/>
                </a:solidFill>
              </a:rPr>
              <a:t>vitale en inclusieve stad </a:t>
            </a:r>
            <a:r>
              <a:rPr lang="nl-NL" sz="1725" dirty="0"/>
              <a:t>(koppeling sociale opgaven en fysieke leefomgeving)</a:t>
            </a:r>
          </a:p>
          <a:p>
            <a:pPr>
              <a:lnSpc>
                <a:spcPct val="150000"/>
              </a:lnSpc>
            </a:pPr>
            <a:endParaRPr lang="nl-NL" sz="1725" dirty="0"/>
          </a:p>
          <a:p>
            <a:pPr>
              <a:lnSpc>
                <a:spcPct val="150000"/>
              </a:lnSpc>
            </a:pPr>
            <a:r>
              <a:rPr lang="nl-NL" sz="1725" dirty="0"/>
              <a:t>Integrale benadering van onvermijdelijke </a:t>
            </a:r>
            <a:r>
              <a:rPr lang="nl-NL" sz="1725" b="1" dirty="0">
                <a:solidFill>
                  <a:srgbClr val="FF0000"/>
                </a:solidFill>
              </a:rPr>
              <a:t>stedelijke systeemveranderingen </a:t>
            </a:r>
            <a:r>
              <a:rPr lang="nl-NL" sz="1725" dirty="0"/>
              <a:t>(o.a. energie, mobiliteit, Smart </a:t>
            </a:r>
            <a:r>
              <a:rPr lang="nl-NL" sz="1725" dirty="0" err="1"/>
              <a:t>city</a:t>
            </a:r>
            <a:r>
              <a:rPr lang="nl-NL" sz="1725" dirty="0"/>
              <a:t>, </a:t>
            </a:r>
            <a:r>
              <a:rPr lang="nl-NL" sz="1725" dirty="0" err="1"/>
              <a:t>groen-blauw</a:t>
            </a:r>
            <a:r>
              <a:rPr lang="nl-NL" sz="1725" dirty="0"/>
              <a:t> raamwerk)</a:t>
            </a:r>
          </a:p>
          <a:p>
            <a:pPr>
              <a:lnSpc>
                <a:spcPct val="150000"/>
              </a:lnSpc>
            </a:pPr>
            <a:endParaRPr lang="nl-NL" sz="1725" dirty="0"/>
          </a:p>
          <a:p>
            <a:pPr>
              <a:lnSpc>
                <a:spcPct val="150000"/>
              </a:lnSpc>
            </a:pPr>
            <a:r>
              <a:rPr lang="nl-NL" sz="1725" dirty="0"/>
              <a:t>De </a:t>
            </a:r>
            <a:r>
              <a:rPr lang="nl-NL" sz="1725" b="1" dirty="0">
                <a:solidFill>
                  <a:srgbClr val="FF0000"/>
                </a:solidFill>
              </a:rPr>
              <a:t>positionering </a:t>
            </a:r>
            <a:r>
              <a:rPr lang="nl-NL" sz="1725" dirty="0"/>
              <a:t>van Breda (EU,NL, B5, regio, verhouding stad en landelijk gebied)</a:t>
            </a:r>
            <a:endParaRPr lang="nl-NL" sz="1013" dirty="0"/>
          </a:p>
        </p:txBody>
      </p:sp>
      <p:pic>
        <p:nvPicPr>
          <p:cNvPr id="4" name="Tijdelijke aanduiding voor inhoud 4">
            <a:extLst>
              <a:ext uri="{FF2B5EF4-FFF2-40B4-BE49-F238E27FC236}">
                <a16:creationId xmlns:a16="http://schemas.microsoft.com/office/drawing/2014/main" id="{1269BA79-9485-384B-BB4C-437FE3A541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2577" y="3174823"/>
            <a:ext cx="1329396" cy="912428"/>
          </a:xfrm>
          <a:prstGeom prst="rect">
            <a:avLst/>
          </a:prstGeom>
        </p:spPr>
      </p:pic>
      <p:pic>
        <p:nvPicPr>
          <p:cNvPr id="5" name="Picture 2" descr="C:\Users\psch\Desktop\Burgervader\carousel_package_1024x768_Breda-BesteBinnenstad%20winnaar6.jpg">
            <a:extLst>
              <a:ext uri="{FF2B5EF4-FFF2-40B4-BE49-F238E27FC236}">
                <a16:creationId xmlns:a16="http://schemas.microsoft.com/office/drawing/2014/main" id="{6C62A7E0-E095-F943-8561-E97895F6DB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2577" y="1480234"/>
            <a:ext cx="1329396" cy="753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STEDELIJKWATER\Beleid_Visie\Klimaat\Presentatie\belcrum_beach.jpg">
            <a:extLst>
              <a:ext uri="{FF2B5EF4-FFF2-40B4-BE49-F238E27FC236}">
                <a16:creationId xmlns:a16="http://schemas.microsoft.com/office/drawing/2014/main" id="{E1C6BA41-42BA-A94E-BD09-224F64E4803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13212" y="2364676"/>
            <a:ext cx="1368126" cy="67903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682C1143-B300-A342-86EA-7138A90119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3459" y="4218369"/>
            <a:ext cx="1267632" cy="774443"/>
          </a:xfrm>
          <a:prstGeom prst="rect">
            <a:avLst/>
          </a:prstGeom>
        </p:spPr>
      </p:pic>
      <p:pic>
        <p:nvPicPr>
          <p:cNvPr id="9" name="Afbeelding 1"/>
          <p:cNvPicPr>
            <a:picLocks noChangeAspect="1"/>
          </p:cNvPicPr>
          <p:nvPr/>
        </p:nvPicPr>
        <p:blipFill rotWithShape="1">
          <a:blip r:embed="rId6">
            <a:extLst>
              <a:ext uri="{BEBA8EAE-BF5A-486C-A8C5-ECC9F3942E4B}">
                <a14:imgProps xmlns:a14="http://schemas.microsoft.com/office/drawing/2010/main">
                  <a14:imgLayer r:embed="rId7">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291439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0C6F0BE-83BD-4E81-9B94-50990827626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735934" y="1162580"/>
            <a:ext cx="2902820" cy="3542348"/>
          </a:xfrm>
        </p:spPr>
      </p:pic>
      <p:sp>
        <p:nvSpPr>
          <p:cNvPr id="9" name="Tekstvak 8">
            <a:extLst>
              <a:ext uri="{FF2B5EF4-FFF2-40B4-BE49-F238E27FC236}">
                <a16:creationId xmlns:a16="http://schemas.microsoft.com/office/drawing/2014/main" id="{1A2B1458-9D7B-467C-856B-AD9BD532247B}"/>
              </a:ext>
            </a:extLst>
          </p:cNvPr>
          <p:cNvSpPr txBox="1"/>
          <p:nvPr/>
        </p:nvSpPr>
        <p:spPr>
          <a:xfrm>
            <a:off x="428480" y="644974"/>
            <a:ext cx="2976101" cy="248209"/>
          </a:xfrm>
          <a:prstGeom prst="rect">
            <a:avLst/>
          </a:prstGeom>
          <a:noFill/>
        </p:spPr>
        <p:txBody>
          <a:bodyPr wrap="square" rtlCol="0">
            <a:spAutoFit/>
          </a:bodyPr>
          <a:lstStyle/>
          <a:p>
            <a:r>
              <a:rPr lang="nl-NL" sz="1013" b="1" dirty="0"/>
              <a:t>ECONOMISCHE THEMATISERING SV 2030</a:t>
            </a:r>
          </a:p>
        </p:txBody>
      </p:sp>
      <p:sp>
        <p:nvSpPr>
          <p:cNvPr id="10" name="Tekstvak 9">
            <a:extLst>
              <a:ext uri="{FF2B5EF4-FFF2-40B4-BE49-F238E27FC236}">
                <a16:creationId xmlns:a16="http://schemas.microsoft.com/office/drawing/2014/main" id="{4460CA47-7E47-4C86-A710-ED9EF086FAED}"/>
              </a:ext>
            </a:extLst>
          </p:cNvPr>
          <p:cNvSpPr txBox="1"/>
          <p:nvPr/>
        </p:nvSpPr>
        <p:spPr>
          <a:xfrm>
            <a:off x="3726926" y="644974"/>
            <a:ext cx="2977138" cy="559961"/>
          </a:xfrm>
          <a:prstGeom prst="rect">
            <a:avLst/>
          </a:prstGeom>
          <a:noFill/>
        </p:spPr>
        <p:txBody>
          <a:bodyPr wrap="square" rtlCol="0">
            <a:spAutoFit/>
          </a:bodyPr>
          <a:lstStyle/>
          <a:p>
            <a:r>
              <a:rPr lang="nl-NL" sz="1013" b="1" dirty="0"/>
              <a:t>OVERZICHT LOCATIES NOODZAKELIJKE ACTUALISERING KADERSTELLING</a:t>
            </a:r>
          </a:p>
          <a:p>
            <a:endParaRPr lang="nl-NL" sz="1013" dirty="0">
              <a:solidFill>
                <a:schemeClr val="tx2"/>
              </a:solidFill>
            </a:endParaRPr>
          </a:p>
        </p:txBody>
      </p:sp>
      <p:pic>
        <p:nvPicPr>
          <p:cNvPr id="3" name="Afbeelding 2">
            <a:extLst>
              <a:ext uri="{FF2B5EF4-FFF2-40B4-BE49-F238E27FC236}">
                <a16:creationId xmlns:a16="http://schemas.microsoft.com/office/drawing/2014/main" id="{52FDB605-68A9-3144-B8A9-9389A681B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13" y="1137282"/>
            <a:ext cx="2785151" cy="3567646"/>
          </a:xfrm>
          <a:prstGeom prst="rect">
            <a:avLst/>
          </a:prstGeom>
        </p:spPr>
      </p:pic>
      <p:pic>
        <p:nvPicPr>
          <p:cNvPr id="4" name="Afbeelding 3">
            <a:extLst>
              <a:ext uri="{FF2B5EF4-FFF2-40B4-BE49-F238E27FC236}">
                <a16:creationId xmlns:a16="http://schemas.microsoft.com/office/drawing/2014/main" id="{459D98B4-33F9-4942-9B3B-FC06D52BA6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6926" y="1223936"/>
            <a:ext cx="2780270" cy="2613454"/>
          </a:xfrm>
          <a:prstGeom prst="rect">
            <a:avLst/>
          </a:prstGeom>
        </p:spPr>
      </p:pic>
      <p:pic>
        <p:nvPicPr>
          <p:cNvPr id="8" name="Afbeelding 1"/>
          <p:cNvPicPr>
            <a:picLocks noChangeAspect="1"/>
          </p:cNvPicPr>
          <p:nvPr/>
        </p:nvPicPr>
        <p:blipFill rotWithShape="1">
          <a:blip r:embed="rId5">
            <a:extLst>
              <a:ext uri="{BEBA8EAE-BF5A-486C-A8C5-ECC9F3942E4B}">
                <a14:imgProps xmlns:a14="http://schemas.microsoft.com/office/drawing/2010/main">
                  <a14:imgLayer r:embed="rId6">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115728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4400" r="6351"/>
          <a:stretch/>
        </p:blipFill>
        <p:spPr bwMode="auto">
          <a:xfrm>
            <a:off x="404664" y="749280"/>
            <a:ext cx="6120680" cy="2538281"/>
          </a:xfrm>
          <a:prstGeom prst="rect">
            <a:avLst/>
          </a:prstGeom>
          <a:noFill/>
          <a:ln w="9525">
            <a:noFill/>
            <a:miter lim="800000"/>
            <a:headEnd/>
            <a:tailEnd/>
          </a:ln>
        </p:spPr>
      </p:pic>
      <p:sp>
        <p:nvSpPr>
          <p:cNvPr id="2" name="Tekstvak 1"/>
          <p:cNvSpPr txBox="1"/>
          <p:nvPr/>
        </p:nvSpPr>
        <p:spPr>
          <a:xfrm>
            <a:off x="696548" y="2931149"/>
            <a:ext cx="5670630" cy="323165"/>
          </a:xfrm>
          <a:prstGeom prst="rect">
            <a:avLst/>
          </a:prstGeom>
          <a:noFill/>
        </p:spPr>
        <p:txBody>
          <a:bodyPr wrap="square" rtlCol="0">
            <a:spAutoFit/>
          </a:bodyPr>
          <a:lstStyle/>
          <a:p>
            <a:pPr algn="ctr"/>
            <a:r>
              <a:rPr lang="nl-NL" sz="1500" dirty="0">
                <a:solidFill>
                  <a:srgbClr val="FF0000"/>
                </a:solidFill>
              </a:rPr>
              <a:t>Van “Central Business District” naar “Central Living District”</a:t>
            </a:r>
          </a:p>
        </p:txBody>
      </p:sp>
      <p:sp>
        <p:nvSpPr>
          <p:cNvPr id="6" name="Tekstvak 5"/>
          <p:cNvSpPr txBox="1"/>
          <p:nvPr/>
        </p:nvSpPr>
        <p:spPr>
          <a:xfrm>
            <a:off x="1538790" y="4840004"/>
            <a:ext cx="5076564" cy="230832"/>
          </a:xfrm>
          <a:prstGeom prst="rect">
            <a:avLst/>
          </a:prstGeom>
          <a:noFill/>
        </p:spPr>
        <p:txBody>
          <a:bodyPr wrap="square" rtlCol="0">
            <a:spAutoFit/>
          </a:bodyPr>
          <a:lstStyle/>
          <a:p>
            <a:pPr algn="r"/>
            <a:r>
              <a:rPr lang="nl-NL" sz="900" b="1" dirty="0">
                <a:solidFill>
                  <a:schemeClr val="bg1"/>
                </a:solidFill>
                <a:latin typeface="Frutiger 55 Roman" pitchFamily="34" charset="0"/>
              </a:rPr>
              <a:t>Synchroon: </a:t>
            </a:r>
            <a:r>
              <a:rPr lang="nl-NL" sz="900" dirty="0">
                <a:solidFill>
                  <a:schemeClr val="bg1"/>
                </a:solidFill>
                <a:latin typeface="Frutiger 55 Roman" pitchFamily="34" charset="0"/>
              </a:rPr>
              <a:t>Drie parallelle visies</a:t>
            </a:r>
            <a:endParaRPr lang="nl-NL" sz="900" b="1" dirty="0">
              <a:solidFill>
                <a:schemeClr val="bg1"/>
              </a:solidFill>
              <a:latin typeface="Frutiger 55 Roman" pitchFamily="34" charset="0"/>
            </a:endParaRPr>
          </a:p>
        </p:txBody>
      </p:sp>
      <p:sp>
        <p:nvSpPr>
          <p:cNvPr id="7" name="Titel 1"/>
          <p:cNvSpPr>
            <a:spLocks noGrp="1"/>
          </p:cNvSpPr>
          <p:nvPr>
            <p:ph type="title"/>
          </p:nvPr>
        </p:nvSpPr>
        <p:spPr>
          <a:xfrm>
            <a:off x="0" y="286990"/>
            <a:ext cx="6858000" cy="1063229"/>
          </a:xfrm>
        </p:spPr>
        <p:txBody>
          <a:bodyPr>
            <a:noAutofit/>
          </a:bodyPr>
          <a:lstStyle/>
          <a:p>
            <a:r>
              <a:rPr lang="nl-NL" sz="2300" dirty="0"/>
              <a:t>Centrum groter rond 2-zijdig internationaal station</a:t>
            </a:r>
          </a:p>
        </p:txBody>
      </p:sp>
      <p:pic>
        <p:nvPicPr>
          <p:cNvPr id="8" name="Picture 2" descr="C:\Users\btho\AppData\Local\Microsoft\Windows\Temporary Internet Files\Content.Outlook\LVTNX13T\IMG_09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56"/>
          <a:stretch/>
        </p:blipFill>
        <p:spPr bwMode="auto">
          <a:xfrm>
            <a:off x="404664" y="3283193"/>
            <a:ext cx="1998222" cy="166068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F9B500B5-FA75-5449-ACBD-8C6DF391E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898" y="3287561"/>
            <a:ext cx="2041931" cy="1620227"/>
          </a:xfrm>
          <a:prstGeom prst="rect">
            <a:avLst/>
          </a:prstGeom>
        </p:spPr>
      </p:pic>
      <p:pic>
        <p:nvPicPr>
          <p:cNvPr id="10" name="Picture 5">
            <a:extLst>
              <a:ext uri="{FF2B5EF4-FFF2-40B4-BE49-F238E27FC236}">
                <a16:creationId xmlns:a16="http://schemas.microsoft.com/office/drawing/2014/main" id="{3634F442-C3D9-9D46-93FE-7365255B13A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14784" y="3279884"/>
            <a:ext cx="1938614" cy="1627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fbeelding 1"/>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6358030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hoek 3"/>
          <p:cNvSpPr>
            <a:spLocks noChangeArrowheads="1"/>
          </p:cNvSpPr>
          <p:nvPr/>
        </p:nvSpPr>
        <p:spPr bwMode="auto">
          <a:xfrm>
            <a:off x="7144" y="0"/>
            <a:ext cx="6858000" cy="4893469"/>
          </a:xfrm>
          <a:prstGeom prst="rect">
            <a:avLst/>
          </a:prstGeom>
          <a:solidFill>
            <a:schemeClr val="bg1"/>
          </a:solidFill>
          <a:ln>
            <a:noFill/>
          </a:ln>
        </p:spPr>
        <p:txBody>
          <a:bodyPr/>
          <a:lstStyle>
            <a:lvl1pPr eaLnBrk="0" hangingPunct="0">
              <a:spcBef>
                <a:spcPct val="20000"/>
              </a:spcBef>
              <a:buChar char="•"/>
              <a:defRPr sz="2600" b="1">
                <a:solidFill>
                  <a:srgbClr val="473D24"/>
                </a:solidFill>
                <a:latin typeface="Arial" charset="0"/>
                <a:ea typeface="MS PGothic" pitchFamily="34" charset="-128"/>
              </a:defRPr>
            </a:lvl1pPr>
            <a:lvl2pPr marL="742950" indent="-285750" eaLnBrk="0" hangingPunct="0">
              <a:spcBef>
                <a:spcPct val="20000"/>
              </a:spcBef>
              <a:buChar char="–"/>
              <a:defRPr sz="2400">
                <a:solidFill>
                  <a:srgbClr val="0074AE"/>
                </a:solidFill>
                <a:latin typeface="Arial" charset="0"/>
                <a:ea typeface="MS PGothic" pitchFamily="34" charset="-128"/>
              </a:defRPr>
            </a:lvl2pPr>
            <a:lvl3pPr marL="1143000" indent="-228600" eaLnBrk="0" hangingPunct="0">
              <a:spcBef>
                <a:spcPct val="20000"/>
              </a:spcBef>
              <a:buChar char="•"/>
              <a:defRPr sz="2200">
                <a:solidFill>
                  <a:srgbClr val="0074AE"/>
                </a:solidFill>
                <a:latin typeface="Arial" charset="0"/>
                <a:ea typeface="MS PGothic" pitchFamily="34" charset="-128"/>
              </a:defRPr>
            </a:lvl3pPr>
            <a:lvl4pPr marL="1600200" indent="-228600" eaLnBrk="0" hangingPunct="0">
              <a:spcBef>
                <a:spcPct val="20000"/>
              </a:spcBef>
              <a:buChar char="–"/>
              <a:defRPr>
                <a:solidFill>
                  <a:srgbClr val="0074AE"/>
                </a:solidFill>
                <a:latin typeface="Arial" charset="0"/>
                <a:ea typeface="MS PGothic" pitchFamily="34" charset="-128"/>
              </a:defRPr>
            </a:lvl4pPr>
            <a:lvl5pPr marL="2057400" indent="-228600" eaLnBrk="0" hangingPunct="0">
              <a:spcBef>
                <a:spcPct val="20000"/>
              </a:spcBef>
              <a:buChar char="»"/>
              <a:defRPr>
                <a:solidFill>
                  <a:srgbClr val="0074AE"/>
                </a:solidFill>
                <a:latin typeface="Arial" charset="0"/>
                <a:ea typeface="MS PGothic" pitchFamily="34" charset="-128"/>
              </a:defRPr>
            </a:lvl5pPr>
            <a:lvl6pPr marL="2514600" indent="-228600" eaLnBrk="0" fontAlgn="base" hangingPunct="0">
              <a:spcBef>
                <a:spcPct val="20000"/>
              </a:spcBef>
              <a:spcAft>
                <a:spcPct val="0"/>
              </a:spcAft>
              <a:buChar char="»"/>
              <a:defRPr>
                <a:solidFill>
                  <a:srgbClr val="0074AE"/>
                </a:solidFill>
                <a:latin typeface="Arial" charset="0"/>
                <a:ea typeface="MS PGothic" pitchFamily="34" charset="-128"/>
              </a:defRPr>
            </a:lvl6pPr>
            <a:lvl7pPr marL="2971800" indent="-228600" eaLnBrk="0" fontAlgn="base" hangingPunct="0">
              <a:spcBef>
                <a:spcPct val="20000"/>
              </a:spcBef>
              <a:spcAft>
                <a:spcPct val="0"/>
              </a:spcAft>
              <a:buChar char="»"/>
              <a:defRPr>
                <a:solidFill>
                  <a:srgbClr val="0074AE"/>
                </a:solidFill>
                <a:latin typeface="Arial" charset="0"/>
                <a:ea typeface="MS PGothic" pitchFamily="34" charset="-128"/>
              </a:defRPr>
            </a:lvl7pPr>
            <a:lvl8pPr marL="3429000" indent="-228600" eaLnBrk="0" fontAlgn="base" hangingPunct="0">
              <a:spcBef>
                <a:spcPct val="20000"/>
              </a:spcBef>
              <a:spcAft>
                <a:spcPct val="0"/>
              </a:spcAft>
              <a:buChar char="»"/>
              <a:defRPr>
                <a:solidFill>
                  <a:srgbClr val="0074AE"/>
                </a:solidFill>
                <a:latin typeface="Arial" charset="0"/>
                <a:ea typeface="MS PGothic" pitchFamily="34" charset="-128"/>
              </a:defRPr>
            </a:lvl8pPr>
            <a:lvl9pPr marL="3886200" indent="-228600" eaLnBrk="0" fontAlgn="base" hangingPunct="0">
              <a:spcBef>
                <a:spcPct val="20000"/>
              </a:spcBef>
              <a:spcAft>
                <a:spcPct val="0"/>
              </a:spcAft>
              <a:buChar char="»"/>
              <a:defRPr>
                <a:solidFill>
                  <a:srgbClr val="0074AE"/>
                </a:solidFill>
                <a:latin typeface="Arial" charset="0"/>
                <a:ea typeface="MS PGothic" pitchFamily="34" charset="-128"/>
              </a:defRPr>
            </a:lvl9pPr>
          </a:lstStyle>
          <a:p>
            <a:pPr eaLnBrk="1" hangingPunct="1">
              <a:spcBef>
                <a:spcPct val="0"/>
              </a:spcBef>
              <a:buFontTx/>
              <a:buNone/>
            </a:pPr>
            <a:endParaRPr lang="nl-NL" altLang="nl-NL" sz="1350" b="0" dirty="0">
              <a:solidFill>
                <a:schemeClr val="tx1"/>
              </a:solidFill>
              <a:latin typeface="Calibri" pitchFamily="34" charset="0"/>
            </a:endParaRPr>
          </a:p>
        </p:txBody>
      </p:sp>
      <p:pic>
        <p:nvPicPr>
          <p:cNvPr id="10" name="Picture 2" descr="K:\Gembrd\Projecten RP\Via Breda\PROJECTEN\06 project SPOORLANDSCHAP\oor\kaartjes definitief\groei breda 1945kopie.jpg"/>
          <p:cNvPicPr>
            <a:picLocks noChangeAspect="1" noChangeArrowheads="1"/>
          </p:cNvPicPr>
          <p:nvPr/>
        </p:nvPicPr>
        <p:blipFill rotWithShape="1">
          <a:blip r:embed="rId2" cstate="print">
            <a:clrChange>
              <a:clrFrom>
                <a:srgbClr val="DEE8A5"/>
              </a:clrFrom>
              <a:clrTo>
                <a:srgbClr val="DEE8A5">
                  <a:alpha val="0"/>
                </a:srgbClr>
              </a:clrTo>
            </a:clrChange>
            <a:extLst>
              <a:ext uri="{28A0092B-C50C-407E-A947-70E740481C1C}">
                <a14:useLocalDpi xmlns:a14="http://schemas.microsoft.com/office/drawing/2010/main" val="0"/>
              </a:ext>
            </a:extLst>
          </a:blip>
          <a:srcRect l="11498" t="14542" r="17343" b="13834"/>
          <a:stretch/>
        </p:blipFill>
        <p:spPr bwMode="auto">
          <a:xfrm>
            <a:off x="394266" y="3133344"/>
            <a:ext cx="1954614" cy="198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K:\Gembrd\Projecten RP\Via Breda\PROJECTEN\06 project SPOORLANDSCHAP\oor\kaartjes definitief\groei breda 1900kopie.jpg"/>
          <p:cNvPicPr>
            <a:picLocks noChangeAspect="1" noChangeArrowheads="1"/>
          </p:cNvPicPr>
          <p:nvPr/>
        </p:nvPicPr>
        <p:blipFill rotWithShape="1">
          <a:blip r:embed="rId3" cstate="print">
            <a:clrChange>
              <a:clrFrom>
                <a:srgbClr val="DEE8A5"/>
              </a:clrFrom>
              <a:clrTo>
                <a:srgbClr val="DEE8A5">
                  <a:alpha val="0"/>
                </a:srgbClr>
              </a:clrTo>
            </a:clrChange>
            <a:extLst>
              <a:ext uri="{28A0092B-C50C-407E-A947-70E740481C1C}">
                <a14:useLocalDpi xmlns:a14="http://schemas.microsoft.com/office/drawing/2010/main" val="0"/>
              </a:ext>
            </a:extLst>
          </a:blip>
          <a:srcRect l="10665" t="17533" r="16610" b="16520"/>
          <a:stretch/>
        </p:blipFill>
        <p:spPr bwMode="auto">
          <a:xfrm>
            <a:off x="501300" y="1624967"/>
            <a:ext cx="1793575" cy="164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K:\Gembrd\Projecten RP\Via Breda\PROJECTEN\06 project SPOORLANDSCHAP\oor\kaartjes definitief\groei breda 1850kopie.jpg"/>
          <p:cNvPicPr>
            <a:picLocks noChangeAspect="1" noChangeArrowheads="1"/>
          </p:cNvPicPr>
          <p:nvPr/>
        </p:nvPicPr>
        <p:blipFill rotWithShape="1">
          <a:blip r:embed="rId4" cstate="print">
            <a:clrChange>
              <a:clrFrom>
                <a:srgbClr val="DEE8A5"/>
              </a:clrFrom>
              <a:clrTo>
                <a:srgbClr val="DEE8A5">
                  <a:alpha val="0"/>
                </a:srgbClr>
              </a:clrTo>
            </a:clrChange>
            <a:extLst>
              <a:ext uri="{28A0092B-C50C-407E-A947-70E740481C1C}">
                <a14:useLocalDpi xmlns:a14="http://schemas.microsoft.com/office/drawing/2010/main" val="0"/>
              </a:ext>
            </a:extLst>
          </a:blip>
          <a:srcRect l="18669" t="17503" r="21268" b="14631"/>
          <a:stretch/>
        </p:blipFill>
        <p:spPr bwMode="auto">
          <a:xfrm>
            <a:off x="850558" y="447656"/>
            <a:ext cx="1120280" cy="12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rot="16200000">
            <a:off x="-582702" y="2764900"/>
            <a:ext cx="1738148" cy="300082"/>
          </a:xfrm>
          <a:prstGeom prst="rect">
            <a:avLst/>
          </a:prstGeom>
          <a:solidFill>
            <a:schemeClr val="bg1"/>
          </a:solidFill>
        </p:spPr>
        <p:txBody>
          <a:bodyPr wrap="square" rtlCol="0">
            <a:spAutoFit/>
          </a:bodyPr>
          <a:lstStyle/>
          <a:p>
            <a:r>
              <a:rPr lang="nl-NL" sz="1350" dirty="0"/>
              <a:t>Groei in ca. 670 jaar</a:t>
            </a:r>
          </a:p>
        </p:txBody>
      </p:sp>
      <p:sp>
        <p:nvSpPr>
          <p:cNvPr id="16" name="Tekstvak 15"/>
          <p:cNvSpPr txBox="1"/>
          <p:nvPr/>
        </p:nvSpPr>
        <p:spPr>
          <a:xfrm rot="16200000">
            <a:off x="2622838" y="1927196"/>
            <a:ext cx="1992853" cy="300082"/>
          </a:xfrm>
          <a:prstGeom prst="rect">
            <a:avLst/>
          </a:prstGeom>
          <a:solidFill>
            <a:schemeClr val="bg1"/>
          </a:solidFill>
        </p:spPr>
        <p:txBody>
          <a:bodyPr wrap="none" rtlCol="0">
            <a:spAutoFit/>
          </a:bodyPr>
          <a:lstStyle/>
          <a:p>
            <a:r>
              <a:rPr lang="nl-NL" sz="1350" dirty="0"/>
              <a:t>Groei afgelopen 80 jaar</a:t>
            </a:r>
          </a:p>
        </p:txBody>
      </p:sp>
      <p:pic>
        <p:nvPicPr>
          <p:cNvPr id="15" name="Picture 2">
            <a:extLst>
              <a:ext uri="{FF2B5EF4-FFF2-40B4-BE49-F238E27FC236}">
                <a16:creationId xmlns:a16="http://schemas.microsoft.com/office/drawing/2014/main" id="{E6515115-A198-4D21-8DF9-7F93C0D918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99205" y="3073664"/>
            <a:ext cx="1989199" cy="189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BAE4CAA5-B085-4A05-8D5E-1878E9306BD5}"/>
              </a:ext>
            </a:extLst>
          </p:cNvPr>
          <p:cNvSpPr txBox="1"/>
          <p:nvPr/>
        </p:nvSpPr>
        <p:spPr>
          <a:xfrm rot="16200000">
            <a:off x="2425491" y="3614119"/>
            <a:ext cx="2198617" cy="507831"/>
          </a:xfrm>
          <a:prstGeom prst="rect">
            <a:avLst/>
          </a:prstGeom>
          <a:noFill/>
        </p:spPr>
        <p:txBody>
          <a:bodyPr wrap="square" rtlCol="0">
            <a:spAutoFit/>
          </a:bodyPr>
          <a:lstStyle/>
          <a:p>
            <a:r>
              <a:rPr lang="nl-NL" sz="1350" dirty="0"/>
              <a:t>150 hectare</a:t>
            </a:r>
          </a:p>
          <a:p>
            <a:r>
              <a:rPr lang="nl-NL" sz="1350" dirty="0"/>
              <a:t>transformatieruimte</a:t>
            </a:r>
          </a:p>
        </p:txBody>
      </p:sp>
      <p:pic>
        <p:nvPicPr>
          <p:cNvPr id="5" name="Picture 4"/>
          <p:cNvPicPr>
            <a:picLocks noChangeAspect="1"/>
          </p:cNvPicPr>
          <p:nvPr/>
        </p:nvPicPr>
        <p:blipFill>
          <a:blip r:embed="rId6"/>
          <a:stretch>
            <a:fillRect/>
          </a:stretch>
        </p:blipFill>
        <p:spPr>
          <a:xfrm>
            <a:off x="3899080" y="627534"/>
            <a:ext cx="2789448" cy="2706866"/>
          </a:xfrm>
          <a:prstGeom prst="rect">
            <a:avLst/>
          </a:prstGeom>
        </p:spPr>
      </p:pic>
      <p:sp>
        <p:nvSpPr>
          <p:cNvPr id="13" name="Titel 7"/>
          <p:cNvSpPr>
            <a:spLocks noGrp="1"/>
          </p:cNvSpPr>
          <p:nvPr>
            <p:ph type="title"/>
          </p:nvPr>
        </p:nvSpPr>
        <p:spPr>
          <a:xfrm>
            <a:off x="489836" y="176242"/>
            <a:ext cx="5958774" cy="1267132"/>
          </a:xfrm>
        </p:spPr>
        <p:txBody>
          <a:bodyPr>
            <a:normAutofit/>
          </a:bodyPr>
          <a:lstStyle/>
          <a:p>
            <a:pPr algn="l">
              <a:defRPr/>
            </a:pPr>
            <a:r>
              <a:rPr lang="nl-NL" sz="2400" dirty="0"/>
              <a:t>Van verstedelijking Naar “herstedelijking”</a:t>
            </a:r>
          </a:p>
        </p:txBody>
      </p:sp>
      <p:pic>
        <p:nvPicPr>
          <p:cNvPr id="17" name="Afbeelding 1"/>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4043327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BC29BE-6E36-8141-9746-C1CC02EFFA5B}"/>
              </a:ext>
            </a:extLst>
          </p:cNvPr>
          <p:cNvSpPr>
            <a:spLocks noGrp="1"/>
          </p:cNvSpPr>
          <p:nvPr>
            <p:ph type="title"/>
          </p:nvPr>
        </p:nvSpPr>
        <p:spPr>
          <a:xfrm>
            <a:off x="449750" y="405011"/>
            <a:ext cx="6065349" cy="922125"/>
          </a:xfrm>
        </p:spPr>
        <p:txBody>
          <a:bodyPr>
            <a:noAutofit/>
          </a:bodyPr>
          <a:lstStyle/>
          <a:p>
            <a:r>
              <a:rPr lang="nl-NL" sz="3000" dirty="0"/>
              <a:t>Bovenlokale uitdaging</a:t>
            </a:r>
            <a:br>
              <a:rPr lang="nl-NL" sz="3000" dirty="0"/>
            </a:br>
            <a:r>
              <a:rPr lang="nl-NL" sz="1500" dirty="0">
                <a:solidFill>
                  <a:srgbClr val="FF0000"/>
                </a:solidFill>
              </a:rPr>
              <a:t>Samenwerking met provincie op 5 thema’s</a:t>
            </a:r>
            <a:br>
              <a:rPr lang="nl-NL" sz="3000" dirty="0"/>
            </a:br>
            <a:endParaRPr lang="nl-NL" sz="3000" dirty="0"/>
          </a:p>
        </p:txBody>
      </p:sp>
      <p:pic>
        <p:nvPicPr>
          <p:cNvPr id="7" name="Tijdelijke aanduiding voor inhoud 8">
            <a:extLst>
              <a:ext uri="{FF2B5EF4-FFF2-40B4-BE49-F238E27FC236}">
                <a16:creationId xmlns:a16="http://schemas.microsoft.com/office/drawing/2014/main" id="{AABE0F93-25D2-EB41-8F4A-6FEDA31707A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0688" y="1012777"/>
            <a:ext cx="2008415" cy="4070499"/>
          </a:xfrm>
        </p:spPr>
      </p:pic>
      <p:pic>
        <p:nvPicPr>
          <p:cNvPr id="8" name="Tijdelijke aanduiding voor inhoud 7">
            <a:extLst>
              <a:ext uri="{FF2B5EF4-FFF2-40B4-BE49-F238E27FC236}">
                <a16:creationId xmlns:a16="http://schemas.microsoft.com/office/drawing/2014/main" id="{E77769B7-0878-C54E-AE18-FAFE585833C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82425" y="1016291"/>
            <a:ext cx="2979249" cy="4066985"/>
          </a:xfrm>
          <a:prstGeom prst="rect">
            <a:avLst/>
          </a:prstGeom>
        </p:spPr>
      </p:pic>
      <p:pic>
        <p:nvPicPr>
          <p:cNvPr id="6" name="Afbeelding 1"/>
          <p:cNvPicPr>
            <a:picLocks noChangeAspect="1"/>
          </p:cNvPicPr>
          <p:nvPr/>
        </p:nvPicPr>
        <p:blipFill rotWithShape="1">
          <a:blip r:embed="rId4">
            <a:extLst>
              <a:ext uri="{BEBA8EAE-BF5A-486C-A8C5-ECC9F3942E4B}">
                <a14:imgProps xmlns:a14="http://schemas.microsoft.com/office/drawing/2010/main">
                  <a14:imgLayer r:embed="rId5">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1249063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565478"/>
            <a:ext cx="6172200" cy="876104"/>
          </a:xfrm>
        </p:spPr>
        <p:txBody>
          <a:bodyPr>
            <a:normAutofit fontScale="90000"/>
          </a:bodyPr>
          <a:lstStyle/>
          <a:p>
            <a:r>
              <a:rPr lang="nl-NL" dirty="0"/>
              <a:t>Klimaatadaptatie in Breda </a:t>
            </a:r>
            <a:br>
              <a:rPr lang="nl-NL" dirty="0"/>
            </a:br>
            <a:r>
              <a:rPr lang="nl-NL" sz="2325" dirty="0"/>
              <a:t>2019-2023</a:t>
            </a:r>
          </a:p>
        </p:txBody>
      </p:sp>
      <p:sp>
        <p:nvSpPr>
          <p:cNvPr id="12" name="Tijdelijke aanduiding voor inhoud 2">
            <a:extLst>
              <a:ext uri="{FF2B5EF4-FFF2-40B4-BE49-F238E27FC236}">
                <a16:creationId xmlns:a16="http://schemas.microsoft.com/office/drawing/2014/main" id="{39A6E107-94F1-401D-9306-17925A8F275A}"/>
              </a:ext>
            </a:extLst>
          </p:cNvPr>
          <p:cNvSpPr txBox="1">
            <a:spLocks/>
          </p:cNvSpPr>
          <p:nvPr/>
        </p:nvSpPr>
        <p:spPr>
          <a:xfrm>
            <a:off x="371816" y="1718818"/>
            <a:ext cx="6110287" cy="317433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100" dirty="0"/>
              <a:t>Bijdragen aan een </a:t>
            </a:r>
            <a:br>
              <a:rPr lang="nl-NL" sz="2100" dirty="0"/>
            </a:br>
            <a:r>
              <a:rPr lang="nl-NL" sz="2100" dirty="0"/>
              <a:t>leefbare/klimaatbestendige omgeving:</a:t>
            </a:r>
            <a:endParaRPr lang="nl-NL" sz="2100" b="1" dirty="0"/>
          </a:p>
          <a:p>
            <a:r>
              <a:rPr lang="nl-NL" sz="2100" dirty="0"/>
              <a:t>Meer bovengrondse blauwgroene oplossingen toepassen </a:t>
            </a:r>
            <a:r>
              <a:rPr lang="nl-NL" sz="1200" dirty="0"/>
              <a:t>(klimaat)</a:t>
            </a:r>
          </a:p>
          <a:p>
            <a:r>
              <a:rPr lang="nl-NL" sz="2100" dirty="0"/>
              <a:t>Afvalwater meer als grondstof beschouwen </a:t>
            </a:r>
            <a:r>
              <a:rPr lang="nl-NL" sz="1200" dirty="0"/>
              <a:t>(energie en grondstoffen)</a:t>
            </a:r>
          </a:p>
          <a:p>
            <a:r>
              <a:rPr lang="nl-NL" sz="2100" dirty="0"/>
              <a:t>Energietransitie</a:t>
            </a:r>
          </a:p>
          <a:p>
            <a:r>
              <a:rPr lang="nl-NL" sz="2100" dirty="0"/>
              <a:t>Verhogen waterbewustzijn en          waterbewust handelen </a:t>
            </a:r>
            <a:r>
              <a:rPr lang="nl-NL" sz="1200" dirty="0"/>
              <a:t>(burgerparticipatie)</a:t>
            </a:r>
            <a:endParaRPr lang="nl-NL" sz="2100" b="1" dirty="0"/>
          </a:p>
        </p:txBody>
      </p:sp>
      <p:pic>
        <p:nvPicPr>
          <p:cNvPr id="15" name="Afbeelding 14">
            <a:extLst>
              <a:ext uri="{FF2B5EF4-FFF2-40B4-BE49-F238E27FC236}">
                <a16:creationId xmlns:a16="http://schemas.microsoft.com/office/drawing/2014/main" id="{2EE0023B-791C-4649-B125-9BF582A7F5AC}"/>
              </a:ext>
            </a:extLst>
          </p:cNvPr>
          <p:cNvPicPr>
            <a:picLocks noChangeAspect="1"/>
          </p:cNvPicPr>
          <p:nvPr/>
        </p:nvPicPr>
        <p:blipFill rotWithShape="1">
          <a:blip r:embed="rId3"/>
          <a:srcRect r="76000"/>
          <a:stretch/>
        </p:blipFill>
        <p:spPr>
          <a:xfrm>
            <a:off x="5124195" y="3507854"/>
            <a:ext cx="1603637" cy="1225001"/>
          </a:xfrm>
          <a:prstGeom prst="rect">
            <a:avLst/>
          </a:prstGeom>
        </p:spPr>
      </p:pic>
      <p:pic>
        <p:nvPicPr>
          <p:cNvPr id="9" name="Afbeelding 1"/>
          <p:cNvPicPr>
            <a:picLocks noChangeAspect="1"/>
          </p:cNvPicPr>
          <p:nvPr/>
        </p:nvPicPr>
        <p:blipFill rotWithShape="1">
          <a:blip r:embed="rId4">
            <a:extLst>
              <a:ext uri="{BEBA8EAE-BF5A-486C-A8C5-ECC9F3942E4B}">
                <a14:imgProps xmlns:a14="http://schemas.microsoft.com/office/drawing/2010/main">
                  <a14:imgLayer r:embed="rId5">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183882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222895"/>
            <a:ext cx="6172200" cy="876104"/>
          </a:xfrm>
        </p:spPr>
        <p:txBody>
          <a:bodyPr>
            <a:normAutofit/>
          </a:bodyPr>
          <a:lstStyle/>
          <a:p>
            <a:r>
              <a:rPr lang="nl-NL" kern="0" dirty="0"/>
              <a:t>Klimaatadaptatie</a:t>
            </a:r>
          </a:p>
        </p:txBody>
      </p:sp>
      <p:sp>
        <p:nvSpPr>
          <p:cNvPr id="15" name="Tijdelijke aanduiding voor inhoud 3">
            <a:extLst>
              <a:ext uri="{FF2B5EF4-FFF2-40B4-BE49-F238E27FC236}">
                <a16:creationId xmlns:a16="http://schemas.microsoft.com/office/drawing/2014/main" id="{8191AA35-CD25-4386-9ADB-27A7A1513BDE}"/>
              </a:ext>
            </a:extLst>
          </p:cNvPr>
          <p:cNvSpPr txBox="1">
            <a:spLocks/>
          </p:cNvSpPr>
          <p:nvPr/>
        </p:nvSpPr>
        <p:spPr>
          <a:xfrm>
            <a:off x="342900" y="1436041"/>
            <a:ext cx="6322003" cy="410192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Bef>
                <a:spcPct val="0"/>
              </a:spcBef>
              <a:spcAft>
                <a:spcPct val="0"/>
              </a:spcAft>
              <a:buNone/>
              <a:defRPr/>
            </a:pPr>
            <a:endParaRPr lang="nl-NL" sz="1800" dirty="0">
              <a:solidFill>
                <a:prstClr val="black"/>
              </a:solidFill>
              <a:latin typeface="Arial" charset="0"/>
            </a:endParaRPr>
          </a:p>
        </p:txBody>
      </p:sp>
      <p:sp>
        <p:nvSpPr>
          <p:cNvPr id="4" name="Tijdelijke aanduiding voor inhoud 3">
            <a:extLst>
              <a:ext uri="{FF2B5EF4-FFF2-40B4-BE49-F238E27FC236}">
                <a16:creationId xmlns:a16="http://schemas.microsoft.com/office/drawing/2014/main" id="{5EEB621B-665E-46D0-A45D-BD377FD94A96}"/>
              </a:ext>
            </a:extLst>
          </p:cNvPr>
          <p:cNvSpPr>
            <a:spLocks noGrp="1"/>
          </p:cNvSpPr>
          <p:nvPr>
            <p:ph idx="1"/>
          </p:nvPr>
        </p:nvSpPr>
        <p:spPr/>
        <p:txBody>
          <a:bodyPr>
            <a:normAutofit/>
          </a:bodyPr>
          <a:lstStyle/>
          <a:p>
            <a:r>
              <a:rPr lang="nl-NL" sz="2800" dirty="0"/>
              <a:t>Van watersysteem naar haarvaten</a:t>
            </a:r>
          </a:p>
          <a:p>
            <a:r>
              <a:rPr lang="nl-NL" sz="2800" dirty="0"/>
              <a:t>Kralensnoer</a:t>
            </a:r>
          </a:p>
          <a:p>
            <a:r>
              <a:rPr lang="nl-NL" sz="2800" dirty="0"/>
              <a:t>Wijkaanpak</a:t>
            </a:r>
          </a:p>
          <a:p>
            <a:r>
              <a:rPr lang="nl-NL" sz="2800" dirty="0"/>
              <a:t>Communicatie</a:t>
            </a:r>
          </a:p>
          <a:p>
            <a:endParaRPr lang="nl-NL" sz="2800" dirty="0"/>
          </a:p>
        </p:txBody>
      </p:sp>
      <p:pic>
        <p:nvPicPr>
          <p:cNvPr id="9" name="Picture 4" descr="Afbeeldingsresultaten voor breda ruimtelijke adaptatie">
            <a:extLst>
              <a:ext uri="{FF2B5EF4-FFF2-40B4-BE49-F238E27FC236}">
                <a16:creationId xmlns:a16="http://schemas.microsoft.com/office/drawing/2014/main" id="{4C729802-8203-4071-BB9A-70063DF284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43"/>
          <a:stretch/>
        </p:blipFill>
        <p:spPr bwMode="auto">
          <a:xfrm>
            <a:off x="2737136" y="3185485"/>
            <a:ext cx="1382360" cy="1880808"/>
          </a:xfrm>
          <a:prstGeom prst="rect">
            <a:avLst/>
          </a:prstGeom>
          <a:noFill/>
          <a:ln w="9525">
            <a:solidFill>
              <a:srgbClr val="3CB4EC"/>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EFDE178-A404-4F62-B5B7-28D929FA2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027" t="11700" r="50000" b="6187"/>
          <a:stretch>
            <a:fillRect/>
          </a:stretch>
        </p:blipFill>
        <p:spPr bwMode="auto">
          <a:xfrm>
            <a:off x="418438" y="3693164"/>
            <a:ext cx="1979207" cy="1373129"/>
          </a:xfrm>
          <a:prstGeom prst="rect">
            <a:avLst/>
          </a:prstGeom>
          <a:noFill/>
          <a:ln w="9525">
            <a:solidFill>
              <a:srgbClr val="3CB4EC"/>
            </a:solidFill>
            <a:miter lim="800000"/>
            <a:headEnd/>
            <a:tailEnd/>
          </a:ln>
          <a:extLst>
            <a:ext uri="{909E8E84-426E-40DD-AFC4-6F175D3DCCD1}">
              <a14:hiddenFill xmlns:a14="http://schemas.microsoft.com/office/drawing/2010/main">
                <a:solidFill>
                  <a:schemeClr val="accent1"/>
                </a:solidFill>
              </a14:hiddenFill>
            </a:ext>
          </a:extLst>
        </p:spPr>
      </p:pic>
      <p:pic>
        <p:nvPicPr>
          <p:cNvPr id="16" name="Afbeelding 15">
            <a:extLst>
              <a:ext uri="{FF2B5EF4-FFF2-40B4-BE49-F238E27FC236}">
                <a16:creationId xmlns:a16="http://schemas.microsoft.com/office/drawing/2014/main" id="{87CEA07C-33B6-47BE-889B-075666FE8A62}"/>
              </a:ext>
            </a:extLst>
          </p:cNvPr>
          <p:cNvPicPr>
            <a:picLocks noChangeAspect="1"/>
          </p:cNvPicPr>
          <p:nvPr/>
        </p:nvPicPr>
        <p:blipFill>
          <a:blip r:embed="rId5"/>
          <a:stretch>
            <a:fillRect/>
          </a:stretch>
        </p:blipFill>
        <p:spPr>
          <a:xfrm>
            <a:off x="4458988" y="2272072"/>
            <a:ext cx="1975390" cy="2794221"/>
          </a:xfrm>
          <a:prstGeom prst="rect">
            <a:avLst/>
          </a:prstGeom>
          <a:ln>
            <a:solidFill>
              <a:srgbClr val="5FC6F5"/>
            </a:solidFill>
          </a:ln>
        </p:spPr>
      </p:pic>
      <p:pic>
        <p:nvPicPr>
          <p:cNvPr id="17" name="Afbeelding 1"/>
          <p:cNvPicPr>
            <a:picLocks noChangeAspect="1"/>
          </p:cNvPicPr>
          <p:nvPr/>
        </p:nvPicPr>
        <p:blipFill rotWithShape="1">
          <a:blip r:embed="rId6">
            <a:extLst>
              <a:ext uri="{BEBA8EAE-BF5A-486C-A8C5-ECC9F3942E4B}">
                <a14:imgProps xmlns:a14="http://schemas.microsoft.com/office/drawing/2010/main">
                  <a14:imgLayer r:embed="rId7">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4165978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C:\Users\bhoe\AppData\Local\Microsoft\Windows\INetCache\Content.Word\markkaarta3a.jpg">
            <a:extLst>
              <a:ext uri="{FF2B5EF4-FFF2-40B4-BE49-F238E27FC236}">
                <a16:creationId xmlns:a16="http://schemas.microsoft.com/office/drawing/2014/main" id="{FC14C820-13CC-49C7-AD85-7F178C49DB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40005"/>
            <a:ext cx="6858000" cy="5183505"/>
          </a:xfrm>
          <a:prstGeom prst="rect">
            <a:avLst/>
          </a:prstGeom>
          <a:noFill/>
          <a:ln>
            <a:noFill/>
          </a:ln>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err="1">
                <a:solidFill>
                  <a:schemeClr val="bg1"/>
                </a:solidFill>
              </a:rPr>
              <a:t>Watersyteem</a:t>
            </a:r>
            <a:endParaRPr lang="nl-NL" sz="1350" b="1" dirty="0">
              <a:solidFill>
                <a:schemeClr val="bg1"/>
              </a:solidFill>
            </a:endParaRPr>
          </a:p>
        </p:txBody>
      </p:sp>
    </p:spTree>
    <p:extLst>
      <p:ext uri="{BB962C8B-B14F-4D97-AF65-F5344CB8AC3E}">
        <p14:creationId xmlns:p14="http://schemas.microsoft.com/office/powerpoint/2010/main" val="115909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E7E852D-FC91-4C1F-A7AF-ABC489362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6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a:solidFill>
                  <a:schemeClr val="bg1"/>
                </a:solidFill>
              </a:rPr>
              <a:t>Ecologisch knooppunt</a:t>
            </a:r>
          </a:p>
        </p:txBody>
      </p:sp>
      <p:pic>
        <p:nvPicPr>
          <p:cNvPr id="9" name="Picture 5">
            <a:extLst>
              <a:ext uri="{FF2B5EF4-FFF2-40B4-BE49-F238E27FC236}">
                <a16:creationId xmlns:a16="http://schemas.microsoft.com/office/drawing/2014/main" id="{22C05908-476B-425E-898C-4CD83D3F0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477" y="165736"/>
            <a:ext cx="2269187" cy="1935956"/>
          </a:xfrm>
          <a:prstGeom prst="rect">
            <a:avLst/>
          </a:prstGeom>
          <a:noFill/>
          <a:ln w="28575">
            <a:solidFill>
              <a:srgbClr val="3CB4E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5192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e bronafbeelding bekijken">
            <a:extLst>
              <a:ext uri="{FF2B5EF4-FFF2-40B4-BE49-F238E27FC236}">
                <a16:creationId xmlns:a16="http://schemas.microsoft.com/office/drawing/2014/main" id="{2B210A2B-5F5C-4AB6-B1C6-71B8D2E40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1" y="0"/>
            <a:ext cx="693939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err="1">
                <a:solidFill>
                  <a:schemeClr val="bg1"/>
                </a:solidFill>
              </a:rPr>
              <a:t>Markdal</a:t>
            </a:r>
            <a:endParaRPr lang="nl-NL" sz="1350" b="1" dirty="0">
              <a:solidFill>
                <a:schemeClr val="bg1"/>
              </a:solidFill>
            </a:endParaRPr>
          </a:p>
        </p:txBody>
      </p:sp>
      <p:sp>
        <p:nvSpPr>
          <p:cNvPr id="9" name="Titel 1">
            <a:extLst>
              <a:ext uri="{FF2B5EF4-FFF2-40B4-BE49-F238E27FC236}">
                <a16:creationId xmlns:a16="http://schemas.microsoft.com/office/drawing/2014/main" id="{836DC650-8A72-42D3-8836-60849944007F}"/>
              </a:ext>
            </a:extLst>
          </p:cNvPr>
          <p:cNvSpPr txBox="1">
            <a:spLocks/>
          </p:cNvSpPr>
          <p:nvPr/>
        </p:nvSpPr>
        <p:spPr>
          <a:xfrm>
            <a:off x="-81391" y="-157427"/>
            <a:ext cx="6939390" cy="876104"/>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3300" b="1" kern="0" dirty="0">
                <a:solidFill>
                  <a:srgbClr val="B9127D"/>
                </a:solidFill>
              </a:rPr>
              <a:t>Kralensnoer </a:t>
            </a:r>
          </a:p>
        </p:txBody>
      </p:sp>
    </p:spTree>
    <p:extLst>
      <p:ext uri="{BB962C8B-B14F-4D97-AF65-F5344CB8AC3E}">
        <p14:creationId xmlns:p14="http://schemas.microsoft.com/office/powerpoint/2010/main" val="124101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6612" y="2774597"/>
            <a:ext cx="4211388" cy="2368905"/>
          </a:xfrm>
          <a:prstGeom prst="rect">
            <a:avLst/>
          </a:prstGeom>
        </p:spPr>
      </p:pic>
      <p:sp>
        <p:nvSpPr>
          <p:cNvPr id="5" name="Titel 4"/>
          <p:cNvSpPr txBox="1">
            <a:spLocks/>
          </p:cNvSpPr>
          <p:nvPr/>
        </p:nvSpPr>
        <p:spPr>
          <a:xfrm>
            <a:off x="0" y="338934"/>
            <a:ext cx="6858000" cy="78955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sz="2400" b="1" dirty="0">
                <a:solidFill>
                  <a:srgbClr val="002060"/>
                </a:solidFill>
                <a:latin typeface="Futura Book" panose="020B0502020204020303" pitchFamily="34" charset="0"/>
              </a:rPr>
              <a:t>ZES KERNINSTRUMENTEN</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91875"/>
            <a:ext cx="1974665" cy="351627"/>
          </a:xfrm>
          <a:prstGeom prst="rect">
            <a:avLst/>
          </a:prstGeom>
        </p:spPr>
      </p:pic>
      <p:pic>
        <p:nvPicPr>
          <p:cNvPr id="2" name="Afbeelding 1" descr="De zes instrumenten.pdf"/>
          <p:cNvPicPr>
            <a:picLocks noChangeAspect="1"/>
          </p:cNvPicPr>
          <p:nvPr/>
        </p:nvPicPr>
        <p:blipFill rotWithShape="1">
          <a:blip r:embed="rId4">
            <a:extLst>
              <a:ext uri="{28A0092B-C50C-407E-A947-70E740481C1C}">
                <a14:useLocalDpi xmlns:a14="http://schemas.microsoft.com/office/drawing/2010/main" val="0"/>
              </a:ext>
            </a:extLst>
          </a:blip>
          <a:srcRect l="3606" t="30110" r="2092"/>
          <a:stretch/>
        </p:blipFill>
        <p:spPr>
          <a:xfrm>
            <a:off x="0" y="915566"/>
            <a:ext cx="6858000" cy="3591713"/>
          </a:xfrm>
          <a:prstGeom prst="rect">
            <a:avLst/>
          </a:prstGeom>
        </p:spPr>
      </p:pic>
    </p:spTree>
    <p:extLst>
      <p:ext uri="{BB962C8B-B14F-4D97-AF65-F5344CB8AC3E}">
        <p14:creationId xmlns:p14="http://schemas.microsoft.com/office/powerpoint/2010/main" val="1015721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1CB29890-880B-4EDF-9987-B812802F8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5"/>
            <a:ext cx="6858000" cy="515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err="1">
                <a:solidFill>
                  <a:schemeClr val="bg1"/>
                </a:solidFill>
              </a:rPr>
              <a:t>Markdal</a:t>
            </a:r>
            <a:endParaRPr lang="nl-NL" sz="1350" b="1" dirty="0">
              <a:solidFill>
                <a:schemeClr val="bg1"/>
              </a:solidFill>
            </a:endParaRPr>
          </a:p>
        </p:txBody>
      </p:sp>
      <p:sp>
        <p:nvSpPr>
          <p:cNvPr id="7" name="Titel 1">
            <a:extLst>
              <a:ext uri="{FF2B5EF4-FFF2-40B4-BE49-F238E27FC236}">
                <a16:creationId xmlns:a16="http://schemas.microsoft.com/office/drawing/2014/main" id="{7A27A82B-47AF-4404-9E23-22872DD52E10}"/>
              </a:ext>
            </a:extLst>
          </p:cNvPr>
          <p:cNvSpPr txBox="1">
            <a:spLocks/>
          </p:cNvSpPr>
          <p:nvPr/>
        </p:nvSpPr>
        <p:spPr>
          <a:xfrm>
            <a:off x="-1" y="-157427"/>
            <a:ext cx="6858000" cy="876104"/>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3300" b="1" kern="0" dirty="0">
                <a:solidFill>
                  <a:srgbClr val="3CB4EC"/>
                </a:solidFill>
              </a:rPr>
              <a:t>Kralensnoer</a:t>
            </a:r>
          </a:p>
        </p:txBody>
      </p:sp>
    </p:spTree>
    <p:extLst>
      <p:ext uri="{BB962C8B-B14F-4D97-AF65-F5344CB8AC3E}">
        <p14:creationId xmlns:p14="http://schemas.microsoft.com/office/powerpoint/2010/main" val="1057328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F5DB52E-120F-4FC4-9A32-28909D9BF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5" y="249492"/>
            <a:ext cx="6914396" cy="489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a:solidFill>
                  <a:schemeClr val="bg1"/>
                </a:solidFill>
              </a:rPr>
              <a:t>Vierde Bergboezem</a:t>
            </a:r>
          </a:p>
        </p:txBody>
      </p:sp>
      <p:sp>
        <p:nvSpPr>
          <p:cNvPr id="6" name="Titel 1">
            <a:extLst>
              <a:ext uri="{FF2B5EF4-FFF2-40B4-BE49-F238E27FC236}">
                <a16:creationId xmlns:a16="http://schemas.microsoft.com/office/drawing/2014/main" id="{F9F225AF-480B-4D69-833E-0EC223AB773C}"/>
              </a:ext>
            </a:extLst>
          </p:cNvPr>
          <p:cNvSpPr>
            <a:spLocks noGrp="1"/>
          </p:cNvSpPr>
          <p:nvPr>
            <p:ph type="title"/>
          </p:nvPr>
        </p:nvSpPr>
        <p:spPr>
          <a:xfrm>
            <a:off x="1" y="-157427"/>
            <a:ext cx="6857999" cy="876104"/>
          </a:xfrm>
        </p:spPr>
        <p:txBody>
          <a:bodyPr>
            <a:normAutofit/>
          </a:bodyPr>
          <a:lstStyle/>
          <a:p>
            <a:r>
              <a:rPr lang="nl-NL" sz="3300" b="1" kern="0" dirty="0">
                <a:solidFill>
                  <a:srgbClr val="3CB4EC"/>
                </a:solidFill>
              </a:rPr>
              <a:t>Kralensnoer</a:t>
            </a:r>
          </a:p>
        </p:txBody>
      </p:sp>
    </p:spTree>
    <p:extLst>
      <p:ext uri="{BB962C8B-B14F-4D97-AF65-F5344CB8AC3E}">
        <p14:creationId xmlns:p14="http://schemas.microsoft.com/office/powerpoint/2010/main" val="3609201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8AC45FE-3533-40BB-908F-BC4C347FD5DB}"/>
              </a:ext>
            </a:extLst>
          </p:cNvPr>
          <p:cNvPicPr>
            <a:picLocks noChangeAspect="1"/>
          </p:cNvPicPr>
          <p:nvPr/>
        </p:nvPicPr>
        <p:blipFill rotWithShape="1">
          <a:blip r:embed="rId3"/>
          <a:srcRect r="8257"/>
          <a:stretch/>
        </p:blipFill>
        <p:spPr>
          <a:xfrm>
            <a:off x="-240029" y="-37147"/>
            <a:ext cx="7125414" cy="5339595"/>
          </a:xfrm>
          <a:prstGeom prst="rect">
            <a:avLst/>
          </a:prstGeom>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a:solidFill>
                  <a:schemeClr val="bg1"/>
                </a:solidFill>
              </a:rPr>
              <a:t>Nieuwe Mark 1</a:t>
            </a:r>
            <a:r>
              <a:rPr lang="nl-NL" sz="1350" b="1" baseline="30000" dirty="0">
                <a:solidFill>
                  <a:schemeClr val="bg1"/>
                </a:solidFill>
              </a:rPr>
              <a:t>e</a:t>
            </a:r>
            <a:r>
              <a:rPr lang="nl-NL" sz="1350" b="1" dirty="0">
                <a:solidFill>
                  <a:schemeClr val="bg1"/>
                </a:solidFill>
              </a:rPr>
              <a:t> fase</a:t>
            </a:r>
          </a:p>
        </p:txBody>
      </p:sp>
      <p:pic>
        <p:nvPicPr>
          <p:cNvPr id="4" name="Afbeelding 3">
            <a:extLst>
              <a:ext uri="{FF2B5EF4-FFF2-40B4-BE49-F238E27FC236}">
                <a16:creationId xmlns:a16="http://schemas.microsoft.com/office/drawing/2014/main" id="{3A599DC3-90A9-4BC6-B258-64672B0E46EF}"/>
              </a:ext>
            </a:extLst>
          </p:cNvPr>
          <p:cNvPicPr>
            <a:picLocks noChangeAspect="1"/>
          </p:cNvPicPr>
          <p:nvPr/>
        </p:nvPicPr>
        <p:blipFill rotWithShape="1">
          <a:blip r:embed="rId4"/>
          <a:srcRect l="3282" t="3101" r="2072" b="2358"/>
          <a:stretch/>
        </p:blipFill>
        <p:spPr>
          <a:xfrm>
            <a:off x="-108585" y="222885"/>
            <a:ext cx="2348865" cy="1903095"/>
          </a:xfrm>
          <a:prstGeom prst="rect">
            <a:avLst/>
          </a:prstGeom>
          <a:ln>
            <a:solidFill>
              <a:srgbClr val="3CB4EC"/>
            </a:solidFill>
          </a:ln>
        </p:spPr>
      </p:pic>
      <p:sp>
        <p:nvSpPr>
          <p:cNvPr id="15" name="Titel 1">
            <a:extLst>
              <a:ext uri="{FF2B5EF4-FFF2-40B4-BE49-F238E27FC236}">
                <a16:creationId xmlns:a16="http://schemas.microsoft.com/office/drawing/2014/main" id="{F454BE68-3D46-4188-B256-982063C0B5F4}"/>
              </a:ext>
            </a:extLst>
          </p:cNvPr>
          <p:cNvSpPr txBox="1">
            <a:spLocks/>
          </p:cNvSpPr>
          <p:nvPr/>
        </p:nvSpPr>
        <p:spPr>
          <a:xfrm>
            <a:off x="-240031" y="-157427"/>
            <a:ext cx="7766685" cy="876104"/>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3300" b="1" kern="0" dirty="0">
                <a:solidFill>
                  <a:srgbClr val="B9127D"/>
                </a:solidFill>
              </a:rPr>
              <a:t>Kralensnoer</a:t>
            </a:r>
          </a:p>
        </p:txBody>
      </p:sp>
    </p:spTree>
    <p:extLst>
      <p:ext uri="{BB962C8B-B14F-4D97-AF65-F5344CB8AC3E}">
        <p14:creationId xmlns:p14="http://schemas.microsoft.com/office/powerpoint/2010/main" val="4038684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nieuwe mark">
            <a:extLst>
              <a:ext uri="{FF2B5EF4-FFF2-40B4-BE49-F238E27FC236}">
                <a16:creationId xmlns:a16="http://schemas.microsoft.com/office/drawing/2014/main" id="{80A86622-79FC-4B3A-AF6B-A7A5DC155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6" r="18690"/>
          <a:stretch/>
        </p:blipFill>
        <p:spPr bwMode="auto">
          <a:xfrm>
            <a:off x="-27384" y="0"/>
            <a:ext cx="6912768" cy="5143500"/>
          </a:xfrm>
          <a:prstGeom prst="rect">
            <a:avLst/>
          </a:prstGeom>
          <a:ln>
            <a:solidFill>
              <a:srgbClr val="3CB4EC"/>
            </a:solidFill>
          </a:ln>
          <a:extLst>
            <a:ext uri="{909E8E84-426E-40DD-AFC4-6F175D3DCCD1}">
              <a14:hiddenFill xmlns:a14="http://schemas.microsoft.com/office/drawing/2010/main">
                <a:solidFill>
                  <a:srgbClr val="FFFFFF"/>
                </a:solidFill>
              </a14:hiddenFill>
            </a:ext>
          </a:extLst>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300082"/>
          </a:xfrm>
          <a:prstGeom prst="rect">
            <a:avLst/>
          </a:prstGeom>
          <a:noFill/>
        </p:spPr>
        <p:txBody>
          <a:bodyPr wrap="square" rtlCol="0">
            <a:spAutoFit/>
          </a:bodyPr>
          <a:lstStyle/>
          <a:p>
            <a:r>
              <a:rPr lang="nl-NL" sz="1350" b="1" dirty="0">
                <a:solidFill>
                  <a:schemeClr val="bg1"/>
                </a:solidFill>
              </a:rPr>
              <a:t>Nieuwe Mark 2</a:t>
            </a:r>
            <a:r>
              <a:rPr lang="nl-NL" sz="1350" b="1" baseline="30000" dirty="0">
                <a:solidFill>
                  <a:schemeClr val="bg1"/>
                </a:solidFill>
              </a:rPr>
              <a:t>e</a:t>
            </a:r>
            <a:r>
              <a:rPr lang="nl-NL" sz="1350" b="1" dirty="0">
                <a:solidFill>
                  <a:schemeClr val="bg1"/>
                </a:solidFill>
              </a:rPr>
              <a:t> fase</a:t>
            </a:r>
          </a:p>
        </p:txBody>
      </p:sp>
      <p:sp>
        <p:nvSpPr>
          <p:cNvPr id="9" name="Titel 1">
            <a:extLst>
              <a:ext uri="{FF2B5EF4-FFF2-40B4-BE49-F238E27FC236}">
                <a16:creationId xmlns:a16="http://schemas.microsoft.com/office/drawing/2014/main" id="{34380D7B-22A8-4654-B6C8-C190316E131B}"/>
              </a:ext>
            </a:extLst>
          </p:cNvPr>
          <p:cNvSpPr txBox="1">
            <a:spLocks/>
          </p:cNvSpPr>
          <p:nvPr/>
        </p:nvSpPr>
        <p:spPr>
          <a:xfrm>
            <a:off x="0" y="-157427"/>
            <a:ext cx="6961430" cy="876104"/>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3300" b="1" kern="0" dirty="0">
                <a:solidFill>
                  <a:srgbClr val="B9127D"/>
                </a:solidFill>
              </a:rPr>
              <a:t>Kralensnoer</a:t>
            </a:r>
          </a:p>
        </p:txBody>
      </p:sp>
    </p:spTree>
    <p:extLst>
      <p:ext uri="{BB962C8B-B14F-4D97-AF65-F5344CB8AC3E}">
        <p14:creationId xmlns:p14="http://schemas.microsoft.com/office/powerpoint/2010/main" val="4173127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EFFA51-DEB8-491E-85E1-D3BC662607E2}"/>
              </a:ext>
            </a:extLst>
          </p:cNvPr>
          <p:cNvPicPr>
            <a:picLocks noChangeAspect="1"/>
          </p:cNvPicPr>
          <p:nvPr/>
        </p:nvPicPr>
        <p:blipFill rotWithShape="1">
          <a:blip r:embed="rId3"/>
          <a:srcRect l="5592" t="251" r="4942" b="-251"/>
          <a:stretch/>
        </p:blipFill>
        <p:spPr>
          <a:xfrm>
            <a:off x="-27385" y="-7620"/>
            <a:ext cx="6912769" cy="5151120"/>
          </a:xfrm>
          <a:prstGeom prst="rect">
            <a:avLst/>
          </a:prstGeom>
        </p:spPr>
      </p:pic>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846"/>
            <a:ext cx="2304782" cy="507831"/>
          </a:xfrm>
          <a:prstGeom prst="rect">
            <a:avLst/>
          </a:prstGeom>
          <a:noFill/>
        </p:spPr>
        <p:txBody>
          <a:bodyPr wrap="square" rtlCol="0">
            <a:spAutoFit/>
          </a:bodyPr>
          <a:lstStyle/>
          <a:p>
            <a:r>
              <a:rPr lang="nl-NL" sz="1350" b="1" dirty="0">
                <a:solidFill>
                  <a:schemeClr val="bg1"/>
                </a:solidFill>
              </a:rPr>
              <a:t>Vergroening binnenstedelijk</a:t>
            </a:r>
          </a:p>
        </p:txBody>
      </p:sp>
      <p:sp>
        <p:nvSpPr>
          <p:cNvPr id="9" name="Titel 1">
            <a:extLst>
              <a:ext uri="{FF2B5EF4-FFF2-40B4-BE49-F238E27FC236}">
                <a16:creationId xmlns:a16="http://schemas.microsoft.com/office/drawing/2014/main" id="{860FFAE4-63E2-4D8F-BC58-6DED917C1B1C}"/>
              </a:ext>
            </a:extLst>
          </p:cNvPr>
          <p:cNvSpPr txBox="1">
            <a:spLocks/>
          </p:cNvSpPr>
          <p:nvPr/>
        </p:nvSpPr>
        <p:spPr>
          <a:xfrm>
            <a:off x="-440055" y="-157427"/>
            <a:ext cx="7726679" cy="876104"/>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3300" b="1" kern="0" dirty="0">
                <a:solidFill>
                  <a:srgbClr val="3CB4EC"/>
                </a:solidFill>
              </a:rPr>
              <a:t>Kralensnoer</a:t>
            </a:r>
          </a:p>
        </p:txBody>
      </p:sp>
    </p:spTree>
    <p:extLst>
      <p:ext uri="{BB962C8B-B14F-4D97-AF65-F5344CB8AC3E}">
        <p14:creationId xmlns:p14="http://schemas.microsoft.com/office/powerpoint/2010/main" val="1954997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650635-E5E9-4371-B06C-1FADF899CE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p:spPr>
      </p:pic>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797549"/>
            <a:ext cx="2304782" cy="300082"/>
          </a:xfrm>
          <a:prstGeom prst="rect">
            <a:avLst/>
          </a:prstGeom>
          <a:noFill/>
        </p:spPr>
        <p:txBody>
          <a:bodyPr wrap="square" rtlCol="0">
            <a:spAutoFit/>
          </a:bodyPr>
          <a:lstStyle/>
          <a:p>
            <a:r>
              <a:rPr lang="nl-NL" sz="1350" b="1" i="1" dirty="0">
                <a:solidFill>
                  <a:schemeClr val="bg1"/>
                </a:solidFill>
              </a:rPr>
              <a:t>Zoete Delta</a:t>
            </a:r>
            <a:endParaRPr lang="nl-NL" sz="1350" dirty="0">
              <a:solidFill>
                <a:schemeClr val="bg1"/>
              </a:solidFill>
            </a:endParaRPr>
          </a:p>
        </p:txBody>
      </p:sp>
      <p:sp>
        <p:nvSpPr>
          <p:cNvPr id="10" name="Titel 1">
            <a:extLst>
              <a:ext uri="{FF2B5EF4-FFF2-40B4-BE49-F238E27FC236}">
                <a16:creationId xmlns:a16="http://schemas.microsoft.com/office/drawing/2014/main" id="{CE4D973E-D844-478F-91ED-7146DD89DF0A}"/>
              </a:ext>
            </a:extLst>
          </p:cNvPr>
          <p:cNvSpPr>
            <a:spLocks noGrp="1"/>
          </p:cNvSpPr>
          <p:nvPr>
            <p:ph type="title"/>
          </p:nvPr>
        </p:nvSpPr>
        <p:spPr>
          <a:xfrm>
            <a:off x="-1" y="-157427"/>
            <a:ext cx="6858001" cy="876104"/>
          </a:xfrm>
        </p:spPr>
        <p:txBody>
          <a:bodyPr>
            <a:normAutofit/>
          </a:bodyPr>
          <a:lstStyle/>
          <a:p>
            <a:r>
              <a:rPr lang="nl-NL" b="1" kern="0" dirty="0">
                <a:solidFill>
                  <a:srgbClr val="B9127D"/>
                </a:solidFill>
              </a:rPr>
              <a:t>Kralensnoer</a:t>
            </a:r>
          </a:p>
        </p:txBody>
      </p:sp>
      <p:pic>
        <p:nvPicPr>
          <p:cNvPr id="9" name="Picture 2">
            <a:extLst>
              <a:ext uri="{FF2B5EF4-FFF2-40B4-BE49-F238E27FC236}">
                <a16:creationId xmlns:a16="http://schemas.microsoft.com/office/drawing/2014/main" id="{9B6F58AE-B0AC-4060-B8A2-F462DBD12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5809" y="718677"/>
            <a:ext cx="2477891" cy="165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918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A289F61-9CFC-4E41-A502-D7DE6F6B5A7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65" y="0"/>
            <a:ext cx="6856835" cy="5143500"/>
          </a:xfrm>
          <a:prstGeom prst="rect">
            <a:avLst/>
          </a:prstGeom>
          <a:noFill/>
        </p:spPr>
      </p:pic>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861347"/>
            <a:ext cx="2304782" cy="507831"/>
          </a:xfrm>
          <a:prstGeom prst="rect">
            <a:avLst/>
          </a:prstGeom>
          <a:noFill/>
        </p:spPr>
        <p:txBody>
          <a:bodyPr wrap="square" rtlCol="0">
            <a:spAutoFit/>
          </a:bodyPr>
          <a:lstStyle/>
          <a:p>
            <a:r>
              <a:rPr lang="nl-NL" sz="1350" b="1" i="1" dirty="0">
                <a:solidFill>
                  <a:schemeClr val="bg1"/>
                </a:solidFill>
              </a:rPr>
              <a:t>Stedelijk waterbeheer en klimaatadaptatie</a:t>
            </a:r>
          </a:p>
        </p:txBody>
      </p:sp>
      <p:sp>
        <p:nvSpPr>
          <p:cNvPr id="7" name="Titel 1">
            <a:extLst>
              <a:ext uri="{FF2B5EF4-FFF2-40B4-BE49-F238E27FC236}">
                <a16:creationId xmlns:a16="http://schemas.microsoft.com/office/drawing/2014/main" id="{5311CCF6-CD9D-4FA8-9E73-564168DFCB57}"/>
              </a:ext>
            </a:extLst>
          </p:cNvPr>
          <p:cNvSpPr>
            <a:spLocks noGrp="1"/>
          </p:cNvSpPr>
          <p:nvPr>
            <p:ph type="title"/>
          </p:nvPr>
        </p:nvSpPr>
        <p:spPr>
          <a:xfrm>
            <a:off x="-1" y="-157427"/>
            <a:ext cx="6858001" cy="876104"/>
          </a:xfrm>
        </p:spPr>
        <p:txBody>
          <a:bodyPr>
            <a:normAutofit/>
          </a:bodyPr>
          <a:lstStyle/>
          <a:p>
            <a:r>
              <a:rPr lang="nl-NL" sz="3300" b="1" kern="0" dirty="0">
                <a:solidFill>
                  <a:srgbClr val="B9127D"/>
                </a:solidFill>
              </a:rPr>
              <a:t>Wijkaanpak</a:t>
            </a:r>
          </a:p>
        </p:txBody>
      </p:sp>
    </p:spTree>
    <p:extLst>
      <p:ext uri="{BB962C8B-B14F-4D97-AF65-F5344CB8AC3E}">
        <p14:creationId xmlns:p14="http://schemas.microsoft.com/office/powerpoint/2010/main" val="3109864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8BCB969-5A62-4F2A-8196-27CA22E5E862}"/>
              </a:ext>
            </a:extLst>
          </p:cNvPr>
          <p:cNvPicPr>
            <a:picLocks noChangeAspect="1"/>
          </p:cNvPicPr>
          <p:nvPr/>
        </p:nvPicPr>
        <p:blipFill>
          <a:blip r:embed="rId3"/>
          <a:stretch>
            <a:fillRect/>
          </a:stretch>
        </p:blipFill>
        <p:spPr>
          <a:xfrm>
            <a:off x="0" y="0"/>
            <a:ext cx="6858000" cy="5143500"/>
          </a:xfrm>
          <a:prstGeom prst="rect">
            <a:avLst/>
          </a:prstGeom>
        </p:spPr>
      </p:pic>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263"/>
            <a:ext cx="2304782" cy="300082"/>
          </a:xfrm>
          <a:prstGeom prst="rect">
            <a:avLst/>
          </a:prstGeom>
          <a:noFill/>
        </p:spPr>
        <p:txBody>
          <a:bodyPr wrap="square" rtlCol="0">
            <a:spAutoFit/>
          </a:bodyPr>
          <a:lstStyle/>
          <a:p>
            <a:r>
              <a:rPr lang="nl-NL" sz="1350" dirty="0">
                <a:solidFill>
                  <a:schemeClr val="bg1"/>
                </a:solidFill>
              </a:rPr>
              <a:t>Groene gevels, groene vest</a:t>
            </a:r>
          </a:p>
        </p:txBody>
      </p:sp>
      <p:sp>
        <p:nvSpPr>
          <p:cNvPr id="6" name="Titel 1">
            <a:extLst>
              <a:ext uri="{FF2B5EF4-FFF2-40B4-BE49-F238E27FC236}">
                <a16:creationId xmlns:a16="http://schemas.microsoft.com/office/drawing/2014/main" id="{304109E5-66A9-4939-811D-AF2D83C4FF86}"/>
              </a:ext>
            </a:extLst>
          </p:cNvPr>
          <p:cNvSpPr>
            <a:spLocks noGrp="1"/>
          </p:cNvSpPr>
          <p:nvPr>
            <p:ph type="title"/>
          </p:nvPr>
        </p:nvSpPr>
        <p:spPr>
          <a:xfrm>
            <a:off x="-1" y="-157427"/>
            <a:ext cx="6858000" cy="876104"/>
          </a:xfrm>
        </p:spPr>
        <p:txBody>
          <a:bodyPr>
            <a:normAutofit/>
          </a:bodyPr>
          <a:lstStyle/>
          <a:p>
            <a:r>
              <a:rPr lang="nl-NL" sz="3300" b="1" kern="0" dirty="0">
                <a:solidFill>
                  <a:srgbClr val="B9127D"/>
                </a:solidFill>
              </a:rPr>
              <a:t>Wijkaanpak</a:t>
            </a:r>
          </a:p>
        </p:txBody>
      </p:sp>
    </p:spTree>
    <p:extLst>
      <p:ext uri="{BB962C8B-B14F-4D97-AF65-F5344CB8AC3E}">
        <p14:creationId xmlns:p14="http://schemas.microsoft.com/office/powerpoint/2010/main" val="2879612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4B3D6F-C9EB-4EE1-BD05-9F38CCF1A5B0}"/>
              </a:ext>
            </a:extLst>
          </p:cNvPr>
          <p:cNvPicPr>
            <a:picLocks noChangeAspect="1"/>
          </p:cNvPicPr>
          <p:nvPr/>
        </p:nvPicPr>
        <p:blipFill rotWithShape="1">
          <a:blip r:embed="rId3"/>
          <a:srcRect l="1622" r="10081"/>
          <a:stretch/>
        </p:blipFill>
        <p:spPr>
          <a:xfrm>
            <a:off x="-27383" y="0"/>
            <a:ext cx="6912768" cy="5217795"/>
          </a:xfrm>
          <a:prstGeom prst="rect">
            <a:avLst/>
          </a:prstGeom>
        </p:spPr>
      </p:pic>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263"/>
            <a:ext cx="2304782" cy="300082"/>
          </a:xfrm>
          <a:prstGeom prst="rect">
            <a:avLst/>
          </a:prstGeom>
          <a:noFill/>
        </p:spPr>
        <p:txBody>
          <a:bodyPr wrap="square" rtlCol="0">
            <a:spAutoFit/>
          </a:bodyPr>
          <a:lstStyle/>
          <a:p>
            <a:r>
              <a:rPr lang="nl-NL" sz="1350" dirty="0">
                <a:solidFill>
                  <a:schemeClr val="bg1"/>
                </a:solidFill>
              </a:rPr>
              <a:t>Waterakkers</a:t>
            </a:r>
          </a:p>
        </p:txBody>
      </p:sp>
      <p:sp>
        <p:nvSpPr>
          <p:cNvPr id="6" name="Titel 1">
            <a:extLst>
              <a:ext uri="{FF2B5EF4-FFF2-40B4-BE49-F238E27FC236}">
                <a16:creationId xmlns:a16="http://schemas.microsoft.com/office/drawing/2014/main" id="{304109E5-66A9-4939-811D-AF2D83C4FF86}"/>
              </a:ext>
            </a:extLst>
          </p:cNvPr>
          <p:cNvSpPr>
            <a:spLocks noGrp="1"/>
          </p:cNvSpPr>
          <p:nvPr>
            <p:ph type="title"/>
          </p:nvPr>
        </p:nvSpPr>
        <p:spPr>
          <a:xfrm>
            <a:off x="1" y="-79382"/>
            <a:ext cx="6858000" cy="876104"/>
          </a:xfrm>
        </p:spPr>
        <p:txBody>
          <a:bodyPr>
            <a:normAutofit/>
          </a:bodyPr>
          <a:lstStyle/>
          <a:p>
            <a:r>
              <a:rPr lang="nl-NL" sz="3300" b="1" kern="0" dirty="0">
                <a:solidFill>
                  <a:srgbClr val="B9127D"/>
                </a:solidFill>
              </a:rPr>
              <a:t>Wijkaanpak</a:t>
            </a:r>
          </a:p>
        </p:txBody>
      </p:sp>
      <p:pic>
        <p:nvPicPr>
          <p:cNvPr id="5" name="Afbeelding 4">
            <a:extLst>
              <a:ext uri="{FF2B5EF4-FFF2-40B4-BE49-F238E27FC236}">
                <a16:creationId xmlns:a16="http://schemas.microsoft.com/office/drawing/2014/main" id="{BCC13082-B87C-42ED-B229-3A07CF87F2DE}"/>
              </a:ext>
            </a:extLst>
          </p:cNvPr>
          <p:cNvPicPr>
            <a:picLocks noChangeAspect="1"/>
          </p:cNvPicPr>
          <p:nvPr/>
        </p:nvPicPr>
        <p:blipFill rotWithShape="1">
          <a:blip r:embed="rId4"/>
          <a:srcRect l="667" t="7098" r="4167" b="5975"/>
          <a:stretch/>
        </p:blipFill>
        <p:spPr>
          <a:xfrm>
            <a:off x="404813" y="796722"/>
            <a:ext cx="2319266" cy="1412324"/>
          </a:xfrm>
          <a:prstGeom prst="rect">
            <a:avLst/>
          </a:prstGeom>
          <a:ln>
            <a:solidFill>
              <a:srgbClr val="3CB4EC"/>
            </a:solidFill>
          </a:ln>
        </p:spPr>
      </p:pic>
    </p:spTree>
    <p:extLst>
      <p:ext uri="{BB962C8B-B14F-4D97-AF65-F5344CB8AC3E}">
        <p14:creationId xmlns:p14="http://schemas.microsoft.com/office/powerpoint/2010/main" val="2910238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E7B0681-60DC-400E-BF4C-CF1A18464957}"/>
              </a:ext>
            </a:extLst>
          </p:cNvPr>
          <p:cNvPicPr>
            <a:picLocks noChangeAspect="1"/>
          </p:cNvPicPr>
          <p:nvPr/>
        </p:nvPicPr>
        <p:blipFill>
          <a:blip r:embed="rId3"/>
          <a:stretch>
            <a:fillRect/>
          </a:stretch>
        </p:blipFill>
        <p:spPr>
          <a:xfrm>
            <a:off x="0" y="0"/>
            <a:ext cx="6858000" cy="5143500"/>
          </a:xfrm>
          <a:prstGeom prst="rect">
            <a:avLst/>
          </a:prstGeom>
        </p:spPr>
      </p:pic>
      <p:sp>
        <p:nvSpPr>
          <p:cNvPr id="16" name="Rechthoek 15">
            <a:extLst>
              <a:ext uri="{FF2B5EF4-FFF2-40B4-BE49-F238E27FC236}">
                <a16:creationId xmlns:a16="http://schemas.microsoft.com/office/drawing/2014/main" id="{6638367B-343A-471A-92EF-E4C43409F4FA}"/>
              </a:ext>
            </a:extLst>
          </p:cNvPr>
          <p:cNvSpPr/>
          <p:nvPr/>
        </p:nvSpPr>
        <p:spPr>
          <a:xfrm>
            <a:off x="4354421" y="3742273"/>
            <a:ext cx="2607010" cy="790981"/>
          </a:xfrm>
          <a:prstGeom prst="rect">
            <a:avLst/>
          </a:prstGeom>
          <a:solidFill>
            <a:srgbClr val="8D076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Tijdelijke aanduiding voor inhoud 3">
            <a:extLst>
              <a:ext uri="{FF2B5EF4-FFF2-40B4-BE49-F238E27FC236}">
                <a16:creationId xmlns:a16="http://schemas.microsoft.com/office/drawing/2014/main" id="{AA3CC0CA-D969-4AF3-9BCF-96877C693A36}"/>
              </a:ext>
            </a:extLst>
          </p:cNvPr>
          <p:cNvSpPr txBox="1">
            <a:spLocks/>
          </p:cNvSpPr>
          <p:nvPr/>
        </p:nvSpPr>
        <p:spPr>
          <a:xfrm>
            <a:off x="457201" y="1429919"/>
            <a:ext cx="6172199" cy="31546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800" dirty="0"/>
          </a:p>
        </p:txBody>
      </p:sp>
      <p:sp>
        <p:nvSpPr>
          <p:cNvPr id="17" name="Tekstvak 16">
            <a:extLst>
              <a:ext uri="{FF2B5EF4-FFF2-40B4-BE49-F238E27FC236}">
                <a16:creationId xmlns:a16="http://schemas.microsoft.com/office/drawing/2014/main" id="{B50638FE-747F-4FD3-9AC9-9A44DCB058AC}"/>
              </a:ext>
            </a:extLst>
          </p:cNvPr>
          <p:cNvSpPr txBox="1"/>
          <p:nvPr/>
        </p:nvSpPr>
        <p:spPr>
          <a:xfrm>
            <a:off x="4456477" y="3999263"/>
            <a:ext cx="2304782" cy="300082"/>
          </a:xfrm>
          <a:prstGeom prst="rect">
            <a:avLst/>
          </a:prstGeom>
          <a:noFill/>
        </p:spPr>
        <p:txBody>
          <a:bodyPr wrap="square" rtlCol="0">
            <a:spAutoFit/>
          </a:bodyPr>
          <a:lstStyle/>
          <a:p>
            <a:r>
              <a:rPr lang="nl-NL" sz="1350" dirty="0">
                <a:solidFill>
                  <a:schemeClr val="bg1"/>
                </a:solidFill>
              </a:rPr>
              <a:t>Verkoeling</a:t>
            </a:r>
          </a:p>
        </p:txBody>
      </p:sp>
      <p:sp>
        <p:nvSpPr>
          <p:cNvPr id="6" name="Titel 1">
            <a:extLst>
              <a:ext uri="{FF2B5EF4-FFF2-40B4-BE49-F238E27FC236}">
                <a16:creationId xmlns:a16="http://schemas.microsoft.com/office/drawing/2014/main" id="{304109E5-66A9-4939-811D-AF2D83C4FF86}"/>
              </a:ext>
            </a:extLst>
          </p:cNvPr>
          <p:cNvSpPr>
            <a:spLocks noGrp="1"/>
          </p:cNvSpPr>
          <p:nvPr>
            <p:ph type="title"/>
          </p:nvPr>
        </p:nvSpPr>
        <p:spPr>
          <a:xfrm>
            <a:off x="1" y="-79382"/>
            <a:ext cx="6858000" cy="876104"/>
          </a:xfrm>
        </p:spPr>
        <p:txBody>
          <a:bodyPr>
            <a:normAutofit/>
          </a:bodyPr>
          <a:lstStyle/>
          <a:p>
            <a:r>
              <a:rPr lang="nl-NL" sz="3300" b="1" kern="0" dirty="0">
                <a:solidFill>
                  <a:srgbClr val="B9127D"/>
                </a:solidFill>
              </a:rPr>
              <a:t>Wijkaanpak</a:t>
            </a:r>
          </a:p>
        </p:txBody>
      </p:sp>
    </p:spTree>
    <p:extLst>
      <p:ext uri="{BB962C8B-B14F-4D97-AF65-F5344CB8AC3E}">
        <p14:creationId xmlns:p14="http://schemas.microsoft.com/office/powerpoint/2010/main" val="245818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0" y="256515"/>
            <a:ext cx="6858000" cy="947083"/>
          </a:xfrm>
        </p:spPr>
        <p:txBody>
          <a:bodyPr>
            <a:noAutofit/>
          </a:bodyPr>
          <a:lstStyle/>
          <a:p>
            <a:r>
              <a:rPr lang="nl-NL" sz="2400" b="1" dirty="0">
                <a:solidFill>
                  <a:srgbClr val="002060"/>
                </a:solidFill>
                <a:latin typeface="Futura Book" panose="020B0502020204020303" pitchFamily="34" charset="0"/>
              </a:rPr>
              <a:t>SAMENHANG INSTRUMENTEN</a:t>
            </a:r>
          </a:p>
        </p:txBody>
      </p:sp>
      <p:pic>
        <p:nvPicPr>
          <p:cNvPr id="68" name="Afbeelding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19" y="1619199"/>
            <a:ext cx="1749714" cy="2234723"/>
          </a:xfrm>
          <a:prstGeom prst="rect">
            <a:avLst/>
          </a:prstGeom>
        </p:spPr>
      </p:pic>
      <p:pic>
        <p:nvPicPr>
          <p:cNvPr id="69" name="Afbeelding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890" y="1642378"/>
            <a:ext cx="1758111" cy="2214603"/>
          </a:xfrm>
          <a:prstGeom prst="rect">
            <a:avLst/>
          </a:prstGeom>
        </p:spPr>
      </p:pic>
      <p:pic>
        <p:nvPicPr>
          <p:cNvPr id="70" name="Afbeelding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088" y="1060799"/>
            <a:ext cx="2006600" cy="1837622"/>
          </a:xfrm>
          <a:prstGeom prst="rect">
            <a:avLst/>
          </a:prstGeom>
        </p:spPr>
      </p:pic>
      <p:pic>
        <p:nvPicPr>
          <p:cNvPr id="71" name="Afbeelding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088" y="2949539"/>
            <a:ext cx="2006600" cy="1879868"/>
          </a:xfrm>
          <a:prstGeom prst="rect">
            <a:avLst/>
          </a:prstGeom>
        </p:spPr>
      </p:pic>
      <p:sp>
        <p:nvSpPr>
          <p:cNvPr id="27" name="Rechthoek 26"/>
          <p:cNvSpPr/>
          <p:nvPr/>
        </p:nvSpPr>
        <p:spPr>
          <a:xfrm>
            <a:off x="0" y="4841067"/>
            <a:ext cx="6858000" cy="230832"/>
          </a:xfrm>
          <a:prstGeom prst="rect">
            <a:avLst/>
          </a:prstGeom>
        </p:spPr>
        <p:txBody>
          <a:bodyPr wrap="square">
            <a:spAutoFit/>
          </a:bodyPr>
          <a:lstStyle/>
          <a:p>
            <a:r>
              <a:rPr lang="nl-NL" sz="900" dirty="0">
                <a:latin typeface="Futura Book" panose="020B0502020204020303" pitchFamily="34" charset="0"/>
              </a:rPr>
              <a:t>https://aandeslagmetdeomgevingswet.nl/wetsinstrumenten/samenhang</a:t>
            </a:r>
          </a:p>
        </p:txBody>
      </p:sp>
    </p:spTree>
    <p:extLst>
      <p:ext uri="{BB962C8B-B14F-4D97-AF65-F5344CB8AC3E}">
        <p14:creationId xmlns:p14="http://schemas.microsoft.com/office/powerpoint/2010/main" val="1230147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0D0071B-76C4-4B3F-8174-C27ED29D3EF1}"/>
              </a:ext>
            </a:extLst>
          </p:cNvPr>
          <p:cNvPicPr>
            <a:picLocks noChangeAspect="1"/>
          </p:cNvPicPr>
          <p:nvPr/>
        </p:nvPicPr>
        <p:blipFill rotWithShape="1">
          <a:blip r:embed="rId3"/>
          <a:srcRect l="11326" t="10379"/>
          <a:stretch/>
        </p:blipFill>
        <p:spPr>
          <a:xfrm>
            <a:off x="5748239" y="481237"/>
            <a:ext cx="1088597" cy="1555622"/>
          </a:xfrm>
          <a:prstGeom prst="rect">
            <a:avLst/>
          </a:prstGeom>
        </p:spPr>
      </p:pic>
      <p:sp>
        <p:nvSpPr>
          <p:cNvPr id="15" name="Tijdelijke aanduiding voor inhoud 3">
            <a:extLst>
              <a:ext uri="{FF2B5EF4-FFF2-40B4-BE49-F238E27FC236}">
                <a16:creationId xmlns:a16="http://schemas.microsoft.com/office/drawing/2014/main" id="{8191AA35-CD25-4386-9ADB-27A7A1513BDE}"/>
              </a:ext>
            </a:extLst>
          </p:cNvPr>
          <p:cNvSpPr txBox="1">
            <a:spLocks/>
          </p:cNvSpPr>
          <p:nvPr/>
        </p:nvSpPr>
        <p:spPr>
          <a:xfrm>
            <a:off x="342901" y="1315618"/>
            <a:ext cx="6172199" cy="352485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1050" b="1" dirty="0"/>
          </a:p>
        </p:txBody>
      </p:sp>
      <p:pic>
        <p:nvPicPr>
          <p:cNvPr id="6" name="Afbeelding 5">
            <a:extLst>
              <a:ext uri="{FF2B5EF4-FFF2-40B4-BE49-F238E27FC236}">
                <a16:creationId xmlns:a16="http://schemas.microsoft.com/office/drawing/2014/main" id="{0443B8F2-C4C0-4459-BB40-8AF6DD50C7A3}"/>
              </a:ext>
            </a:extLst>
          </p:cNvPr>
          <p:cNvPicPr>
            <a:picLocks noChangeAspect="1"/>
          </p:cNvPicPr>
          <p:nvPr/>
        </p:nvPicPr>
        <p:blipFill rotWithShape="1">
          <a:blip r:embed="rId4"/>
          <a:srcRect l="20519" t="13697" r="4480" b="4902"/>
          <a:stretch/>
        </p:blipFill>
        <p:spPr>
          <a:xfrm>
            <a:off x="213533" y="652252"/>
            <a:ext cx="1817370" cy="2788915"/>
          </a:xfrm>
          <a:prstGeom prst="rect">
            <a:avLst/>
          </a:prstGeom>
        </p:spPr>
      </p:pic>
      <p:pic>
        <p:nvPicPr>
          <p:cNvPr id="5" name="Afbeelding 4">
            <a:extLst>
              <a:ext uri="{FF2B5EF4-FFF2-40B4-BE49-F238E27FC236}">
                <a16:creationId xmlns:a16="http://schemas.microsoft.com/office/drawing/2014/main" id="{E02240F0-CC3E-469B-84FD-5626FF960EB9}"/>
              </a:ext>
            </a:extLst>
          </p:cNvPr>
          <p:cNvPicPr>
            <a:picLocks noChangeAspect="1"/>
          </p:cNvPicPr>
          <p:nvPr/>
        </p:nvPicPr>
        <p:blipFill rotWithShape="1">
          <a:blip r:embed="rId5"/>
          <a:srcRect l="2521" t="19095" r="10577" b="4366"/>
          <a:stretch/>
        </p:blipFill>
        <p:spPr>
          <a:xfrm>
            <a:off x="5503361" y="2681010"/>
            <a:ext cx="1261212" cy="1570565"/>
          </a:xfrm>
          <a:prstGeom prst="rect">
            <a:avLst/>
          </a:prstGeom>
        </p:spPr>
      </p:pic>
      <p:pic>
        <p:nvPicPr>
          <p:cNvPr id="17" name="Afbeelding 16">
            <a:extLst>
              <a:ext uri="{FF2B5EF4-FFF2-40B4-BE49-F238E27FC236}">
                <a16:creationId xmlns:a16="http://schemas.microsoft.com/office/drawing/2014/main" id="{FB9FD211-41B0-4DA3-92F9-286058B0CEFC}"/>
              </a:ext>
            </a:extLst>
          </p:cNvPr>
          <p:cNvPicPr>
            <a:picLocks noChangeAspect="1"/>
          </p:cNvPicPr>
          <p:nvPr/>
        </p:nvPicPr>
        <p:blipFill>
          <a:blip r:embed="rId6"/>
          <a:stretch>
            <a:fillRect/>
          </a:stretch>
        </p:blipFill>
        <p:spPr>
          <a:xfrm rot="832936">
            <a:off x="3351028" y="2516535"/>
            <a:ext cx="1567339" cy="1567339"/>
          </a:xfrm>
          <a:prstGeom prst="rect">
            <a:avLst/>
          </a:prstGeom>
          <a:ln>
            <a:solidFill>
              <a:srgbClr val="3CB4EC"/>
            </a:solidFill>
          </a:ln>
        </p:spPr>
      </p:pic>
      <p:pic>
        <p:nvPicPr>
          <p:cNvPr id="18" name="Picture 14" descr="http://www.weekvanonswater.nl/media/17023/Robbie_chippo.jpg">
            <a:hlinkClick r:id="rId7" action="ppaction://hlinkfile"/>
            <a:extLst>
              <a:ext uri="{FF2B5EF4-FFF2-40B4-BE49-F238E27FC236}">
                <a16:creationId xmlns:a16="http://schemas.microsoft.com/office/drawing/2014/main" id="{9F514462-3AD8-4E7B-8FA1-3271D57EDF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69360">
            <a:off x="1388143" y="1875645"/>
            <a:ext cx="1705928" cy="2703319"/>
          </a:xfrm>
          <a:prstGeom prst="rect">
            <a:avLst/>
          </a:prstGeom>
          <a:noFill/>
          <a:ln w="9525">
            <a:solidFill>
              <a:srgbClr val="3CB4EC"/>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DEFF3554-4448-4E16-B525-6261A1C4B05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20" t="5451" r="50940" b="27496"/>
          <a:stretch/>
        </p:blipFill>
        <p:spPr bwMode="auto">
          <a:xfrm rot="492303">
            <a:off x="2850322" y="1306322"/>
            <a:ext cx="3232406" cy="1368602"/>
          </a:xfrm>
          <a:prstGeom prst="rect">
            <a:avLst/>
          </a:prstGeom>
          <a:ln w="9525">
            <a:solidFill>
              <a:srgbClr val="3CB4EC"/>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descr="http://www.weekvanonswater.nl/media/17017/logo-week-van-ons-water_rgb_verloop_kleur.jpg">
            <a:hlinkClick r:id="rId10" action="ppaction://hlinkfile"/>
            <a:extLst>
              <a:ext uri="{FF2B5EF4-FFF2-40B4-BE49-F238E27FC236}">
                <a16:creationId xmlns:a16="http://schemas.microsoft.com/office/drawing/2014/main" id="{F9220D29-6711-452B-BB63-BD31F93978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3469" y="4290064"/>
            <a:ext cx="2516523" cy="41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42900" y="481237"/>
            <a:ext cx="6172200" cy="1148812"/>
          </a:xfrm>
        </p:spPr>
        <p:txBody>
          <a:bodyPr>
            <a:normAutofit fontScale="90000"/>
          </a:bodyPr>
          <a:lstStyle/>
          <a:p>
            <a:r>
              <a:rPr lang="nl-NL" sz="3700" dirty="0"/>
              <a:t>Communicatie</a:t>
            </a:r>
            <a:br>
              <a:rPr lang="nl-NL" dirty="0"/>
            </a:br>
            <a:endParaRPr lang="nl-NL" dirty="0"/>
          </a:p>
        </p:txBody>
      </p:sp>
      <p:pic>
        <p:nvPicPr>
          <p:cNvPr id="16" name="Afbeelding 1"/>
          <p:cNvPicPr>
            <a:picLocks noChangeAspect="1"/>
          </p:cNvPicPr>
          <p:nvPr/>
        </p:nvPicPr>
        <p:blipFill rotWithShape="1">
          <a:blip r:embed="rId12">
            <a:extLst>
              <a:ext uri="{BEBA8EAE-BF5A-486C-A8C5-ECC9F3942E4B}">
                <a14:imgProps xmlns:a14="http://schemas.microsoft.com/office/drawing/2010/main">
                  <a14:imgLayer r:embed="rId13">
                    <a14:imgEffect>
                      <a14:backgroundRemoval t="37200" b="65200" l="2250" r="97250">
                        <a14:foregroundMark x1="24250" y1="43600" x2="24250" y2="43600"/>
                        <a14:foregroundMark x1="21250" y1="48400" x2="21250" y2="48400"/>
                        <a14:foregroundMark x1="33000" y1="52800" x2="33000" y2="52800"/>
                        <a14:foregroundMark x1="35500" y1="47200" x2="35500" y2="47200"/>
                        <a14:foregroundMark x1="36500" y1="45600" x2="36500" y2="45600"/>
                        <a14:foregroundMark x1="46500" y1="46400" x2="46500" y2="46400"/>
                        <a14:foregroundMark x1="52750" y1="46400" x2="52750" y2="46400"/>
                        <a14:foregroundMark x1="57750" y1="49600" x2="57750" y2="49600"/>
                        <a14:foregroundMark x1="74000" y1="51200" x2="74000" y2="51200"/>
                        <a14:foregroundMark x1="79000" y1="47600" x2="79000" y2="47600"/>
                        <a14:foregroundMark x1="81000" y1="45600" x2="81000" y2="45600"/>
                        <a14:foregroundMark x1="85000" y1="44800" x2="85000" y2="44800"/>
                        <a14:foregroundMark x1="92750" y1="44800" x2="92750" y2="44800"/>
                        <a14:foregroundMark x1="92750" y1="44800" x2="92750" y2="44800"/>
                        <a14:foregroundMark x1="65250" y1="47600" x2="65250" y2="47600"/>
                        <a14:foregroundMark x1="65250" y1="47600" x2="65250" y2="47600"/>
                        <a14:foregroundMark x1="59750" y1="46400" x2="59750" y2="46400"/>
                        <a14:foregroundMark x1="51750" y1="52800" x2="51750" y2="52800"/>
                        <a14:foregroundMark x1="46000" y1="49600" x2="46000" y2="49600"/>
                        <a14:foregroundMark x1="42750" y1="47600" x2="42750" y2="47600"/>
                        <a14:foregroundMark x1="39750" y1="50400" x2="39750" y2="50400"/>
                        <a14:foregroundMark x1="61750" y1="47600" x2="61750" y2="47600"/>
                        <a14:foregroundMark x1="28750" y1="41600" x2="28750" y2="41600"/>
                      </a14:backgroundRemoval>
                    </a14:imgEffect>
                  </a14:imgLayer>
                </a14:imgProps>
              </a:ext>
              <a:ext uri="{28A0092B-C50C-407E-A947-70E740481C1C}">
                <a14:useLocalDpi xmlns:a14="http://schemas.microsoft.com/office/drawing/2010/main" val="0"/>
              </a:ext>
            </a:extLst>
          </a:blip>
          <a:srcRect t="35531" b="37745"/>
          <a:stretch/>
        </p:blipFill>
        <p:spPr>
          <a:xfrm>
            <a:off x="0" y="59527"/>
            <a:ext cx="2294875" cy="383294"/>
          </a:xfrm>
          <a:prstGeom prst="rect">
            <a:avLst/>
          </a:prstGeom>
        </p:spPr>
      </p:pic>
    </p:spTree>
    <p:extLst>
      <p:ext uri="{BB962C8B-B14F-4D97-AF65-F5344CB8AC3E}">
        <p14:creationId xmlns:p14="http://schemas.microsoft.com/office/powerpoint/2010/main" val="3276941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Users\btho\AppData\Local\Microsoft\Windows\Temporary Internet Files\Content.Outlook\Y5F6UFF0\79247_xgaplus.jpg">
            <a:extLst>
              <a:ext uri="{FF2B5EF4-FFF2-40B4-BE49-F238E27FC236}">
                <a16:creationId xmlns:a16="http://schemas.microsoft.com/office/drawing/2014/main" id="{EA15657B-860A-4E66-928F-8091FE5E08C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5985" y="3134916"/>
            <a:ext cx="3009900" cy="2008584"/>
          </a:xfrm>
          <a:noFill/>
        </p:spPr>
      </p:pic>
      <p:pic>
        <p:nvPicPr>
          <p:cNvPr id="4099" name="Afbeelding 9">
            <a:extLst>
              <a:ext uri="{FF2B5EF4-FFF2-40B4-BE49-F238E27FC236}">
                <a16:creationId xmlns:a16="http://schemas.microsoft.com/office/drawing/2014/main" id="{BD8CB80D-05B2-407F-BF25-2B3ECDF297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317" y="3134916"/>
            <a:ext cx="3287315" cy="20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fbeelding 5" descr="Breda_Talmazone_008.jpg">
            <a:extLst>
              <a:ext uri="{FF2B5EF4-FFF2-40B4-BE49-F238E27FC236}">
                <a16:creationId xmlns:a16="http://schemas.microsoft.com/office/drawing/2014/main" id="{491A181A-5287-4A2E-BDDA-B76841E831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654" y="0"/>
            <a:ext cx="3295650" cy="22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a:extLst>
              <a:ext uri="{FF2B5EF4-FFF2-40B4-BE49-F238E27FC236}">
                <a16:creationId xmlns:a16="http://schemas.microsoft.com/office/drawing/2014/main" id="{AAC3BEB1-D925-4017-AA0E-4277C5BF6488}"/>
              </a:ext>
            </a:extLst>
          </p:cNvPr>
          <p:cNvPicPr>
            <a:picLocks noChangeAspect="1" noChangeArrowheads="1"/>
          </p:cNvPicPr>
          <p:nvPr/>
        </p:nvPicPr>
        <p:blipFill>
          <a:blip r:embed="rId5" cstate="print">
            <a:lum bright="-4000"/>
            <a:extLst>
              <a:ext uri="{28A0092B-C50C-407E-A947-70E740481C1C}">
                <a14:useLocalDpi xmlns:a14="http://schemas.microsoft.com/office/drawing/2010/main" val="0"/>
              </a:ext>
            </a:extLst>
          </a:blip>
          <a:srcRect/>
          <a:stretch>
            <a:fillRect/>
          </a:stretch>
        </p:blipFill>
        <p:spPr bwMode="auto">
          <a:xfrm>
            <a:off x="266700" y="0"/>
            <a:ext cx="3020616" cy="22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11">
            <a:extLst>
              <a:ext uri="{FF2B5EF4-FFF2-40B4-BE49-F238E27FC236}">
                <a16:creationId xmlns:a16="http://schemas.microsoft.com/office/drawing/2014/main" id="{2743246B-71D6-4D8D-BF2A-ECE15BFC1317}"/>
              </a:ext>
            </a:extLst>
          </p:cNvPr>
          <p:cNvSpPr/>
          <p:nvPr/>
        </p:nvSpPr>
        <p:spPr>
          <a:xfrm>
            <a:off x="188119" y="2291954"/>
            <a:ext cx="4537472" cy="911788"/>
          </a:xfrm>
          <a:prstGeom prst="rect">
            <a:avLst/>
          </a:prstGeom>
        </p:spPr>
        <p:txBody>
          <a:bodyPr>
            <a:spAutoFit/>
          </a:bodyPr>
          <a:lstStyle/>
          <a:p>
            <a:pPr eaLnBrk="1" hangingPunct="1">
              <a:defRPr/>
            </a:pPr>
            <a:r>
              <a:rPr lang="nl-NL" sz="1500" dirty="0">
                <a:latin typeface="+mj-lt"/>
              </a:rPr>
              <a:t>Versnellen </a:t>
            </a:r>
          </a:p>
          <a:p>
            <a:pPr eaLnBrk="1" hangingPunct="1">
              <a:defRPr/>
            </a:pPr>
            <a:r>
              <a:rPr lang="nl-NL" sz="1500" dirty="0">
                <a:latin typeface="+mj-lt"/>
              </a:rPr>
              <a:t>Van een planningstraditie</a:t>
            </a:r>
          </a:p>
          <a:p>
            <a:pPr eaLnBrk="1" hangingPunct="1">
              <a:defRPr/>
            </a:pPr>
            <a:r>
              <a:rPr lang="nl-NL" sz="1500" dirty="0">
                <a:latin typeface="+mj-lt"/>
              </a:rPr>
              <a:t>Via intensiever samenwerken</a:t>
            </a:r>
          </a:p>
          <a:p>
            <a:pPr eaLnBrk="1" hangingPunct="1">
              <a:defRPr/>
            </a:pPr>
            <a:endParaRPr lang="nl-NL" sz="825" dirty="0">
              <a:latin typeface="+mj-lt"/>
            </a:endParaRPr>
          </a:p>
        </p:txBody>
      </p:sp>
      <p:sp>
        <p:nvSpPr>
          <p:cNvPr id="13" name="Tekstvak 12">
            <a:extLst>
              <a:ext uri="{FF2B5EF4-FFF2-40B4-BE49-F238E27FC236}">
                <a16:creationId xmlns:a16="http://schemas.microsoft.com/office/drawing/2014/main" id="{F40A82F3-B271-452E-AB7A-9C436618450C}"/>
              </a:ext>
            </a:extLst>
          </p:cNvPr>
          <p:cNvSpPr txBox="1"/>
          <p:nvPr/>
        </p:nvSpPr>
        <p:spPr>
          <a:xfrm>
            <a:off x="4023123" y="2291953"/>
            <a:ext cx="1620440" cy="680956"/>
          </a:xfrm>
          <a:prstGeom prst="rect">
            <a:avLst/>
          </a:prstGeom>
          <a:noFill/>
        </p:spPr>
        <p:txBody>
          <a:bodyPr>
            <a:spAutoFit/>
          </a:bodyPr>
          <a:lstStyle/>
          <a:p>
            <a:pPr eaLnBrk="1" hangingPunct="1">
              <a:defRPr/>
            </a:pPr>
            <a:r>
              <a:rPr lang="nl-NL" sz="3000" dirty="0">
                <a:solidFill>
                  <a:schemeClr val="tx2"/>
                </a:solidFill>
                <a:latin typeface="+mj-lt"/>
              </a:rPr>
              <a:t>Park in </a:t>
            </a:r>
            <a:r>
              <a:rPr lang="nl-NL" sz="825" dirty="0">
                <a:solidFill>
                  <a:schemeClr val="tx2"/>
                </a:solidFill>
                <a:latin typeface="+mj-lt"/>
              </a:rPr>
              <a:t>Hans Thoolen</a:t>
            </a:r>
          </a:p>
        </p:txBody>
      </p:sp>
      <p:pic>
        <p:nvPicPr>
          <p:cNvPr id="4104" name="Afbeelding 1">
            <a:extLst>
              <a:ext uri="{FF2B5EF4-FFF2-40B4-BE49-F238E27FC236}">
                <a16:creationId xmlns:a16="http://schemas.microsoft.com/office/drawing/2014/main" id="{5D7DC9CC-DCD4-4EEB-9A73-582DC7D110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8691" y="2352283"/>
            <a:ext cx="8572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Afbeelding 2">
            <a:extLst>
              <a:ext uri="{FF2B5EF4-FFF2-40B4-BE49-F238E27FC236}">
                <a16:creationId xmlns:a16="http://schemas.microsoft.com/office/drawing/2014/main" id="{6849B8A4-2124-4167-8C17-ED1DF38E7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504" y="2409825"/>
            <a:ext cx="1837134"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FA4B7308-EEDB-4C7D-89D3-93E1EB103E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4524" y="2547471"/>
            <a:ext cx="1080065" cy="397349"/>
          </a:xfrm>
          <a:prstGeom prst="rect">
            <a:avLst/>
          </a:prstGeom>
        </p:spPr>
      </p:pic>
    </p:spTree>
    <p:extLst>
      <p:ext uri="{BB962C8B-B14F-4D97-AF65-F5344CB8AC3E}">
        <p14:creationId xmlns:p14="http://schemas.microsoft.com/office/powerpoint/2010/main" val="450245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0"/>
            <a:ext cx="6857999" cy="6857999"/>
          </a:xfrm>
          <a:prstGeom prst="rect">
            <a:avLst/>
          </a:prstGeom>
        </p:spPr>
      </p:pic>
      <p:sp>
        <p:nvSpPr>
          <p:cNvPr id="5" name="Titel 4"/>
          <p:cNvSpPr>
            <a:spLocks noGrp="1"/>
          </p:cNvSpPr>
          <p:nvPr>
            <p:ph type="title"/>
          </p:nvPr>
        </p:nvSpPr>
        <p:spPr/>
        <p:txBody>
          <a:bodyPr/>
          <a:lstStyle/>
          <a:p>
            <a:r>
              <a:rPr lang="nl-NL" dirty="0"/>
              <a:t>Voer voor discussie</a:t>
            </a:r>
          </a:p>
        </p:txBody>
      </p:sp>
      <p:sp>
        <p:nvSpPr>
          <p:cNvPr id="7" name="Tijdelijke aanduiding voor inhoud 6"/>
          <p:cNvSpPr>
            <a:spLocks noGrp="1"/>
          </p:cNvSpPr>
          <p:nvPr>
            <p:ph idx="1"/>
          </p:nvPr>
        </p:nvSpPr>
        <p:spPr>
          <a:xfrm>
            <a:off x="404813" y="2264854"/>
            <a:ext cx="6326460" cy="613792"/>
          </a:xfrm>
        </p:spPr>
        <p:txBody>
          <a:bodyPr>
            <a:normAutofit/>
          </a:bodyPr>
          <a:lstStyle/>
          <a:p>
            <a:pPr marL="0" indent="0">
              <a:buNone/>
            </a:pPr>
            <a:r>
              <a:rPr lang="nl-NL" sz="3000" dirty="0"/>
              <a:t>Hoe borgen we de samenhang?</a:t>
            </a:r>
          </a:p>
        </p:txBody>
      </p:sp>
    </p:spTree>
    <p:extLst>
      <p:ext uri="{BB962C8B-B14F-4D97-AF65-F5344CB8AC3E}">
        <p14:creationId xmlns:p14="http://schemas.microsoft.com/office/powerpoint/2010/main" val="130847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0"/>
            <a:ext cx="6857999" cy="6857999"/>
          </a:xfrm>
          <a:prstGeom prst="rect">
            <a:avLst/>
          </a:prstGeom>
        </p:spPr>
      </p:pic>
      <p:sp>
        <p:nvSpPr>
          <p:cNvPr id="3" name="Titel 2"/>
          <p:cNvSpPr>
            <a:spLocks noGrp="1"/>
          </p:cNvSpPr>
          <p:nvPr>
            <p:ph type="ctrTitle"/>
          </p:nvPr>
        </p:nvSpPr>
        <p:spPr>
          <a:xfrm>
            <a:off x="404664" y="1597822"/>
            <a:ext cx="6048672" cy="1102519"/>
          </a:xfrm>
        </p:spPr>
        <p:txBody>
          <a:bodyPr>
            <a:normAutofit fontScale="90000"/>
          </a:bodyPr>
          <a:lstStyle/>
          <a:p>
            <a:r>
              <a:rPr lang="nl-NL" sz="3600" dirty="0">
                <a:solidFill>
                  <a:schemeClr val="tx1">
                    <a:lumMod val="50000"/>
                    <a:lumOff val="50000"/>
                  </a:schemeClr>
                </a:solidFill>
                <a:latin typeface="Futura Book" panose="020B0502020204020303" pitchFamily="34" charset="0"/>
              </a:rPr>
              <a:t>de</a:t>
            </a:r>
            <a:r>
              <a:rPr lang="nl-NL" dirty="0">
                <a:latin typeface="Futura Book" panose="020B0502020204020303" pitchFamily="34" charset="0"/>
              </a:rPr>
              <a:t> NATIONALE OMGEVINGSVISIE</a:t>
            </a:r>
          </a:p>
        </p:txBody>
      </p:sp>
      <p:sp>
        <p:nvSpPr>
          <p:cNvPr id="9" name="Ondertitel 8"/>
          <p:cNvSpPr>
            <a:spLocks noGrp="1"/>
          </p:cNvSpPr>
          <p:nvPr>
            <p:ph type="subTitle" idx="1"/>
          </p:nvPr>
        </p:nvSpPr>
        <p:spPr>
          <a:xfrm>
            <a:off x="548680" y="2914650"/>
            <a:ext cx="5472608" cy="1314450"/>
          </a:xfrm>
        </p:spPr>
        <p:txBody>
          <a:bodyPr>
            <a:normAutofit/>
          </a:bodyPr>
          <a:lstStyle/>
          <a:p>
            <a:r>
              <a:rPr lang="nl-NL" dirty="0">
                <a:latin typeface="Futura Book" panose="020B0502020204020303" pitchFamily="34" charset="0"/>
              </a:rPr>
              <a:t>en klimaatadaptatie</a:t>
            </a:r>
          </a:p>
          <a:p>
            <a:endParaRPr lang="nl-NL" sz="1500" dirty="0">
              <a:latin typeface="Futura Book" panose="020B0502020204020303" pitchFamily="34" charset="0"/>
            </a:endParaRPr>
          </a:p>
          <a:p>
            <a:r>
              <a:rPr lang="nl-NL" sz="1500" dirty="0">
                <a:solidFill>
                  <a:schemeClr val="tx1"/>
                </a:solidFill>
                <a:latin typeface="Futura Book" panose="020B0502020204020303" pitchFamily="34" charset="0"/>
              </a:rPr>
              <a:t>Louis Fick, Ministerie van Infrastructuur en Waterstaat </a:t>
            </a:r>
          </a:p>
        </p:txBody>
      </p:sp>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r="78381"/>
          <a:stretch/>
        </p:blipFill>
        <p:spPr>
          <a:xfrm>
            <a:off x="3290317" y="-1537"/>
            <a:ext cx="296090" cy="534937"/>
          </a:xfrm>
          <a:prstGeom prst="rect">
            <a:avLst/>
          </a:prstGeom>
        </p:spPr>
      </p:pic>
    </p:spTree>
    <p:extLst>
      <p:ext uri="{BB962C8B-B14F-4D97-AF65-F5344CB8AC3E}">
        <p14:creationId xmlns:p14="http://schemas.microsoft.com/office/powerpoint/2010/main" val="177875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33375" y="1717114"/>
            <a:ext cx="6170266" cy="2948946"/>
          </a:xfrm>
        </p:spPr>
        <p:txBody>
          <a:bodyPr/>
          <a:lstStyle/>
          <a:p>
            <a:pPr>
              <a:buFont typeface="Arial" panose="020B0604020202020204" pitchFamily="34" charset="0"/>
              <a:buChar char="•"/>
            </a:pPr>
            <a:r>
              <a:rPr lang="nl-NL" dirty="0"/>
              <a:t>NOVI: de lange termijn visie van het kabinet op een </a:t>
            </a:r>
            <a:r>
              <a:rPr lang="nl-NL" b="1" dirty="0"/>
              <a:t>duurzaam perspectief voor onze leefomgeving</a:t>
            </a:r>
          </a:p>
          <a:p>
            <a:pPr>
              <a:buFont typeface="Arial" panose="020B0604020202020204" pitchFamily="34" charset="0"/>
              <a:buChar char="•"/>
            </a:pPr>
            <a:r>
              <a:rPr lang="nl-NL" dirty="0"/>
              <a:t>Provincies, gemeenten, waterschappen, maatschappelijke organisaties en burgers hebben bijgedragen aan de ontwerp-NOVI</a:t>
            </a:r>
          </a:p>
          <a:p>
            <a:pPr>
              <a:buFont typeface="Arial" panose="020B0604020202020204" pitchFamily="34" charset="0"/>
              <a:buChar char="•"/>
            </a:pPr>
            <a:r>
              <a:rPr lang="nl-NL" dirty="0"/>
              <a:t>De NOVI-aanpak is een gezamenlijke verantwoordelijkheid van alle betrokken overheden. Alleen het Rijk is juridisch aan de NOVI gebonden </a:t>
            </a:r>
            <a:endParaRPr lang="en-GB" dirty="0"/>
          </a:p>
        </p:txBody>
      </p:sp>
      <p:sp>
        <p:nvSpPr>
          <p:cNvPr id="3" name="Titel 2"/>
          <p:cNvSpPr>
            <a:spLocks noGrp="1"/>
          </p:cNvSpPr>
          <p:nvPr>
            <p:ph type="title"/>
          </p:nvPr>
        </p:nvSpPr>
        <p:spPr/>
        <p:txBody>
          <a:bodyPr/>
          <a:lstStyle/>
          <a:p>
            <a:r>
              <a:rPr lang="en-GB" dirty="0"/>
              <a:t>NOVI </a:t>
            </a:r>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7</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2433427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en-GB" dirty="0" err="1"/>
              <a:t>Ontwerp</a:t>
            </a:r>
            <a:r>
              <a:rPr lang="en-GB" dirty="0"/>
              <a:t> NOVI </a:t>
            </a:r>
            <a:r>
              <a:rPr lang="en-GB" dirty="0" err="1"/>
              <a:t>vastgesteld</a:t>
            </a:r>
            <a:r>
              <a:rPr lang="en-GB" dirty="0"/>
              <a:t> in MR van </a:t>
            </a:r>
            <a:r>
              <a:rPr lang="en-GB" b="1" dirty="0"/>
              <a:t>7 </a:t>
            </a:r>
            <a:r>
              <a:rPr lang="en-GB" b="1" dirty="0" err="1"/>
              <a:t>juni</a:t>
            </a:r>
            <a:r>
              <a:rPr lang="en-GB" b="1" dirty="0"/>
              <a:t> 2019</a:t>
            </a:r>
          </a:p>
          <a:p>
            <a:pPr>
              <a:buFont typeface="Arial" panose="020B0604020202020204" pitchFamily="34" charset="0"/>
              <a:buChar char="•"/>
            </a:pPr>
            <a:r>
              <a:rPr lang="en-GB" dirty="0" err="1"/>
              <a:t>Lancering</a:t>
            </a:r>
            <a:r>
              <a:rPr lang="en-GB" dirty="0"/>
              <a:t> </a:t>
            </a:r>
            <a:r>
              <a:rPr lang="en-GB" dirty="0" err="1"/>
              <a:t>ontwerp</a:t>
            </a:r>
            <a:r>
              <a:rPr lang="en-GB" dirty="0"/>
              <a:t> NOVI </a:t>
            </a:r>
            <a:r>
              <a:rPr lang="en-GB" b="1" dirty="0"/>
              <a:t>20 </a:t>
            </a:r>
            <a:r>
              <a:rPr lang="en-GB" b="1" dirty="0" err="1"/>
              <a:t>juni</a:t>
            </a:r>
            <a:r>
              <a:rPr lang="en-GB" b="1" dirty="0"/>
              <a:t> 2019</a:t>
            </a:r>
          </a:p>
          <a:p>
            <a:pPr>
              <a:buFont typeface="Arial" panose="020B0604020202020204" pitchFamily="34" charset="0"/>
              <a:buChar char="•"/>
            </a:pPr>
            <a:r>
              <a:rPr lang="nl-NL" dirty="0"/>
              <a:t>Ter inzage legging </a:t>
            </a:r>
            <a:r>
              <a:rPr lang="nl-NL" b="1" dirty="0"/>
              <a:t>20 augustus tot en met 30 september 2019</a:t>
            </a:r>
            <a:r>
              <a:rPr lang="nl-NL" dirty="0"/>
              <a:t> </a:t>
            </a:r>
          </a:p>
          <a:p>
            <a:pPr>
              <a:buFont typeface="Arial" panose="020B0604020202020204" pitchFamily="34" charset="0"/>
              <a:buChar char="•"/>
            </a:pPr>
            <a:r>
              <a:rPr lang="nl-NL" dirty="0"/>
              <a:t>Zienswijzen indienen door burgers, organisaties en medeoverheden op de ontwerp-NOVI en de </a:t>
            </a:r>
            <a:r>
              <a:rPr lang="nl-NL" dirty="0" err="1"/>
              <a:t>PlanMER</a:t>
            </a:r>
            <a:endParaRPr lang="nl-NL" dirty="0"/>
          </a:p>
          <a:p>
            <a:pPr>
              <a:buFont typeface="Arial" panose="020B0604020202020204" pitchFamily="34" charset="0"/>
              <a:buChar char="•"/>
            </a:pPr>
            <a:r>
              <a:rPr lang="nl-NL" dirty="0"/>
              <a:t>Definitieve NOVI </a:t>
            </a:r>
            <a:r>
              <a:rPr lang="nl-NL" b="1" dirty="0"/>
              <a:t>eind 2019</a:t>
            </a:r>
            <a:r>
              <a:rPr lang="nl-NL" dirty="0"/>
              <a:t>, gelijktijdig met de </a:t>
            </a:r>
            <a:r>
              <a:rPr lang="nl-NL" b="1" dirty="0"/>
              <a:t>samenwerkingsafspraken</a:t>
            </a:r>
            <a:r>
              <a:rPr lang="nl-NL" dirty="0"/>
              <a:t> met medeoverheden over uitvoering NOVI</a:t>
            </a:r>
          </a:p>
          <a:p>
            <a:pPr>
              <a:buFont typeface="Arial" panose="020B0604020202020204" pitchFamily="34" charset="0"/>
              <a:buChar char="•"/>
            </a:pPr>
            <a:endParaRPr lang="en-GB" dirty="0"/>
          </a:p>
          <a:p>
            <a:endParaRPr lang="en-GB" dirty="0"/>
          </a:p>
        </p:txBody>
      </p:sp>
      <p:sp>
        <p:nvSpPr>
          <p:cNvPr id="3" name="Titel 2"/>
          <p:cNvSpPr>
            <a:spLocks noGrp="1"/>
          </p:cNvSpPr>
          <p:nvPr>
            <p:ph type="title"/>
          </p:nvPr>
        </p:nvSpPr>
        <p:spPr/>
        <p:txBody>
          <a:bodyPr/>
          <a:lstStyle/>
          <a:p>
            <a:r>
              <a:rPr lang="en-GB" dirty="0"/>
              <a:t>NOVI </a:t>
            </a:r>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8</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298757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Font typeface="Arial" panose="020B0604020202020204" pitchFamily="34" charset="0"/>
              <a:buChar char="•"/>
            </a:pPr>
            <a:r>
              <a:rPr lang="en-GB" dirty="0" err="1"/>
              <a:t>Een</a:t>
            </a:r>
            <a:r>
              <a:rPr lang="en-GB" dirty="0"/>
              <a:t> </a:t>
            </a:r>
            <a:r>
              <a:rPr lang="en-GB" dirty="0" err="1"/>
              <a:t>klimaatbestendige</a:t>
            </a:r>
            <a:r>
              <a:rPr lang="en-GB" dirty="0"/>
              <a:t> delta</a:t>
            </a:r>
          </a:p>
          <a:p>
            <a:pPr>
              <a:buFont typeface="Arial" panose="020B0604020202020204" pitchFamily="34" charset="0"/>
              <a:buChar char="•"/>
            </a:pPr>
            <a:r>
              <a:rPr lang="en-GB" dirty="0" err="1"/>
              <a:t>Een</a:t>
            </a:r>
            <a:r>
              <a:rPr lang="en-GB" dirty="0"/>
              <a:t> </a:t>
            </a:r>
            <a:r>
              <a:rPr lang="en-GB" dirty="0" err="1"/>
              <a:t>concurrende</a:t>
            </a:r>
            <a:r>
              <a:rPr lang="en-GB" dirty="0"/>
              <a:t>, </a:t>
            </a:r>
            <a:r>
              <a:rPr lang="en-GB" dirty="0" err="1"/>
              <a:t>duurzame</a:t>
            </a:r>
            <a:r>
              <a:rPr lang="en-GB" dirty="0"/>
              <a:t> </a:t>
            </a:r>
            <a:r>
              <a:rPr lang="en-GB" dirty="0" err="1"/>
              <a:t>en</a:t>
            </a:r>
            <a:r>
              <a:rPr lang="en-GB" dirty="0"/>
              <a:t> </a:t>
            </a:r>
            <a:r>
              <a:rPr lang="en-GB" dirty="0" err="1"/>
              <a:t>circulaire</a:t>
            </a:r>
            <a:r>
              <a:rPr lang="en-GB" dirty="0"/>
              <a:t> </a:t>
            </a:r>
            <a:r>
              <a:rPr lang="en-GB" dirty="0" err="1"/>
              <a:t>economie</a:t>
            </a:r>
            <a:endParaRPr lang="en-GB" dirty="0"/>
          </a:p>
          <a:p>
            <a:pPr>
              <a:buFont typeface="Arial" panose="020B0604020202020204" pitchFamily="34" charset="0"/>
              <a:buChar char="•"/>
            </a:pPr>
            <a:r>
              <a:rPr lang="en-GB" dirty="0" err="1"/>
              <a:t>Kwaliteit</a:t>
            </a:r>
            <a:r>
              <a:rPr lang="en-GB" dirty="0"/>
              <a:t> van </a:t>
            </a:r>
            <a:r>
              <a:rPr lang="en-GB" dirty="0" err="1"/>
              <a:t>leven</a:t>
            </a:r>
            <a:r>
              <a:rPr lang="en-GB" dirty="0"/>
              <a:t> in </a:t>
            </a:r>
            <a:r>
              <a:rPr lang="en-GB" dirty="0" err="1"/>
              <a:t>stad</a:t>
            </a:r>
            <a:r>
              <a:rPr lang="en-GB" dirty="0"/>
              <a:t> </a:t>
            </a:r>
            <a:r>
              <a:rPr lang="en-GB" dirty="0" err="1"/>
              <a:t>en</a:t>
            </a:r>
            <a:r>
              <a:rPr lang="en-GB" dirty="0"/>
              <a:t> </a:t>
            </a:r>
            <a:r>
              <a:rPr lang="en-GB" dirty="0" err="1"/>
              <a:t>dorp</a:t>
            </a:r>
            <a:endParaRPr lang="en-GB" dirty="0"/>
          </a:p>
          <a:p>
            <a:pPr>
              <a:buFont typeface="Arial" panose="020B0604020202020204" pitchFamily="34" charset="0"/>
              <a:buChar char="•"/>
            </a:pPr>
            <a:r>
              <a:rPr lang="en-GB" dirty="0" err="1"/>
              <a:t>Nabijheid</a:t>
            </a:r>
            <a:r>
              <a:rPr lang="en-GB" dirty="0"/>
              <a:t> </a:t>
            </a:r>
            <a:r>
              <a:rPr lang="en-GB" dirty="0" err="1"/>
              <a:t>en</a:t>
            </a:r>
            <a:r>
              <a:rPr lang="en-GB" dirty="0"/>
              <a:t> </a:t>
            </a:r>
            <a:r>
              <a:rPr lang="en-GB" dirty="0" err="1"/>
              <a:t>betrouwbare</a:t>
            </a:r>
            <a:r>
              <a:rPr lang="en-GB" dirty="0"/>
              <a:t> </a:t>
            </a:r>
            <a:r>
              <a:rPr lang="en-GB" dirty="0" err="1"/>
              <a:t>verbindingen</a:t>
            </a:r>
            <a:endParaRPr lang="en-GB" dirty="0"/>
          </a:p>
          <a:p>
            <a:pPr>
              <a:buFont typeface="Arial" panose="020B0604020202020204" pitchFamily="34" charset="0"/>
              <a:buChar char="•"/>
            </a:pPr>
            <a:r>
              <a:rPr lang="en-GB" dirty="0" err="1"/>
              <a:t>Veilig</a:t>
            </a:r>
            <a:r>
              <a:rPr lang="en-GB" dirty="0"/>
              <a:t> </a:t>
            </a:r>
            <a:r>
              <a:rPr lang="en-GB" dirty="0" err="1"/>
              <a:t>en</a:t>
            </a:r>
            <a:r>
              <a:rPr lang="en-GB" dirty="0"/>
              <a:t> </a:t>
            </a:r>
            <a:r>
              <a:rPr lang="en-GB" dirty="0" err="1"/>
              <a:t>gezond</a:t>
            </a:r>
            <a:r>
              <a:rPr lang="en-GB" dirty="0"/>
              <a:t>, </a:t>
            </a:r>
            <a:r>
              <a:rPr lang="en-GB" dirty="0" err="1"/>
              <a:t>herkenbaar</a:t>
            </a:r>
            <a:r>
              <a:rPr lang="en-GB" dirty="0"/>
              <a:t> </a:t>
            </a:r>
            <a:r>
              <a:rPr lang="en-GB" dirty="0" err="1"/>
              <a:t>en</a:t>
            </a:r>
            <a:r>
              <a:rPr lang="en-GB" dirty="0"/>
              <a:t> </a:t>
            </a:r>
            <a:r>
              <a:rPr lang="en-GB" dirty="0" err="1"/>
              <a:t>natuurlijk</a:t>
            </a:r>
            <a:r>
              <a:rPr lang="en-GB" dirty="0"/>
              <a:t>  </a:t>
            </a:r>
          </a:p>
          <a:p>
            <a:pPr>
              <a:buFont typeface="Arial" panose="020B0604020202020204" pitchFamily="34" charset="0"/>
              <a:buChar char="•"/>
            </a:pPr>
            <a:endParaRPr lang="en-GB" dirty="0"/>
          </a:p>
          <a:p>
            <a:pPr>
              <a:buFont typeface="Arial" panose="020B0604020202020204" pitchFamily="34" charset="0"/>
              <a:buChar char="•"/>
            </a:pPr>
            <a:endParaRPr lang="en-GB" b="1" dirty="0"/>
          </a:p>
        </p:txBody>
      </p:sp>
      <p:sp>
        <p:nvSpPr>
          <p:cNvPr id="3" name="Titel 2"/>
          <p:cNvSpPr>
            <a:spLocks noGrp="1"/>
          </p:cNvSpPr>
          <p:nvPr>
            <p:ph type="title"/>
          </p:nvPr>
        </p:nvSpPr>
        <p:spPr/>
        <p:txBody>
          <a:bodyPr/>
          <a:lstStyle/>
          <a:p>
            <a:r>
              <a:rPr lang="en-GB" dirty="0"/>
              <a:t>NOVI </a:t>
            </a:r>
            <a:r>
              <a:rPr lang="en-GB" dirty="0" err="1"/>
              <a:t>Toekomstperspectief</a:t>
            </a:r>
            <a:endParaRPr lang="en-GB" dirty="0"/>
          </a:p>
        </p:txBody>
      </p:sp>
      <p:sp>
        <p:nvSpPr>
          <p:cNvPr id="6" name="Tijdelijke aanduiding voor dianummer 5"/>
          <p:cNvSpPr>
            <a:spLocks noGrp="1"/>
          </p:cNvSpPr>
          <p:nvPr>
            <p:ph type="sldNum" sz="quarter" idx="12"/>
          </p:nvPr>
        </p:nvSpPr>
        <p:spPr/>
        <p:txBody>
          <a:bodyPr/>
          <a:lstStyle/>
          <a:p>
            <a:pPr defTabSz="514350"/>
            <a:fld id="{10A0A6AF-03C5-477E-939A-E28F7E7F05EA}" type="slidenum">
              <a:rPr lang="nl-NL">
                <a:solidFill>
                  <a:srgbClr val="FFFFFF">
                    <a:lumMod val="65000"/>
                  </a:srgbClr>
                </a:solidFill>
                <a:latin typeface="Verdana"/>
              </a:rPr>
              <a:pPr defTabSz="514350"/>
              <a:t>9</a:t>
            </a:fld>
            <a:endParaRPr lang="nl-NL" dirty="0">
              <a:solidFill>
                <a:srgbClr val="FFFFFF">
                  <a:lumMod val="65000"/>
                </a:srgbClr>
              </a:solidFill>
              <a:latin typeface="Verdana"/>
            </a:endParaRPr>
          </a:p>
        </p:txBody>
      </p:sp>
    </p:spTree>
    <p:extLst>
      <p:ext uri="{BB962C8B-B14F-4D97-AF65-F5344CB8AC3E}">
        <p14:creationId xmlns:p14="http://schemas.microsoft.com/office/powerpoint/2010/main" val="391399826"/>
      </p:ext>
    </p:extLst>
  </p:cSld>
  <p:clrMapOvr>
    <a:masterClrMapping/>
  </p:clrMapOvr>
</p:sld>
</file>

<file path=ppt/theme/theme1.xml><?xml version="1.0" encoding="utf-8"?>
<a:theme xmlns:a="http://schemas.openxmlformats.org/drawingml/2006/main" name="Blan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TotalTime>
  <Words>1287</Words>
  <Application>Microsoft Office PowerPoint</Application>
  <PresentationFormat>Aangepast</PresentationFormat>
  <Paragraphs>279</Paragraphs>
  <Slides>52</Slides>
  <Notes>26</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52</vt:i4>
      </vt:variant>
    </vt:vector>
  </HeadingPairs>
  <TitlesOfParts>
    <vt:vector size="61" baseType="lpstr">
      <vt:lpstr>Arial</vt:lpstr>
      <vt:lpstr>Calibri</vt:lpstr>
      <vt:lpstr>Frutiger 55 Roman</vt:lpstr>
      <vt:lpstr>Futura Book</vt:lpstr>
      <vt:lpstr>Times New Roman</vt:lpstr>
      <vt:lpstr>Verdana</vt:lpstr>
      <vt:lpstr>Wingdings</vt:lpstr>
      <vt:lpstr>Blank</vt:lpstr>
      <vt:lpstr>IenW Nederlands 16:9</vt:lpstr>
      <vt:lpstr>de NOVI – POVI – GOVI </vt:lpstr>
      <vt:lpstr>PowerPoint-presentatie</vt:lpstr>
      <vt:lpstr>VERBETERDOELEN STELSELHERZIENING</vt:lpstr>
      <vt:lpstr>PowerPoint-presentatie</vt:lpstr>
      <vt:lpstr>SAMENHANG INSTRUMENTEN</vt:lpstr>
      <vt:lpstr>de NATIONALE OMGEVINGSVISIE</vt:lpstr>
      <vt:lpstr>NOVI </vt:lpstr>
      <vt:lpstr>NOVI </vt:lpstr>
      <vt:lpstr>NOVI Toekomstperspectief</vt:lpstr>
      <vt:lpstr>NOVI Nationaal belang en opgaven </vt:lpstr>
      <vt:lpstr>NOVI Nationaal belang en opgaven </vt:lpstr>
      <vt:lpstr>NOVI nationaal belang en opgaven, rol Rijk </vt:lpstr>
      <vt:lpstr>NOVI van prioriteit naar beleidskeuzen</vt:lpstr>
      <vt:lpstr>NOVI samenwerking en uitvoering</vt:lpstr>
      <vt:lpstr>NOVI samenwerking en uitvoering</vt:lpstr>
      <vt:lpstr>NOVI samenwerking en uitvoering</vt:lpstr>
      <vt:lpstr>de PROVINCIALE OMGEVINGSVISIE</vt:lpstr>
      <vt:lpstr>OMGEVINGSWET IN BRABANT</vt:lpstr>
      <vt:lpstr>BRABANTSE OMGEVINGSVISIE</vt:lpstr>
      <vt:lpstr>PowerPoint-presentatie</vt:lpstr>
      <vt:lpstr>PowerPoint-presentatie</vt:lpstr>
      <vt:lpstr>PowerPoint-presentatie</vt:lpstr>
      <vt:lpstr>PowerPoint-presentatie</vt:lpstr>
      <vt:lpstr>PowerPoint-presentatie</vt:lpstr>
      <vt:lpstr>PowerPoint-presentatie</vt:lpstr>
      <vt:lpstr>de GEMEENTELIJKE OMGEVINGSVISIE</vt:lpstr>
      <vt:lpstr>Verhaal van Breda, richting op hoofdlijnen “Breda brengt het samen” Schakelen op assen, in kwaliteit, met elkaar</vt:lpstr>
      <vt:lpstr>Van structuurvisie naar omgevingsvisie</vt:lpstr>
      <vt:lpstr>PowerPoint-presentatie</vt:lpstr>
      <vt:lpstr>4 samenhangende aandachtsgebieden   In de actualisering van bestaande Structuurvisie naar omgevingsvisie 2040</vt:lpstr>
      <vt:lpstr>PowerPoint-presentatie</vt:lpstr>
      <vt:lpstr>Centrum groter rond 2-zijdig internationaal station</vt:lpstr>
      <vt:lpstr>Van verstedelijking Naar “herstedelijking”</vt:lpstr>
      <vt:lpstr>Bovenlokale uitdaging Samenwerking met provincie op 5 thema’s </vt:lpstr>
      <vt:lpstr>Klimaatadaptatie in Breda  2019-2023</vt:lpstr>
      <vt:lpstr>Klimaatadaptatie</vt:lpstr>
      <vt:lpstr>PowerPoint-presentatie</vt:lpstr>
      <vt:lpstr>PowerPoint-presentatie</vt:lpstr>
      <vt:lpstr>PowerPoint-presentatie</vt:lpstr>
      <vt:lpstr>PowerPoint-presentatie</vt:lpstr>
      <vt:lpstr>Kralensnoer</vt:lpstr>
      <vt:lpstr>PowerPoint-presentatie</vt:lpstr>
      <vt:lpstr>PowerPoint-presentatie</vt:lpstr>
      <vt:lpstr>PowerPoint-presentatie</vt:lpstr>
      <vt:lpstr>Kralensnoer</vt:lpstr>
      <vt:lpstr>Wijkaanpak</vt:lpstr>
      <vt:lpstr>Wijkaanpak</vt:lpstr>
      <vt:lpstr>Wijkaanpak</vt:lpstr>
      <vt:lpstr>Wijkaanpak</vt:lpstr>
      <vt:lpstr>Communicatie </vt:lpstr>
      <vt:lpstr>PowerPoint-presentatie</vt:lpstr>
      <vt:lpstr>Voer voor discussie</vt:lpstr>
    </vt:vector>
  </TitlesOfParts>
  <Company>Provincie Noord-Brabant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Ilse van Rijsingen</dc:creator>
  <cp:lastModifiedBy>Stichting CAS</cp:lastModifiedBy>
  <cp:revision>152</cp:revision>
  <cp:lastPrinted>2018-10-31T08:26:21Z</cp:lastPrinted>
  <dcterms:created xsi:type="dcterms:W3CDTF">2018-03-12T13:19:51Z</dcterms:created>
  <dcterms:modified xsi:type="dcterms:W3CDTF">2019-07-29T08:56:21Z</dcterms:modified>
</cp:coreProperties>
</file>