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70.jp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72.jp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80.jpg" ContentType="image/jpeg"/>
  <Override PartName="/ppt/notesSlides/notesSlide13.xml" ContentType="application/vnd.openxmlformats-officedocument.presentationml.notesSlide+xml"/>
  <Override PartName="/ppt/media/image83.jp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4"/>
  </p:sldMasterIdLst>
  <p:notesMasterIdLst>
    <p:notesMasterId r:id="rId42"/>
  </p:notesMasterIdLst>
  <p:sldIdLst>
    <p:sldId id="257" r:id="rId5"/>
    <p:sldId id="258" r:id="rId6"/>
    <p:sldId id="297" r:id="rId7"/>
    <p:sldId id="259" r:id="rId8"/>
    <p:sldId id="261" r:id="rId9"/>
    <p:sldId id="272" r:id="rId10"/>
    <p:sldId id="262" r:id="rId11"/>
    <p:sldId id="273" r:id="rId12"/>
    <p:sldId id="263" r:id="rId13"/>
    <p:sldId id="265" r:id="rId14"/>
    <p:sldId id="267" r:id="rId15"/>
    <p:sldId id="266" r:id="rId16"/>
    <p:sldId id="274" r:id="rId17"/>
    <p:sldId id="298" r:id="rId18"/>
    <p:sldId id="275" r:id="rId19"/>
    <p:sldId id="295" r:id="rId20"/>
    <p:sldId id="277" r:id="rId21"/>
    <p:sldId id="278" r:id="rId22"/>
    <p:sldId id="279" r:id="rId23"/>
    <p:sldId id="276" r:id="rId24"/>
    <p:sldId id="280" r:id="rId25"/>
    <p:sldId id="281" r:id="rId26"/>
    <p:sldId id="282" r:id="rId27"/>
    <p:sldId id="283" r:id="rId28"/>
    <p:sldId id="284" r:id="rId29"/>
    <p:sldId id="285" r:id="rId30"/>
    <p:sldId id="296" r:id="rId31"/>
    <p:sldId id="286" r:id="rId32"/>
    <p:sldId id="299" r:id="rId33"/>
    <p:sldId id="288" r:id="rId34"/>
    <p:sldId id="289" r:id="rId35"/>
    <p:sldId id="290" r:id="rId36"/>
    <p:sldId id="291" r:id="rId37"/>
    <p:sldId id="292" r:id="rId38"/>
    <p:sldId id="293" r:id="rId39"/>
    <p:sldId id="294" r:id="rId40"/>
    <p:sldId id="269" r:id="rId41"/>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2" userDrawn="1">
          <p15:clr>
            <a:srgbClr val="A4A3A4"/>
          </p15:clr>
        </p15:guide>
        <p15:guide id="2" pos="979" userDrawn="1">
          <p15:clr>
            <a:srgbClr val="A4A3A4"/>
          </p15:clr>
        </p15:guide>
        <p15:guide id="3" orient="horz" pos="840" userDrawn="1">
          <p15:clr>
            <a:srgbClr val="A4A3A4"/>
          </p15:clr>
        </p15:guide>
        <p15:guide id="4" pos="11548" userDrawn="1">
          <p15:clr>
            <a:srgbClr val="A4A3A4"/>
          </p15:clr>
        </p15:guide>
        <p15:guide id="5" pos="2340" userDrawn="1">
          <p15:clr>
            <a:srgbClr val="A4A3A4"/>
          </p15:clr>
        </p15:guide>
        <p15:guide id="6" pos="6332" userDrawn="1">
          <p15:clr>
            <a:srgbClr val="A4A3A4"/>
          </p15:clr>
        </p15:guide>
        <p15:guide id="7" pos="1161" userDrawn="1">
          <p15:clr>
            <a:srgbClr val="A4A3A4"/>
          </p15:clr>
        </p15:guide>
        <p15:guide id="8" pos="6513" userDrawn="1">
          <p15:clr>
            <a:srgbClr val="A4A3A4"/>
          </p15:clr>
        </p15:guide>
        <p15:guide id="9" orient="horz" pos="25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689B"/>
    <a:srgbClr val="39870C"/>
    <a:srgbClr val="F9E1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AD9E3B-3174-9725-93F6-E28DC76372A9}" v="74" dt="2024-03-27T13:50:21.074"/>
    <p1510:client id="{2734CD1D-8200-BD83-C956-8275ACE503F4}" v="2" dt="2024-03-28T06:57:25.557"/>
    <p1510:client id="{B455F63B-D003-4FEE-8C39-591A1246EAF9}" v="76" dt="2024-03-27T15:20:45.80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61"/>
    <p:restoredTop sz="94694"/>
  </p:normalViewPr>
  <p:slideViewPr>
    <p:cSldViewPr>
      <p:cViewPr varScale="1">
        <p:scale>
          <a:sx n="39" d="100"/>
          <a:sy n="39" d="100"/>
        </p:scale>
        <p:origin x="585" y="39"/>
      </p:cViewPr>
      <p:guideLst>
        <p:guide orient="horz" pos="2882"/>
        <p:guide pos="979"/>
        <p:guide orient="horz" pos="840"/>
        <p:guide pos="11548"/>
        <p:guide pos="2340"/>
        <p:guide pos="6332"/>
        <p:guide pos="1161"/>
        <p:guide pos="6513"/>
        <p:guide orient="horz" pos="25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2010" cy="7201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78365441-CA6A-0B4F-A29E-8142EE587AC2}" type="datetimeFigureOut">
              <a:rPr lang="nl-NL" smtClean="0"/>
              <a:t>26-6-2024</a:t>
            </a:fld>
            <a:endParaRPr lang="nl-NL"/>
          </a:p>
        </p:txBody>
      </p:sp>
      <p:sp>
        <p:nvSpPr>
          <p:cNvPr id="4" name="Tijdelijke aanduiding voor dia-afbeelding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D764949B-0472-2C49-8F09-68F38ACB901D}" type="slidenum">
              <a:rPr lang="nl-NL" smtClean="0"/>
              <a:t>‹#›</a:t>
            </a:fld>
            <a:endParaRPr lang="nl-NL"/>
          </a:p>
        </p:txBody>
      </p:sp>
    </p:spTree>
    <p:extLst>
      <p:ext uri="{BB962C8B-B14F-4D97-AF65-F5344CB8AC3E}">
        <p14:creationId xmlns:p14="http://schemas.microsoft.com/office/powerpoint/2010/main" val="768856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1</a:t>
            </a:fld>
            <a:endParaRPr lang="nl-NL"/>
          </a:p>
        </p:txBody>
      </p:sp>
    </p:spTree>
    <p:extLst>
      <p:ext uri="{BB962C8B-B14F-4D97-AF65-F5344CB8AC3E}">
        <p14:creationId xmlns:p14="http://schemas.microsoft.com/office/powerpoint/2010/main" val="11982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25</a:t>
            </a:fld>
            <a:endParaRPr lang="nl-NL"/>
          </a:p>
        </p:txBody>
      </p:sp>
    </p:spTree>
    <p:extLst>
      <p:ext uri="{BB962C8B-B14F-4D97-AF65-F5344CB8AC3E}">
        <p14:creationId xmlns:p14="http://schemas.microsoft.com/office/powerpoint/2010/main" val="295084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26</a:t>
            </a:fld>
            <a:endParaRPr lang="nl-NL"/>
          </a:p>
        </p:txBody>
      </p:sp>
    </p:spTree>
    <p:extLst>
      <p:ext uri="{BB962C8B-B14F-4D97-AF65-F5344CB8AC3E}">
        <p14:creationId xmlns:p14="http://schemas.microsoft.com/office/powerpoint/2010/main" val="4065222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27</a:t>
            </a:fld>
            <a:endParaRPr lang="nl-NL"/>
          </a:p>
        </p:txBody>
      </p:sp>
    </p:spTree>
    <p:extLst>
      <p:ext uri="{BB962C8B-B14F-4D97-AF65-F5344CB8AC3E}">
        <p14:creationId xmlns:p14="http://schemas.microsoft.com/office/powerpoint/2010/main" val="1776524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28</a:t>
            </a:fld>
            <a:endParaRPr lang="nl-NL"/>
          </a:p>
        </p:txBody>
      </p:sp>
    </p:spTree>
    <p:extLst>
      <p:ext uri="{BB962C8B-B14F-4D97-AF65-F5344CB8AC3E}">
        <p14:creationId xmlns:p14="http://schemas.microsoft.com/office/powerpoint/2010/main" val="1092602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29</a:t>
            </a:fld>
            <a:endParaRPr lang="nl-NL"/>
          </a:p>
        </p:txBody>
      </p:sp>
    </p:spTree>
    <p:extLst>
      <p:ext uri="{BB962C8B-B14F-4D97-AF65-F5344CB8AC3E}">
        <p14:creationId xmlns:p14="http://schemas.microsoft.com/office/powerpoint/2010/main" val="3082911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33</a:t>
            </a:fld>
            <a:endParaRPr lang="nl-NL"/>
          </a:p>
        </p:txBody>
      </p:sp>
    </p:spTree>
    <p:extLst>
      <p:ext uri="{BB962C8B-B14F-4D97-AF65-F5344CB8AC3E}">
        <p14:creationId xmlns:p14="http://schemas.microsoft.com/office/powerpoint/2010/main" val="1722870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34</a:t>
            </a:fld>
            <a:endParaRPr lang="nl-NL"/>
          </a:p>
        </p:txBody>
      </p:sp>
    </p:spTree>
    <p:extLst>
      <p:ext uri="{BB962C8B-B14F-4D97-AF65-F5344CB8AC3E}">
        <p14:creationId xmlns:p14="http://schemas.microsoft.com/office/powerpoint/2010/main" val="1568500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35</a:t>
            </a:fld>
            <a:endParaRPr lang="nl-NL"/>
          </a:p>
        </p:txBody>
      </p:sp>
    </p:spTree>
    <p:extLst>
      <p:ext uri="{BB962C8B-B14F-4D97-AF65-F5344CB8AC3E}">
        <p14:creationId xmlns:p14="http://schemas.microsoft.com/office/powerpoint/2010/main" val="2781479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36</a:t>
            </a:fld>
            <a:endParaRPr lang="nl-NL"/>
          </a:p>
        </p:txBody>
      </p:sp>
    </p:spTree>
    <p:extLst>
      <p:ext uri="{BB962C8B-B14F-4D97-AF65-F5344CB8AC3E}">
        <p14:creationId xmlns:p14="http://schemas.microsoft.com/office/powerpoint/2010/main" val="1414010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37</a:t>
            </a:fld>
            <a:endParaRPr lang="nl-NL"/>
          </a:p>
        </p:txBody>
      </p:sp>
    </p:spTree>
    <p:extLst>
      <p:ext uri="{BB962C8B-B14F-4D97-AF65-F5344CB8AC3E}">
        <p14:creationId xmlns:p14="http://schemas.microsoft.com/office/powerpoint/2010/main" val="1988036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2</a:t>
            </a:fld>
            <a:endParaRPr lang="nl-NL"/>
          </a:p>
        </p:txBody>
      </p:sp>
    </p:spTree>
    <p:extLst>
      <p:ext uri="{BB962C8B-B14F-4D97-AF65-F5344CB8AC3E}">
        <p14:creationId xmlns:p14="http://schemas.microsoft.com/office/powerpoint/2010/main" val="1361571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14</a:t>
            </a:fld>
            <a:endParaRPr lang="nl-NL"/>
          </a:p>
        </p:txBody>
      </p:sp>
    </p:spTree>
    <p:extLst>
      <p:ext uri="{BB962C8B-B14F-4D97-AF65-F5344CB8AC3E}">
        <p14:creationId xmlns:p14="http://schemas.microsoft.com/office/powerpoint/2010/main" val="1059389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16</a:t>
            </a:fld>
            <a:endParaRPr lang="nl-NL"/>
          </a:p>
        </p:txBody>
      </p:sp>
    </p:spTree>
    <p:extLst>
      <p:ext uri="{BB962C8B-B14F-4D97-AF65-F5344CB8AC3E}">
        <p14:creationId xmlns:p14="http://schemas.microsoft.com/office/powerpoint/2010/main" val="2248418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19</a:t>
            </a:fld>
            <a:endParaRPr lang="nl-NL"/>
          </a:p>
        </p:txBody>
      </p:sp>
    </p:spTree>
    <p:extLst>
      <p:ext uri="{BB962C8B-B14F-4D97-AF65-F5344CB8AC3E}">
        <p14:creationId xmlns:p14="http://schemas.microsoft.com/office/powerpoint/2010/main" val="4149646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20</a:t>
            </a:fld>
            <a:endParaRPr lang="nl-NL"/>
          </a:p>
        </p:txBody>
      </p:sp>
    </p:spTree>
    <p:extLst>
      <p:ext uri="{BB962C8B-B14F-4D97-AF65-F5344CB8AC3E}">
        <p14:creationId xmlns:p14="http://schemas.microsoft.com/office/powerpoint/2010/main" val="781157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Reisgids </a:t>
            </a:r>
            <a:r>
              <a:rPr lang="nl-NL" dirty="0" err="1"/>
              <a:t>klimaatrobuuste</a:t>
            </a:r>
            <a:r>
              <a:rPr lang="nl-NL" dirty="0"/>
              <a:t> beekdalen (H+N+S)</a:t>
            </a:r>
            <a:endParaRPr lang="en-US" dirty="0"/>
          </a:p>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21</a:t>
            </a:fld>
            <a:endParaRPr lang="nl-NL"/>
          </a:p>
        </p:txBody>
      </p:sp>
    </p:spTree>
    <p:extLst>
      <p:ext uri="{BB962C8B-B14F-4D97-AF65-F5344CB8AC3E}">
        <p14:creationId xmlns:p14="http://schemas.microsoft.com/office/powerpoint/2010/main" val="4029890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22</a:t>
            </a:fld>
            <a:endParaRPr lang="nl-NL"/>
          </a:p>
        </p:txBody>
      </p:sp>
    </p:spTree>
    <p:extLst>
      <p:ext uri="{BB962C8B-B14F-4D97-AF65-F5344CB8AC3E}">
        <p14:creationId xmlns:p14="http://schemas.microsoft.com/office/powerpoint/2010/main" val="3095066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23</a:t>
            </a:fld>
            <a:endParaRPr lang="nl-NL"/>
          </a:p>
        </p:txBody>
      </p:sp>
    </p:spTree>
    <p:extLst>
      <p:ext uri="{BB962C8B-B14F-4D97-AF65-F5344CB8AC3E}">
        <p14:creationId xmlns:p14="http://schemas.microsoft.com/office/powerpoint/2010/main" val="2358646432"/>
      </p:ext>
    </p:extLst>
  </p:cSld>
  <p:clrMapOvr>
    <a:masterClrMapping/>
  </p:clrMapOvr>
</p:notes>
</file>

<file path=ppt/slideLayouts/_rels/slideLayout1.xml.rels><?xml version="1.0" encoding="UTF-8" standalone="yes"?>
<Relationships xmlns="http://schemas.openxmlformats.org/package/2006/relationships"><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9" Type="http://schemas.openxmlformats.org/officeDocument/2006/relationships/image" Target="../media/image41.png"/><Relationship Id="rId21" Type="http://schemas.openxmlformats.org/officeDocument/2006/relationships/image" Target="../media/image23.png"/><Relationship Id="rId34" Type="http://schemas.openxmlformats.org/officeDocument/2006/relationships/image" Target="../media/image36.png"/><Relationship Id="rId42" Type="http://schemas.openxmlformats.org/officeDocument/2006/relationships/image" Target="../media/image44.png"/><Relationship Id="rId47" Type="http://schemas.openxmlformats.org/officeDocument/2006/relationships/image" Target="../media/image49.png"/><Relationship Id="rId50" Type="http://schemas.openxmlformats.org/officeDocument/2006/relationships/image" Target="../media/image52.png"/><Relationship Id="rId55" Type="http://schemas.openxmlformats.org/officeDocument/2006/relationships/image" Target="../media/image57.png"/><Relationship Id="rId7" Type="http://schemas.openxmlformats.org/officeDocument/2006/relationships/image" Target="../media/image9.png"/><Relationship Id="rId2" Type="http://schemas.openxmlformats.org/officeDocument/2006/relationships/image" Target="../media/image4.png"/><Relationship Id="rId16" Type="http://schemas.openxmlformats.org/officeDocument/2006/relationships/image" Target="../media/image18.png"/><Relationship Id="rId29" Type="http://schemas.openxmlformats.org/officeDocument/2006/relationships/image" Target="../media/image31.png"/><Relationship Id="rId11" Type="http://schemas.openxmlformats.org/officeDocument/2006/relationships/image" Target="../media/image13.png"/><Relationship Id="rId24" Type="http://schemas.openxmlformats.org/officeDocument/2006/relationships/image" Target="../media/image26.png"/><Relationship Id="rId32" Type="http://schemas.openxmlformats.org/officeDocument/2006/relationships/image" Target="../media/image34.png"/><Relationship Id="rId37" Type="http://schemas.openxmlformats.org/officeDocument/2006/relationships/image" Target="../media/image39.png"/><Relationship Id="rId40" Type="http://schemas.openxmlformats.org/officeDocument/2006/relationships/image" Target="../media/image42.png"/><Relationship Id="rId45" Type="http://schemas.openxmlformats.org/officeDocument/2006/relationships/image" Target="../media/image47.png"/><Relationship Id="rId53" Type="http://schemas.openxmlformats.org/officeDocument/2006/relationships/image" Target="../media/image55.png"/><Relationship Id="rId5" Type="http://schemas.openxmlformats.org/officeDocument/2006/relationships/image" Target="../media/image7.png"/><Relationship Id="rId10" Type="http://schemas.openxmlformats.org/officeDocument/2006/relationships/image" Target="../media/image12.png"/><Relationship Id="rId19" Type="http://schemas.openxmlformats.org/officeDocument/2006/relationships/image" Target="../media/image21.png"/><Relationship Id="rId31" Type="http://schemas.openxmlformats.org/officeDocument/2006/relationships/image" Target="../media/image33.png"/><Relationship Id="rId44" Type="http://schemas.openxmlformats.org/officeDocument/2006/relationships/image" Target="../media/image46.png"/><Relationship Id="rId52" Type="http://schemas.openxmlformats.org/officeDocument/2006/relationships/image" Target="../media/image54.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32.png"/><Relationship Id="rId35" Type="http://schemas.openxmlformats.org/officeDocument/2006/relationships/image" Target="../media/image37.png"/><Relationship Id="rId43" Type="http://schemas.openxmlformats.org/officeDocument/2006/relationships/image" Target="../media/image45.png"/><Relationship Id="rId48" Type="http://schemas.openxmlformats.org/officeDocument/2006/relationships/image" Target="../media/image50.png"/><Relationship Id="rId8" Type="http://schemas.openxmlformats.org/officeDocument/2006/relationships/image" Target="../media/image10.png"/><Relationship Id="rId51" Type="http://schemas.openxmlformats.org/officeDocument/2006/relationships/image" Target="../media/image53.png"/><Relationship Id="rId3" Type="http://schemas.openxmlformats.org/officeDocument/2006/relationships/image" Target="../media/image5.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33" Type="http://schemas.openxmlformats.org/officeDocument/2006/relationships/image" Target="../media/image35.png"/><Relationship Id="rId38" Type="http://schemas.openxmlformats.org/officeDocument/2006/relationships/image" Target="../media/image40.png"/><Relationship Id="rId46" Type="http://schemas.openxmlformats.org/officeDocument/2006/relationships/image" Target="../media/image48.png"/><Relationship Id="rId20" Type="http://schemas.openxmlformats.org/officeDocument/2006/relationships/image" Target="../media/image22.png"/><Relationship Id="rId41" Type="http://schemas.openxmlformats.org/officeDocument/2006/relationships/image" Target="../media/image43.png"/><Relationship Id="rId54" Type="http://schemas.openxmlformats.org/officeDocument/2006/relationships/image" Target="../media/image56.png"/><Relationship Id="rId1" Type="http://schemas.openxmlformats.org/officeDocument/2006/relationships/slideMaster" Target="../slideMasters/slideMaster1.xml"/><Relationship Id="rId6" Type="http://schemas.openxmlformats.org/officeDocument/2006/relationships/image" Target="../media/image8.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36" Type="http://schemas.openxmlformats.org/officeDocument/2006/relationships/image" Target="../media/image38.png"/><Relationship Id="rId49" Type="http://schemas.openxmlformats.org/officeDocument/2006/relationships/image" Target="../media/image5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8678513" y="10118772"/>
            <a:ext cx="2929294" cy="818596"/>
          </a:xfrm>
          <a:prstGeom prst="rect">
            <a:avLst/>
          </a:prstGeom>
        </p:spPr>
      </p:pic>
      <p:sp>
        <p:nvSpPr>
          <p:cNvPr id="17" name="bg object 17"/>
          <p:cNvSpPr/>
          <p:nvPr/>
        </p:nvSpPr>
        <p:spPr>
          <a:xfrm>
            <a:off x="0" y="2931847"/>
            <a:ext cx="20104100" cy="7016115"/>
          </a:xfrm>
          <a:custGeom>
            <a:avLst/>
            <a:gdLst/>
            <a:ahLst/>
            <a:cxnLst/>
            <a:rect l="l" t="t" r="r" b="b"/>
            <a:pathLst>
              <a:path w="20104100" h="7016115">
                <a:moveTo>
                  <a:pt x="20104099" y="0"/>
                </a:moveTo>
                <a:lnTo>
                  <a:pt x="0" y="0"/>
                </a:lnTo>
                <a:lnTo>
                  <a:pt x="0" y="7015493"/>
                </a:lnTo>
                <a:lnTo>
                  <a:pt x="20104099" y="7015493"/>
                </a:lnTo>
                <a:lnTo>
                  <a:pt x="20104099" y="0"/>
                </a:lnTo>
                <a:close/>
              </a:path>
            </a:pathLst>
          </a:custGeom>
          <a:solidFill>
            <a:srgbClr val="F9E11E"/>
          </a:solidFill>
        </p:spPr>
        <p:txBody>
          <a:bodyPr wrap="square" lIns="0" tIns="0" rIns="0" bIns="0" rtlCol="0"/>
          <a:lstStyle/>
          <a:p>
            <a:endParaRPr/>
          </a:p>
        </p:txBody>
      </p:sp>
      <p:sp>
        <p:nvSpPr>
          <p:cNvPr id="18" name="bg object 18"/>
          <p:cNvSpPr/>
          <p:nvPr/>
        </p:nvSpPr>
        <p:spPr>
          <a:xfrm>
            <a:off x="12157022" y="10298231"/>
            <a:ext cx="4714240" cy="588645"/>
          </a:xfrm>
          <a:custGeom>
            <a:avLst/>
            <a:gdLst/>
            <a:ahLst/>
            <a:cxnLst/>
            <a:rect l="l" t="t" r="r" b="b"/>
            <a:pathLst>
              <a:path w="4714240" h="588645">
                <a:moveTo>
                  <a:pt x="4714202" y="0"/>
                </a:moveTo>
                <a:lnTo>
                  <a:pt x="0" y="0"/>
                </a:lnTo>
                <a:lnTo>
                  <a:pt x="0" y="588065"/>
                </a:lnTo>
                <a:lnTo>
                  <a:pt x="4714202" y="588065"/>
                </a:lnTo>
                <a:lnTo>
                  <a:pt x="4714202" y="0"/>
                </a:lnTo>
                <a:close/>
              </a:path>
            </a:pathLst>
          </a:custGeom>
          <a:solidFill>
            <a:srgbClr val="DD0000"/>
          </a:solidFill>
        </p:spPr>
        <p:txBody>
          <a:bodyPr wrap="square" lIns="0" tIns="0" rIns="0" bIns="0" rtlCol="0"/>
          <a:lstStyle/>
          <a:p>
            <a:endParaRPr/>
          </a:p>
        </p:txBody>
      </p:sp>
      <p:pic>
        <p:nvPicPr>
          <p:cNvPr id="19" name="bg object 19"/>
          <p:cNvPicPr/>
          <p:nvPr/>
        </p:nvPicPr>
        <p:blipFill>
          <a:blip r:embed="rId3" cstate="print"/>
          <a:stretch>
            <a:fillRect/>
          </a:stretch>
        </p:blipFill>
        <p:spPr>
          <a:xfrm>
            <a:off x="12456911" y="10467334"/>
            <a:ext cx="160476" cy="208098"/>
          </a:xfrm>
          <a:prstGeom prst="rect">
            <a:avLst/>
          </a:prstGeom>
        </p:spPr>
      </p:pic>
      <p:sp>
        <p:nvSpPr>
          <p:cNvPr id="20" name="bg object 20"/>
          <p:cNvSpPr/>
          <p:nvPr/>
        </p:nvSpPr>
        <p:spPr>
          <a:xfrm>
            <a:off x="12644653" y="10446632"/>
            <a:ext cx="543560" cy="235585"/>
          </a:xfrm>
          <a:custGeom>
            <a:avLst/>
            <a:gdLst/>
            <a:ahLst/>
            <a:cxnLst/>
            <a:rect l="l" t="t" r="r" b="b"/>
            <a:pathLst>
              <a:path w="543559" h="235584">
                <a:moveTo>
                  <a:pt x="106629" y="83515"/>
                </a:moveTo>
                <a:lnTo>
                  <a:pt x="97663" y="83515"/>
                </a:lnTo>
                <a:lnTo>
                  <a:pt x="82600" y="85140"/>
                </a:lnTo>
                <a:lnTo>
                  <a:pt x="69316" y="90068"/>
                </a:lnTo>
                <a:lnTo>
                  <a:pt x="58305" y="98361"/>
                </a:lnTo>
                <a:lnTo>
                  <a:pt x="50038" y="110083"/>
                </a:lnTo>
                <a:lnTo>
                  <a:pt x="50380" y="86626"/>
                </a:lnTo>
                <a:lnTo>
                  <a:pt x="0" y="86626"/>
                </a:lnTo>
                <a:lnTo>
                  <a:pt x="0" y="226390"/>
                </a:lnTo>
                <a:lnTo>
                  <a:pt x="50380" y="226390"/>
                </a:lnTo>
                <a:lnTo>
                  <a:pt x="50380" y="169799"/>
                </a:lnTo>
                <a:lnTo>
                  <a:pt x="52197" y="151625"/>
                </a:lnTo>
                <a:lnTo>
                  <a:pt x="58191" y="137566"/>
                </a:lnTo>
                <a:lnTo>
                  <a:pt x="69164" y="128485"/>
                </a:lnTo>
                <a:lnTo>
                  <a:pt x="85928" y="125272"/>
                </a:lnTo>
                <a:lnTo>
                  <a:pt x="91795" y="125272"/>
                </a:lnTo>
                <a:lnTo>
                  <a:pt x="100761" y="128041"/>
                </a:lnTo>
                <a:lnTo>
                  <a:pt x="106629" y="131140"/>
                </a:lnTo>
                <a:lnTo>
                  <a:pt x="106629" y="83515"/>
                </a:lnTo>
                <a:close/>
              </a:path>
              <a:path w="543559" h="235584">
                <a:moveTo>
                  <a:pt x="287820" y="157721"/>
                </a:moveTo>
                <a:lnTo>
                  <a:pt x="280593" y="125539"/>
                </a:lnTo>
                <a:lnTo>
                  <a:pt x="280111" y="124929"/>
                </a:lnTo>
                <a:lnTo>
                  <a:pt x="261378" y="101206"/>
                </a:lnTo>
                <a:lnTo>
                  <a:pt x="234327" y="86080"/>
                </a:lnTo>
                <a:lnTo>
                  <a:pt x="234327" y="157721"/>
                </a:lnTo>
                <a:lnTo>
                  <a:pt x="232156" y="170408"/>
                </a:lnTo>
                <a:lnTo>
                  <a:pt x="225818" y="180835"/>
                </a:lnTo>
                <a:lnTo>
                  <a:pt x="215544" y="187896"/>
                </a:lnTo>
                <a:lnTo>
                  <a:pt x="201536" y="190500"/>
                </a:lnTo>
                <a:lnTo>
                  <a:pt x="187540" y="187896"/>
                </a:lnTo>
                <a:lnTo>
                  <a:pt x="177253" y="180835"/>
                </a:lnTo>
                <a:lnTo>
                  <a:pt x="170916" y="170408"/>
                </a:lnTo>
                <a:lnTo>
                  <a:pt x="168757" y="157721"/>
                </a:lnTo>
                <a:lnTo>
                  <a:pt x="170967" y="145021"/>
                </a:lnTo>
                <a:lnTo>
                  <a:pt x="177380" y="134594"/>
                </a:lnTo>
                <a:lnTo>
                  <a:pt x="187680" y="127533"/>
                </a:lnTo>
                <a:lnTo>
                  <a:pt x="201536" y="124929"/>
                </a:lnTo>
                <a:lnTo>
                  <a:pt x="215404" y="127533"/>
                </a:lnTo>
                <a:lnTo>
                  <a:pt x="225704" y="134594"/>
                </a:lnTo>
                <a:lnTo>
                  <a:pt x="232117" y="145021"/>
                </a:lnTo>
                <a:lnTo>
                  <a:pt x="234327" y="157721"/>
                </a:lnTo>
                <a:lnTo>
                  <a:pt x="234327" y="86080"/>
                </a:lnTo>
                <a:lnTo>
                  <a:pt x="233807" y="85788"/>
                </a:lnTo>
                <a:lnTo>
                  <a:pt x="201536" y="80416"/>
                </a:lnTo>
                <a:lnTo>
                  <a:pt x="169278" y="85356"/>
                </a:lnTo>
                <a:lnTo>
                  <a:pt x="141706" y="100037"/>
                </a:lnTo>
                <a:lnTo>
                  <a:pt x="122478" y="124231"/>
                </a:lnTo>
                <a:lnTo>
                  <a:pt x="115265" y="157721"/>
                </a:lnTo>
                <a:lnTo>
                  <a:pt x="122478" y="189890"/>
                </a:lnTo>
                <a:lnTo>
                  <a:pt x="141706" y="214223"/>
                </a:lnTo>
                <a:lnTo>
                  <a:pt x="169278" y="229641"/>
                </a:lnTo>
                <a:lnTo>
                  <a:pt x="201536" y="235026"/>
                </a:lnTo>
                <a:lnTo>
                  <a:pt x="233807" y="230073"/>
                </a:lnTo>
                <a:lnTo>
                  <a:pt x="261378" y="215392"/>
                </a:lnTo>
                <a:lnTo>
                  <a:pt x="280593" y="191198"/>
                </a:lnTo>
                <a:lnTo>
                  <a:pt x="280746" y="190500"/>
                </a:lnTo>
                <a:lnTo>
                  <a:pt x="287820" y="157721"/>
                </a:lnTo>
                <a:close/>
              </a:path>
              <a:path w="543559" h="235584">
                <a:moveTo>
                  <a:pt x="471754" y="86283"/>
                </a:moveTo>
                <a:lnTo>
                  <a:pt x="415505" y="86283"/>
                </a:lnTo>
                <a:lnTo>
                  <a:pt x="382727" y="160477"/>
                </a:lnTo>
                <a:lnTo>
                  <a:pt x="347167" y="86283"/>
                </a:lnTo>
                <a:lnTo>
                  <a:pt x="290576" y="86283"/>
                </a:lnTo>
                <a:lnTo>
                  <a:pt x="364769" y="228803"/>
                </a:lnTo>
                <a:lnTo>
                  <a:pt x="397560" y="228803"/>
                </a:lnTo>
                <a:lnTo>
                  <a:pt x="471754" y="86283"/>
                </a:lnTo>
                <a:close/>
              </a:path>
              <a:path w="543559" h="235584">
                <a:moveTo>
                  <a:pt x="540092" y="86271"/>
                </a:moveTo>
                <a:lnTo>
                  <a:pt x="489699" y="86271"/>
                </a:lnTo>
                <a:lnTo>
                  <a:pt x="489699" y="228803"/>
                </a:lnTo>
                <a:lnTo>
                  <a:pt x="540092" y="228803"/>
                </a:lnTo>
                <a:lnTo>
                  <a:pt x="540092" y="86271"/>
                </a:lnTo>
                <a:close/>
              </a:path>
              <a:path w="543559" h="235584">
                <a:moveTo>
                  <a:pt x="543204" y="29679"/>
                </a:moveTo>
                <a:lnTo>
                  <a:pt x="540651" y="19215"/>
                </a:lnTo>
                <a:lnTo>
                  <a:pt x="533920" y="10439"/>
                </a:lnTo>
                <a:lnTo>
                  <a:pt x="524421" y="3860"/>
                </a:lnTo>
                <a:lnTo>
                  <a:pt x="513524" y="0"/>
                </a:lnTo>
                <a:lnTo>
                  <a:pt x="501319" y="2120"/>
                </a:lnTo>
                <a:lnTo>
                  <a:pt x="491947" y="8115"/>
                </a:lnTo>
                <a:lnTo>
                  <a:pt x="485952" y="17475"/>
                </a:lnTo>
                <a:lnTo>
                  <a:pt x="483844" y="29679"/>
                </a:lnTo>
                <a:lnTo>
                  <a:pt x="486384" y="41884"/>
                </a:lnTo>
                <a:lnTo>
                  <a:pt x="493115" y="51244"/>
                </a:lnTo>
                <a:lnTo>
                  <a:pt x="502627" y="57238"/>
                </a:lnTo>
                <a:lnTo>
                  <a:pt x="513524" y="59347"/>
                </a:lnTo>
                <a:lnTo>
                  <a:pt x="525729" y="56807"/>
                </a:lnTo>
                <a:lnTo>
                  <a:pt x="535089" y="50076"/>
                </a:lnTo>
                <a:lnTo>
                  <a:pt x="541083" y="40576"/>
                </a:lnTo>
                <a:lnTo>
                  <a:pt x="543204" y="29679"/>
                </a:lnTo>
                <a:close/>
              </a:path>
            </a:pathLst>
          </a:custGeom>
          <a:solidFill>
            <a:srgbClr val="FFFFFF"/>
          </a:solidFill>
        </p:spPr>
        <p:txBody>
          <a:bodyPr wrap="square" lIns="0" tIns="0" rIns="0" bIns="0" rtlCol="0"/>
          <a:lstStyle/>
          <a:p>
            <a:endParaRPr/>
          </a:p>
        </p:txBody>
      </p:sp>
      <p:pic>
        <p:nvPicPr>
          <p:cNvPr id="21" name="bg object 21"/>
          <p:cNvPicPr/>
          <p:nvPr/>
        </p:nvPicPr>
        <p:blipFill>
          <a:blip r:embed="rId4" cstate="print"/>
          <a:stretch>
            <a:fillRect/>
          </a:stretch>
        </p:blipFill>
        <p:spPr>
          <a:xfrm>
            <a:off x="13220988" y="10526693"/>
            <a:ext cx="151157" cy="148393"/>
          </a:xfrm>
          <a:prstGeom prst="rect">
            <a:avLst/>
          </a:prstGeom>
        </p:spPr>
      </p:pic>
      <p:pic>
        <p:nvPicPr>
          <p:cNvPr id="22" name="bg object 22"/>
          <p:cNvPicPr/>
          <p:nvPr/>
        </p:nvPicPr>
        <p:blipFill>
          <a:blip r:embed="rId5" cstate="print"/>
          <a:stretch>
            <a:fillRect/>
          </a:stretch>
        </p:blipFill>
        <p:spPr>
          <a:xfrm>
            <a:off x="13398715" y="10532906"/>
            <a:ext cx="112855" cy="151503"/>
          </a:xfrm>
          <a:prstGeom prst="rect">
            <a:avLst/>
          </a:prstGeom>
        </p:spPr>
      </p:pic>
      <p:sp>
        <p:nvSpPr>
          <p:cNvPr id="23" name="bg object 23"/>
          <p:cNvSpPr/>
          <p:nvPr/>
        </p:nvSpPr>
        <p:spPr>
          <a:xfrm>
            <a:off x="13538488" y="10446630"/>
            <a:ext cx="59690" cy="229235"/>
          </a:xfrm>
          <a:custGeom>
            <a:avLst/>
            <a:gdLst/>
            <a:ahLst/>
            <a:cxnLst/>
            <a:rect l="l" t="t" r="r" b="b"/>
            <a:pathLst>
              <a:path w="59690" h="229234">
                <a:moveTo>
                  <a:pt x="29684" y="0"/>
                </a:moveTo>
                <a:lnTo>
                  <a:pt x="17475" y="2112"/>
                </a:lnTo>
                <a:lnTo>
                  <a:pt x="8112" y="8107"/>
                </a:lnTo>
                <a:lnTo>
                  <a:pt x="2114" y="17466"/>
                </a:lnTo>
                <a:lnTo>
                  <a:pt x="0" y="29674"/>
                </a:lnTo>
                <a:lnTo>
                  <a:pt x="2550" y="41882"/>
                </a:lnTo>
                <a:lnTo>
                  <a:pt x="9274" y="51241"/>
                </a:lnTo>
                <a:lnTo>
                  <a:pt x="18782" y="57236"/>
                </a:lnTo>
                <a:lnTo>
                  <a:pt x="29684" y="59348"/>
                </a:lnTo>
                <a:lnTo>
                  <a:pt x="41888" y="56798"/>
                </a:lnTo>
                <a:lnTo>
                  <a:pt x="51248" y="50075"/>
                </a:lnTo>
                <a:lnTo>
                  <a:pt x="57245" y="40570"/>
                </a:lnTo>
                <a:lnTo>
                  <a:pt x="59359" y="29674"/>
                </a:lnTo>
                <a:lnTo>
                  <a:pt x="57196" y="19214"/>
                </a:lnTo>
                <a:lnTo>
                  <a:pt x="51118" y="10435"/>
                </a:lnTo>
                <a:lnTo>
                  <a:pt x="41742" y="3857"/>
                </a:lnTo>
                <a:lnTo>
                  <a:pt x="29684" y="0"/>
                </a:lnTo>
                <a:close/>
              </a:path>
              <a:path w="59690" h="229234">
                <a:moveTo>
                  <a:pt x="56249" y="86269"/>
                </a:moveTo>
                <a:lnTo>
                  <a:pt x="5863" y="86269"/>
                </a:lnTo>
                <a:lnTo>
                  <a:pt x="5863" y="228799"/>
                </a:lnTo>
                <a:lnTo>
                  <a:pt x="56249" y="228799"/>
                </a:lnTo>
                <a:lnTo>
                  <a:pt x="56249" y="86269"/>
                </a:lnTo>
                <a:close/>
              </a:path>
            </a:pathLst>
          </a:custGeom>
          <a:solidFill>
            <a:srgbClr val="FFFFFF"/>
          </a:solidFill>
        </p:spPr>
        <p:txBody>
          <a:bodyPr wrap="square" lIns="0" tIns="0" rIns="0" bIns="0" rtlCol="0"/>
          <a:lstStyle/>
          <a:p>
            <a:endParaRPr/>
          </a:p>
        </p:txBody>
      </p:sp>
      <p:pic>
        <p:nvPicPr>
          <p:cNvPr id="24" name="bg object 24"/>
          <p:cNvPicPr/>
          <p:nvPr/>
        </p:nvPicPr>
        <p:blipFill>
          <a:blip r:embed="rId6" cstate="print"/>
          <a:stretch>
            <a:fillRect/>
          </a:stretch>
        </p:blipFill>
        <p:spPr>
          <a:xfrm>
            <a:off x="13621663" y="10527040"/>
            <a:ext cx="160131" cy="154602"/>
          </a:xfrm>
          <a:prstGeom prst="rect">
            <a:avLst/>
          </a:prstGeom>
        </p:spPr>
      </p:pic>
      <p:pic>
        <p:nvPicPr>
          <p:cNvPr id="25" name="bg object 25"/>
          <p:cNvPicPr/>
          <p:nvPr/>
        </p:nvPicPr>
        <p:blipFill>
          <a:blip r:embed="rId7" cstate="print"/>
          <a:stretch>
            <a:fillRect/>
          </a:stretch>
        </p:blipFill>
        <p:spPr>
          <a:xfrm>
            <a:off x="13903615" y="10464571"/>
            <a:ext cx="208098" cy="210862"/>
          </a:xfrm>
          <a:prstGeom prst="rect">
            <a:avLst/>
          </a:prstGeom>
        </p:spPr>
      </p:pic>
      <p:pic>
        <p:nvPicPr>
          <p:cNvPr id="26" name="bg object 26"/>
          <p:cNvPicPr/>
          <p:nvPr/>
        </p:nvPicPr>
        <p:blipFill>
          <a:blip r:embed="rId8" cstate="print"/>
          <a:stretch>
            <a:fillRect/>
          </a:stretch>
        </p:blipFill>
        <p:spPr>
          <a:xfrm>
            <a:off x="14144154" y="10527036"/>
            <a:ext cx="172560" cy="154613"/>
          </a:xfrm>
          <a:prstGeom prst="rect">
            <a:avLst/>
          </a:prstGeom>
        </p:spPr>
      </p:pic>
      <p:pic>
        <p:nvPicPr>
          <p:cNvPr id="27" name="bg object 27"/>
          <p:cNvPicPr/>
          <p:nvPr/>
        </p:nvPicPr>
        <p:blipFill>
          <a:blip r:embed="rId9" cstate="print"/>
          <a:stretch>
            <a:fillRect/>
          </a:stretch>
        </p:blipFill>
        <p:spPr>
          <a:xfrm>
            <a:off x="14337070" y="10527036"/>
            <a:ext cx="172560" cy="154613"/>
          </a:xfrm>
          <a:prstGeom prst="rect">
            <a:avLst/>
          </a:prstGeom>
        </p:spPr>
      </p:pic>
      <p:pic>
        <p:nvPicPr>
          <p:cNvPr id="28" name="bg object 28"/>
          <p:cNvPicPr/>
          <p:nvPr/>
        </p:nvPicPr>
        <p:blipFill>
          <a:blip r:embed="rId10" cstate="print"/>
          <a:stretch>
            <a:fillRect/>
          </a:stretch>
        </p:blipFill>
        <p:spPr>
          <a:xfrm>
            <a:off x="14539653" y="10443869"/>
            <a:ext cx="287820" cy="237772"/>
          </a:xfrm>
          <a:prstGeom prst="rect">
            <a:avLst/>
          </a:prstGeom>
        </p:spPr>
      </p:pic>
      <p:sp>
        <p:nvSpPr>
          <p:cNvPr id="29" name="bg object 29"/>
          <p:cNvSpPr/>
          <p:nvPr/>
        </p:nvSpPr>
        <p:spPr>
          <a:xfrm>
            <a:off x="14860259" y="10565688"/>
            <a:ext cx="80645" cy="41910"/>
          </a:xfrm>
          <a:custGeom>
            <a:avLst/>
            <a:gdLst/>
            <a:ahLst/>
            <a:cxnLst/>
            <a:rect l="l" t="t" r="r" b="b"/>
            <a:pathLst>
              <a:path w="80644" h="41909">
                <a:moveTo>
                  <a:pt x="80060" y="0"/>
                </a:moveTo>
                <a:lnTo>
                  <a:pt x="0" y="0"/>
                </a:lnTo>
                <a:lnTo>
                  <a:pt x="0" y="41757"/>
                </a:lnTo>
                <a:lnTo>
                  <a:pt x="80060" y="41757"/>
                </a:lnTo>
                <a:lnTo>
                  <a:pt x="80060" y="0"/>
                </a:lnTo>
                <a:close/>
              </a:path>
            </a:pathLst>
          </a:custGeom>
          <a:solidFill>
            <a:srgbClr val="FFFFFF"/>
          </a:solidFill>
        </p:spPr>
        <p:txBody>
          <a:bodyPr wrap="square" lIns="0" tIns="0" rIns="0" bIns="0" rtlCol="0"/>
          <a:lstStyle/>
          <a:p>
            <a:endParaRPr/>
          </a:p>
        </p:txBody>
      </p:sp>
      <p:pic>
        <p:nvPicPr>
          <p:cNvPr id="30" name="bg object 30"/>
          <p:cNvPicPr/>
          <p:nvPr/>
        </p:nvPicPr>
        <p:blipFill>
          <a:blip r:embed="rId11" cstate="print"/>
          <a:stretch>
            <a:fillRect/>
          </a:stretch>
        </p:blipFill>
        <p:spPr>
          <a:xfrm>
            <a:off x="14973113" y="10464572"/>
            <a:ext cx="157712" cy="208098"/>
          </a:xfrm>
          <a:prstGeom prst="rect">
            <a:avLst/>
          </a:prstGeom>
        </p:spPr>
      </p:pic>
      <p:pic>
        <p:nvPicPr>
          <p:cNvPr id="31" name="bg object 31"/>
          <p:cNvPicPr/>
          <p:nvPr/>
        </p:nvPicPr>
        <p:blipFill>
          <a:blip r:embed="rId12" cstate="print"/>
          <a:stretch>
            <a:fillRect/>
          </a:stretch>
        </p:blipFill>
        <p:spPr>
          <a:xfrm>
            <a:off x="15166717" y="10529793"/>
            <a:ext cx="284714" cy="154613"/>
          </a:xfrm>
          <a:prstGeom prst="rect">
            <a:avLst/>
          </a:prstGeom>
        </p:spPr>
      </p:pic>
      <p:pic>
        <p:nvPicPr>
          <p:cNvPr id="32" name="bg object 32"/>
          <p:cNvPicPr/>
          <p:nvPr/>
        </p:nvPicPr>
        <p:blipFill>
          <a:blip r:embed="rId13" cstate="print"/>
          <a:stretch>
            <a:fillRect/>
          </a:stretch>
        </p:blipFill>
        <p:spPr>
          <a:xfrm>
            <a:off x="15483872" y="10443524"/>
            <a:ext cx="166340" cy="237772"/>
          </a:xfrm>
          <a:prstGeom prst="rect">
            <a:avLst/>
          </a:prstGeom>
        </p:spPr>
      </p:pic>
      <p:pic>
        <p:nvPicPr>
          <p:cNvPr id="33" name="bg object 33"/>
          <p:cNvPicPr/>
          <p:nvPr/>
        </p:nvPicPr>
        <p:blipFill>
          <a:blip r:embed="rId14" cstate="print"/>
          <a:stretch>
            <a:fillRect/>
          </a:stretch>
        </p:blipFill>
        <p:spPr>
          <a:xfrm>
            <a:off x="15671269" y="10529793"/>
            <a:ext cx="166340" cy="154613"/>
          </a:xfrm>
          <a:prstGeom prst="rect">
            <a:avLst/>
          </a:prstGeom>
        </p:spPr>
      </p:pic>
      <p:pic>
        <p:nvPicPr>
          <p:cNvPr id="34" name="bg object 34"/>
          <p:cNvPicPr/>
          <p:nvPr/>
        </p:nvPicPr>
        <p:blipFill>
          <a:blip r:embed="rId15" cstate="print"/>
          <a:stretch>
            <a:fillRect/>
          </a:stretch>
        </p:blipFill>
        <p:spPr>
          <a:xfrm>
            <a:off x="15873502" y="10526693"/>
            <a:ext cx="151157" cy="148393"/>
          </a:xfrm>
          <a:prstGeom prst="rect">
            <a:avLst/>
          </a:prstGeom>
        </p:spPr>
      </p:pic>
      <p:sp>
        <p:nvSpPr>
          <p:cNvPr id="35" name="bg object 35"/>
          <p:cNvSpPr/>
          <p:nvPr/>
        </p:nvSpPr>
        <p:spPr>
          <a:xfrm>
            <a:off x="16048470" y="10487475"/>
            <a:ext cx="98425" cy="187960"/>
          </a:xfrm>
          <a:custGeom>
            <a:avLst/>
            <a:gdLst/>
            <a:ahLst/>
            <a:cxnLst/>
            <a:rect l="l" t="t" r="r" b="b"/>
            <a:pathLst>
              <a:path w="98425" h="187959">
                <a:moveTo>
                  <a:pt x="98005" y="41910"/>
                </a:moveTo>
                <a:lnTo>
                  <a:pt x="68326" y="41910"/>
                </a:lnTo>
                <a:lnTo>
                  <a:pt x="68326" y="0"/>
                </a:lnTo>
                <a:lnTo>
                  <a:pt x="17945" y="0"/>
                </a:lnTo>
                <a:lnTo>
                  <a:pt x="17945" y="41910"/>
                </a:lnTo>
                <a:lnTo>
                  <a:pt x="17945" y="44450"/>
                </a:lnTo>
                <a:lnTo>
                  <a:pt x="0" y="44450"/>
                </a:lnTo>
                <a:lnTo>
                  <a:pt x="0" y="83820"/>
                </a:lnTo>
                <a:lnTo>
                  <a:pt x="0" y="86360"/>
                </a:lnTo>
                <a:lnTo>
                  <a:pt x="17945" y="86360"/>
                </a:lnTo>
                <a:lnTo>
                  <a:pt x="17945" y="187960"/>
                </a:lnTo>
                <a:lnTo>
                  <a:pt x="68326" y="187960"/>
                </a:lnTo>
                <a:lnTo>
                  <a:pt x="68326" y="86360"/>
                </a:lnTo>
                <a:lnTo>
                  <a:pt x="68326" y="83820"/>
                </a:lnTo>
                <a:lnTo>
                  <a:pt x="98005" y="83820"/>
                </a:lnTo>
                <a:lnTo>
                  <a:pt x="98005" y="44450"/>
                </a:lnTo>
                <a:lnTo>
                  <a:pt x="98005" y="41910"/>
                </a:lnTo>
                <a:close/>
              </a:path>
            </a:pathLst>
          </a:custGeom>
          <a:solidFill>
            <a:srgbClr val="FFFFFF"/>
          </a:solidFill>
        </p:spPr>
        <p:txBody>
          <a:bodyPr wrap="square" lIns="0" tIns="0" rIns="0" bIns="0" rtlCol="0"/>
          <a:lstStyle/>
          <a:p>
            <a:endParaRPr/>
          </a:p>
        </p:txBody>
      </p:sp>
      <p:sp>
        <p:nvSpPr>
          <p:cNvPr id="36" name="bg object 36"/>
          <p:cNvSpPr/>
          <p:nvPr/>
        </p:nvSpPr>
        <p:spPr>
          <a:xfrm>
            <a:off x="14077506" y="865015"/>
            <a:ext cx="2914650" cy="2139950"/>
          </a:xfrm>
          <a:custGeom>
            <a:avLst/>
            <a:gdLst/>
            <a:ahLst/>
            <a:cxnLst/>
            <a:rect l="l" t="t" r="r" b="b"/>
            <a:pathLst>
              <a:path w="2914650" h="2139950">
                <a:moveTo>
                  <a:pt x="2914370" y="0"/>
                </a:moveTo>
                <a:lnTo>
                  <a:pt x="0" y="0"/>
                </a:lnTo>
                <a:lnTo>
                  <a:pt x="0" y="58420"/>
                </a:lnTo>
                <a:lnTo>
                  <a:pt x="0" y="2081530"/>
                </a:lnTo>
                <a:lnTo>
                  <a:pt x="0" y="2139950"/>
                </a:lnTo>
                <a:lnTo>
                  <a:pt x="2914370" y="2139950"/>
                </a:lnTo>
                <a:lnTo>
                  <a:pt x="2914370" y="2081568"/>
                </a:lnTo>
                <a:lnTo>
                  <a:pt x="2914370" y="58902"/>
                </a:lnTo>
                <a:lnTo>
                  <a:pt x="2855468" y="58902"/>
                </a:lnTo>
                <a:lnTo>
                  <a:pt x="2855468" y="2081530"/>
                </a:lnTo>
                <a:lnTo>
                  <a:pt x="58902" y="2081530"/>
                </a:lnTo>
                <a:lnTo>
                  <a:pt x="58902" y="58420"/>
                </a:lnTo>
                <a:lnTo>
                  <a:pt x="2914370" y="58420"/>
                </a:lnTo>
                <a:lnTo>
                  <a:pt x="2914370" y="0"/>
                </a:lnTo>
                <a:close/>
              </a:path>
            </a:pathLst>
          </a:custGeom>
          <a:solidFill>
            <a:srgbClr val="FFFFFF"/>
          </a:solidFill>
        </p:spPr>
        <p:txBody>
          <a:bodyPr wrap="square" lIns="0" tIns="0" rIns="0" bIns="0" rtlCol="0"/>
          <a:lstStyle/>
          <a:p>
            <a:endParaRPr/>
          </a:p>
        </p:txBody>
      </p:sp>
      <p:pic>
        <p:nvPicPr>
          <p:cNvPr id="37" name="bg object 37"/>
          <p:cNvPicPr/>
          <p:nvPr/>
        </p:nvPicPr>
        <p:blipFill>
          <a:blip r:embed="rId16" cstate="print"/>
          <a:stretch>
            <a:fillRect/>
          </a:stretch>
        </p:blipFill>
        <p:spPr>
          <a:xfrm>
            <a:off x="8105416" y="217160"/>
            <a:ext cx="5837460" cy="3435596"/>
          </a:xfrm>
          <a:prstGeom prst="rect">
            <a:avLst/>
          </a:prstGeom>
        </p:spPr>
      </p:pic>
      <p:sp>
        <p:nvSpPr>
          <p:cNvPr id="38" name="bg object 38"/>
          <p:cNvSpPr/>
          <p:nvPr/>
        </p:nvSpPr>
        <p:spPr>
          <a:xfrm>
            <a:off x="0" y="2931847"/>
            <a:ext cx="20104100" cy="7016115"/>
          </a:xfrm>
          <a:custGeom>
            <a:avLst/>
            <a:gdLst/>
            <a:ahLst/>
            <a:cxnLst/>
            <a:rect l="l" t="t" r="r" b="b"/>
            <a:pathLst>
              <a:path w="20104100" h="7016115">
                <a:moveTo>
                  <a:pt x="20104099" y="0"/>
                </a:moveTo>
                <a:lnTo>
                  <a:pt x="0" y="0"/>
                </a:lnTo>
                <a:lnTo>
                  <a:pt x="0" y="7015493"/>
                </a:lnTo>
                <a:lnTo>
                  <a:pt x="20104099" y="7015493"/>
                </a:lnTo>
                <a:lnTo>
                  <a:pt x="20104099" y="0"/>
                </a:lnTo>
                <a:close/>
              </a:path>
            </a:pathLst>
          </a:custGeom>
          <a:solidFill>
            <a:srgbClr val="F9E11E"/>
          </a:solidFill>
        </p:spPr>
        <p:txBody>
          <a:bodyPr wrap="square" lIns="0" tIns="0" rIns="0" bIns="0" rtlCol="0"/>
          <a:lstStyle/>
          <a:p>
            <a:endParaRPr/>
          </a:p>
        </p:txBody>
      </p:sp>
      <p:sp>
        <p:nvSpPr>
          <p:cNvPr id="39" name="bg object 39"/>
          <p:cNvSpPr/>
          <p:nvPr/>
        </p:nvSpPr>
        <p:spPr>
          <a:xfrm>
            <a:off x="14079106" y="863377"/>
            <a:ext cx="2914650" cy="2139950"/>
          </a:xfrm>
          <a:custGeom>
            <a:avLst/>
            <a:gdLst/>
            <a:ahLst/>
            <a:cxnLst/>
            <a:rect l="l" t="t" r="r" b="b"/>
            <a:pathLst>
              <a:path w="2914650" h="2139950">
                <a:moveTo>
                  <a:pt x="2914358" y="0"/>
                </a:moveTo>
                <a:lnTo>
                  <a:pt x="0" y="0"/>
                </a:lnTo>
                <a:lnTo>
                  <a:pt x="0" y="58420"/>
                </a:lnTo>
                <a:lnTo>
                  <a:pt x="0" y="2081530"/>
                </a:lnTo>
                <a:lnTo>
                  <a:pt x="0" y="2139950"/>
                </a:lnTo>
                <a:lnTo>
                  <a:pt x="2914358" y="2139950"/>
                </a:lnTo>
                <a:lnTo>
                  <a:pt x="2914358" y="2081568"/>
                </a:lnTo>
                <a:lnTo>
                  <a:pt x="2914358" y="58889"/>
                </a:lnTo>
                <a:lnTo>
                  <a:pt x="2884919" y="58889"/>
                </a:lnTo>
                <a:lnTo>
                  <a:pt x="2884919" y="58420"/>
                </a:lnTo>
                <a:lnTo>
                  <a:pt x="2914358" y="58420"/>
                </a:lnTo>
                <a:lnTo>
                  <a:pt x="2914358" y="0"/>
                </a:lnTo>
                <a:close/>
              </a:path>
            </a:pathLst>
          </a:custGeom>
          <a:solidFill>
            <a:srgbClr val="FFFFFF"/>
          </a:solidFill>
        </p:spPr>
        <p:txBody>
          <a:bodyPr wrap="square" lIns="0" tIns="0" rIns="0" bIns="0" rtlCol="0"/>
          <a:lstStyle/>
          <a:p>
            <a:endParaRPr/>
          </a:p>
        </p:txBody>
      </p:sp>
      <p:pic>
        <p:nvPicPr>
          <p:cNvPr id="40" name="bg object 40"/>
          <p:cNvPicPr/>
          <p:nvPr/>
        </p:nvPicPr>
        <p:blipFill>
          <a:blip r:embed="rId17" cstate="print"/>
          <a:stretch>
            <a:fillRect/>
          </a:stretch>
        </p:blipFill>
        <p:spPr>
          <a:xfrm>
            <a:off x="8107009" y="215515"/>
            <a:ext cx="5837460" cy="3435596"/>
          </a:xfrm>
          <a:prstGeom prst="rect">
            <a:avLst/>
          </a:prstGeom>
        </p:spPr>
      </p:pic>
      <p:sp>
        <p:nvSpPr>
          <p:cNvPr id="41" name="bg object 41"/>
          <p:cNvSpPr/>
          <p:nvPr/>
        </p:nvSpPr>
        <p:spPr>
          <a:xfrm>
            <a:off x="14138323" y="922254"/>
            <a:ext cx="2797175" cy="2009775"/>
          </a:xfrm>
          <a:custGeom>
            <a:avLst/>
            <a:gdLst/>
            <a:ahLst/>
            <a:cxnLst/>
            <a:rect l="l" t="t" r="r" b="b"/>
            <a:pathLst>
              <a:path w="2797175" h="2009775">
                <a:moveTo>
                  <a:pt x="0" y="2009593"/>
                </a:moveTo>
                <a:lnTo>
                  <a:pt x="2796553" y="2009593"/>
                </a:lnTo>
                <a:lnTo>
                  <a:pt x="2796553" y="0"/>
                </a:lnTo>
                <a:lnTo>
                  <a:pt x="0" y="0"/>
                </a:lnTo>
                <a:lnTo>
                  <a:pt x="0" y="2009593"/>
                </a:lnTo>
                <a:close/>
              </a:path>
            </a:pathLst>
          </a:custGeom>
          <a:solidFill>
            <a:srgbClr val="0054A4"/>
          </a:solidFill>
        </p:spPr>
        <p:txBody>
          <a:bodyPr wrap="square" lIns="0" tIns="0" rIns="0" bIns="0" rtlCol="0"/>
          <a:lstStyle/>
          <a:p>
            <a:endParaRPr/>
          </a:p>
        </p:txBody>
      </p:sp>
      <p:pic>
        <p:nvPicPr>
          <p:cNvPr id="42" name="bg object 42"/>
          <p:cNvPicPr/>
          <p:nvPr/>
        </p:nvPicPr>
        <p:blipFill>
          <a:blip r:embed="rId18" cstate="print"/>
          <a:stretch>
            <a:fillRect/>
          </a:stretch>
        </p:blipFill>
        <p:spPr>
          <a:xfrm>
            <a:off x="14740371" y="1436226"/>
            <a:ext cx="198182" cy="189324"/>
          </a:xfrm>
          <a:prstGeom prst="rect">
            <a:avLst/>
          </a:prstGeom>
        </p:spPr>
      </p:pic>
      <p:pic>
        <p:nvPicPr>
          <p:cNvPr id="43" name="bg object 43"/>
          <p:cNvPicPr/>
          <p:nvPr/>
        </p:nvPicPr>
        <p:blipFill>
          <a:blip r:embed="rId19" cstate="print"/>
          <a:stretch>
            <a:fillRect/>
          </a:stretch>
        </p:blipFill>
        <p:spPr>
          <a:xfrm>
            <a:off x="15437507" y="1034168"/>
            <a:ext cx="198821" cy="188685"/>
          </a:xfrm>
          <a:prstGeom prst="rect">
            <a:avLst/>
          </a:prstGeom>
        </p:spPr>
      </p:pic>
      <p:pic>
        <p:nvPicPr>
          <p:cNvPr id="44" name="bg object 44"/>
          <p:cNvPicPr/>
          <p:nvPr/>
        </p:nvPicPr>
        <p:blipFill>
          <a:blip r:embed="rId20" cstate="print"/>
          <a:stretch>
            <a:fillRect/>
          </a:stretch>
        </p:blipFill>
        <p:spPr>
          <a:xfrm>
            <a:off x="15034801" y="1141798"/>
            <a:ext cx="198821" cy="189324"/>
          </a:xfrm>
          <a:prstGeom prst="rect">
            <a:avLst/>
          </a:prstGeom>
        </p:spPr>
      </p:pic>
      <p:pic>
        <p:nvPicPr>
          <p:cNvPr id="45" name="bg object 45"/>
          <p:cNvPicPr/>
          <p:nvPr/>
        </p:nvPicPr>
        <p:blipFill>
          <a:blip r:embed="rId21" cstate="print"/>
          <a:stretch>
            <a:fillRect/>
          </a:stretch>
        </p:blipFill>
        <p:spPr>
          <a:xfrm>
            <a:off x="15839582" y="1141798"/>
            <a:ext cx="198821" cy="189324"/>
          </a:xfrm>
          <a:prstGeom prst="rect">
            <a:avLst/>
          </a:prstGeom>
        </p:spPr>
      </p:pic>
      <p:pic>
        <p:nvPicPr>
          <p:cNvPr id="46" name="bg object 46"/>
          <p:cNvPicPr/>
          <p:nvPr/>
        </p:nvPicPr>
        <p:blipFill>
          <a:blip r:embed="rId22" cstate="print"/>
          <a:stretch>
            <a:fillRect/>
          </a:stretch>
        </p:blipFill>
        <p:spPr>
          <a:xfrm>
            <a:off x="16134638" y="1436875"/>
            <a:ext cx="198821" cy="188674"/>
          </a:xfrm>
          <a:prstGeom prst="rect">
            <a:avLst/>
          </a:prstGeom>
        </p:spPr>
      </p:pic>
      <p:pic>
        <p:nvPicPr>
          <p:cNvPr id="47" name="bg object 47"/>
          <p:cNvPicPr/>
          <p:nvPr/>
        </p:nvPicPr>
        <p:blipFill>
          <a:blip r:embed="rId23" cstate="print"/>
          <a:stretch>
            <a:fillRect/>
          </a:stretch>
        </p:blipFill>
        <p:spPr>
          <a:xfrm>
            <a:off x="16242283" y="1838938"/>
            <a:ext cx="198831" cy="189324"/>
          </a:xfrm>
          <a:prstGeom prst="rect">
            <a:avLst/>
          </a:prstGeom>
        </p:spPr>
      </p:pic>
      <p:pic>
        <p:nvPicPr>
          <p:cNvPr id="48" name="bg object 48"/>
          <p:cNvPicPr/>
          <p:nvPr/>
        </p:nvPicPr>
        <p:blipFill>
          <a:blip r:embed="rId24" cstate="print"/>
          <a:stretch>
            <a:fillRect/>
          </a:stretch>
        </p:blipFill>
        <p:spPr>
          <a:xfrm>
            <a:off x="16134008" y="2241644"/>
            <a:ext cx="198821" cy="189324"/>
          </a:xfrm>
          <a:prstGeom prst="rect">
            <a:avLst/>
          </a:prstGeom>
        </p:spPr>
      </p:pic>
      <p:pic>
        <p:nvPicPr>
          <p:cNvPr id="49" name="bg object 49"/>
          <p:cNvPicPr/>
          <p:nvPr/>
        </p:nvPicPr>
        <p:blipFill>
          <a:blip r:embed="rId25" cstate="print"/>
          <a:stretch>
            <a:fillRect/>
          </a:stretch>
        </p:blipFill>
        <p:spPr>
          <a:xfrm>
            <a:off x="15839582" y="2536069"/>
            <a:ext cx="198821" cy="189324"/>
          </a:xfrm>
          <a:prstGeom prst="rect">
            <a:avLst/>
          </a:prstGeom>
        </p:spPr>
      </p:pic>
      <p:pic>
        <p:nvPicPr>
          <p:cNvPr id="50" name="bg object 50"/>
          <p:cNvPicPr/>
          <p:nvPr/>
        </p:nvPicPr>
        <p:blipFill>
          <a:blip r:embed="rId19" cstate="print"/>
          <a:stretch>
            <a:fillRect/>
          </a:stretch>
        </p:blipFill>
        <p:spPr>
          <a:xfrm>
            <a:off x="15436876" y="2644352"/>
            <a:ext cx="198821" cy="188685"/>
          </a:xfrm>
          <a:prstGeom prst="rect">
            <a:avLst/>
          </a:prstGeom>
        </p:spPr>
      </p:pic>
      <p:pic>
        <p:nvPicPr>
          <p:cNvPr id="51" name="bg object 51"/>
          <p:cNvPicPr/>
          <p:nvPr/>
        </p:nvPicPr>
        <p:blipFill>
          <a:blip r:embed="rId26" cstate="print"/>
          <a:stretch>
            <a:fillRect/>
          </a:stretch>
        </p:blipFill>
        <p:spPr>
          <a:xfrm>
            <a:off x="15034801" y="2536069"/>
            <a:ext cx="198821" cy="189324"/>
          </a:xfrm>
          <a:prstGeom prst="rect">
            <a:avLst/>
          </a:prstGeom>
        </p:spPr>
      </p:pic>
      <p:pic>
        <p:nvPicPr>
          <p:cNvPr id="52" name="bg object 52"/>
          <p:cNvPicPr/>
          <p:nvPr/>
        </p:nvPicPr>
        <p:blipFill>
          <a:blip r:embed="rId27" cstate="print"/>
          <a:stretch>
            <a:fillRect/>
          </a:stretch>
        </p:blipFill>
        <p:spPr>
          <a:xfrm>
            <a:off x="14739735" y="2241646"/>
            <a:ext cx="198821" cy="188685"/>
          </a:xfrm>
          <a:prstGeom prst="rect">
            <a:avLst/>
          </a:prstGeom>
        </p:spPr>
      </p:pic>
      <p:pic>
        <p:nvPicPr>
          <p:cNvPr id="53" name="bg object 53"/>
          <p:cNvPicPr/>
          <p:nvPr/>
        </p:nvPicPr>
        <p:blipFill>
          <a:blip r:embed="rId28" cstate="print"/>
          <a:stretch>
            <a:fillRect/>
          </a:stretch>
        </p:blipFill>
        <p:spPr>
          <a:xfrm>
            <a:off x="14632094" y="1838938"/>
            <a:ext cx="198821" cy="189324"/>
          </a:xfrm>
          <a:prstGeom prst="rect">
            <a:avLst/>
          </a:prstGeom>
        </p:spPr>
      </p:pic>
      <p:sp>
        <p:nvSpPr>
          <p:cNvPr id="54" name="bg object 54"/>
          <p:cNvSpPr/>
          <p:nvPr/>
        </p:nvSpPr>
        <p:spPr>
          <a:xfrm>
            <a:off x="14996173" y="1644732"/>
            <a:ext cx="493395" cy="631825"/>
          </a:xfrm>
          <a:custGeom>
            <a:avLst/>
            <a:gdLst/>
            <a:ahLst/>
            <a:cxnLst/>
            <a:rect l="l" t="t" r="r" b="b"/>
            <a:pathLst>
              <a:path w="493394" h="631825">
                <a:moveTo>
                  <a:pt x="421919" y="21805"/>
                </a:moveTo>
                <a:lnTo>
                  <a:pt x="412521" y="5207"/>
                </a:lnTo>
                <a:lnTo>
                  <a:pt x="393153" y="0"/>
                </a:lnTo>
                <a:lnTo>
                  <a:pt x="372948" y="10591"/>
                </a:lnTo>
                <a:lnTo>
                  <a:pt x="330923" y="58394"/>
                </a:lnTo>
                <a:lnTo>
                  <a:pt x="290690" y="106146"/>
                </a:lnTo>
                <a:lnTo>
                  <a:pt x="252387" y="153631"/>
                </a:lnTo>
                <a:lnTo>
                  <a:pt x="216166" y="200647"/>
                </a:lnTo>
                <a:lnTo>
                  <a:pt x="182168" y="246976"/>
                </a:lnTo>
                <a:lnTo>
                  <a:pt x="150533" y="292417"/>
                </a:lnTo>
                <a:lnTo>
                  <a:pt x="121412" y="336753"/>
                </a:lnTo>
                <a:lnTo>
                  <a:pt x="94957" y="379793"/>
                </a:lnTo>
                <a:lnTo>
                  <a:pt x="71285" y="421309"/>
                </a:lnTo>
                <a:lnTo>
                  <a:pt x="50571" y="461098"/>
                </a:lnTo>
                <a:lnTo>
                  <a:pt x="32931" y="498957"/>
                </a:lnTo>
                <a:lnTo>
                  <a:pt x="18529" y="534670"/>
                </a:lnTo>
                <a:lnTo>
                  <a:pt x="0" y="598830"/>
                </a:lnTo>
                <a:lnTo>
                  <a:pt x="2133" y="615124"/>
                </a:lnTo>
                <a:lnTo>
                  <a:pt x="12738" y="626681"/>
                </a:lnTo>
                <a:lnTo>
                  <a:pt x="28232" y="631583"/>
                </a:lnTo>
                <a:lnTo>
                  <a:pt x="44958" y="627938"/>
                </a:lnTo>
                <a:lnTo>
                  <a:pt x="92544" y="603745"/>
                </a:lnTo>
                <a:lnTo>
                  <a:pt x="134353" y="584822"/>
                </a:lnTo>
                <a:lnTo>
                  <a:pt x="174764" y="570001"/>
                </a:lnTo>
                <a:lnTo>
                  <a:pt x="218122" y="558152"/>
                </a:lnTo>
                <a:lnTo>
                  <a:pt x="268808" y="548093"/>
                </a:lnTo>
                <a:lnTo>
                  <a:pt x="331165" y="538657"/>
                </a:lnTo>
                <a:lnTo>
                  <a:pt x="351840" y="530186"/>
                </a:lnTo>
                <a:lnTo>
                  <a:pt x="360756" y="516509"/>
                </a:lnTo>
                <a:lnTo>
                  <a:pt x="356628" y="503770"/>
                </a:lnTo>
                <a:lnTo>
                  <a:pt x="338124" y="498144"/>
                </a:lnTo>
                <a:lnTo>
                  <a:pt x="293281" y="501357"/>
                </a:lnTo>
                <a:lnTo>
                  <a:pt x="236639" y="510463"/>
                </a:lnTo>
                <a:lnTo>
                  <a:pt x="176784" y="524675"/>
                </a:lnTo>
                <a:lnTo>
                  <a:pt x="122275" y="543204"/>
                </a:lnTo>
                <a:lnTo>
                  <a:pt x="81686" y="565251"/>
                </a:lnTo>
                <a:lnTo>
                  <a:pt x="73799" y="566280"/>
                </a:lnTo>
                <a:lnTo>
                  <a:pt x="67995" y="563435"/>
                </a:lnTo>
                <a:lnTo>
                  <a:pt x="65392" y="556437"/>
                </a:lnTo>
                <a:lnTo>
                  <a:pt x="67119" y="544995"/>
                </a:lnTo>
                <a:lnTo>
                  <a:pt x="92722" y="480898"/>
                </a:lnTo>
                <a:lnTo>
                  <a:pt x="110972" y="445566"/>
                </a:lnTo>
                <a:lnTo>
                  <a:pt x="132664" y="408152"/>
                </a:lnTo>
                <a:lnTo>
                  <a:pt x="157645" y="368769"/>
                </a:lnTo>
                <a:lnTo>
                  <a:pt x="185762" y="327494"/>
                </a:lnTo>
                <a:lnTo>
                  <a:pt x="216877" y="284429"/>
                </a:lnTo>
                <a:lnTo>
                  <a:pt x="250837" y="239661"/>
                </a:lnTo>
                <a:lnTo>
                  <a:pt x="287502" y="193281"/>
                </a:lnTo>
                <a:lnTo>
                  <a:pt x="326707" y="145376"/>
                </a:lnTo>
                <a:lnTo>
                  <a:pt x="368325" y="96062"/>
                </a:lnTo>
                <a:lnTo>
                  <a:pt x="412203" y="45402"/>
                </a:lnTo>
                <a:lnTo>
                  <a:pt x="421919" y="21805"/>
                </a:lnTo>
                <a:close/>
              </a:path>
              <a:path w="493394" h="631825">
                <a:moveTo>
                  <a:pt x="493115" y="125336"/>
                </a:moveTo>
                <a:lnTo>
                  <a:pt x="486918" y="110312"/>
                </a:lnTo>
                <a:lnTo>
                  <a:pt x="472655" y="105740"/>
                </a:lnTo>
                <a:lnTo>
                  <a:pt x="455891" y="116967"/>
                </a:lnTo>
                <a:lnTo>
                  <a:pt x="426504" y="155943"/>
                </a:lnTo>
                <a:lnTo>
                  <a:pt x="399072" y="195580"/>
                </a:lnTo>
                <a:lnTo>
                  <a:pt x="373583" y="236715"/>
                </a:lnTo>
                <a:lnTo>
                  <a:pt x="349986" y="280238"/>
                </a:lnTo>
                <a:lnTo>
                  <a:pt x="328256" y="326986"/>
                </a:lnTo>
                <a:lnTo>
                  <a:pt x="308368" y="377837"/>
                </a:lnTo>
                <a:lnTo>
                  <a:pt x="309295" y="396862"/>
                </a:lnTo>
                <a:lnTo>
                  <a:pt x="323405" y="404190"/>
                </a:lnTo>
                <a:lnTo>
                  <a:pt x="342023" y="399300"/>
                </a:lnTo>
                <a:lnTo>
                  <a:pt x="356476" y="381635"/>
                </a:lnTo>
                <a:lnTo>
                  <a:pt x="379209" y="326682"/>
                </a:lnTo>
                <a:lnTo>
                  <a:pt x="402043" y="277533"/>
                </a:lnTo>
                <a:lnTo>
                  <a:pt x="426427" y="232244"/>
                </a:lnTo>
                <a:lnTo>
                  <a:pt x="453809" y="188874"/>
                </a:lnTo>
                <a:lnTo>
                  <a:pt x="485660" y="145453"/>
                </a:lnTo>
                <a:lnTo>
                  <a:pt x="493115" y="125336"/>
                </a:lnTo>
                <a:close/>
              </a:path>
            </a:pathLst>
          </a:custGeom>
          <a:solidFill>
            <a:srgbClr val="F9E11E"/>
          </a:solidFill>
        </p:spPr>
        <p:txBody>
          <a:bodyPr wrap="square" lIns="0" tIns="0" rIns="0" bIns="0" rtlCol="0"/>
          <a:lstStyle/>
          <a:p>
            <a:endParaRPr/>
          </a:p>
        </p:txBody>
      </p:sp>
      <p:pic>
        <p:nvPicPr>
          <p:cNvPr id="55" name="bg object 55"/>
          <p:cNvPicPr/>
          <p:nvPr/>
        </p:nvPicPr>
        <p:blipFill>
          <a:blip r:embed="rId29" cstate="print"/>
          <a:stretch>
            <a:fillRect/>
          </a:stretch>
        </p:blipFill>
        <p:spPr>
          <a:xfrm>
            <a:off x="15496387" y="1581228"/>
            <a:ext cx="93359" cy="91874"/>
          </a:xfrm>
          <a:prstGeom prst="rect">
            <a:avLst/>
          </a:prstGeom>
        </p:spPr>
      </p:pic>
      <p:sp>
        <p:nvSpPr>
          <p:cNvPr id="56" name="bg object 56"/>
          <p:cNvSpPr/>
          <p:nvPr/>
        </p:nvSpPr>
        <p:spPr>
          <a:xfrm>
            <a:off x="15403323" y="1455823"/>
            <a:ext cx="643890" cy="874394"/>
          </a:xfrm>
          <a:custGeom>
            <a:avLst/>
            <a:gdLst/>
            <a:ahLst/>
            <a:cxnLst/>
            <a:rect l="l" t="t" r="r" b="b"/>
            <a:pathLst>
              <a:path w="643890" h="874394">
                <a:moveTo>
                  <a:pt x="402259" y="0"/>
                </a:moveTo>
                <a:lnTo>
                  <a:pt x="362127" y="31344"/>
                </a:lnTo>
                <a:lnTo>
                  <a:pt x="313856" y="95227"/>
                </a:lnTo>
                <a:lnTo>
                  <a:pt x="286833" y="135540"/>
                </a:lnTo>
                <a:lnTo>
                  <a:pt x="258519" y="180685"/>
                </a:lnTo>
                <a:lnTo>
                  <a:pt x="229387" y="230098"/>
                </a:lnTo>
                <a:lnTo>
                  <a:pt x="199911" y="283217"/>
                </a:lnTo>
                <a:lnTo>
                  <a:pt x="170567" y="339479"/>
                </a:lnTo>
                <a:lnTo>
                  <a:pt x="141828" y="398322"/>
                </a:lnTo>
                <a:lnTo>
                  <a:pt x="127654" y="416845"/>
                </a:lnTo>
                <a:lnTo>
                  <a:pt x="109619" y="429732"/>
                </a:lnTo>
                <a:lnTo>
                  <a:pt x="91702" y="439890"/>
                </a:lnTo>
                <a:lnTo>
                  <a:pt x="77882" y="450226"/>
                </a:lnTo>
                <a:lnTo>
                  <a:pt x="71016" y="464547"/>
                </a:lnTo>
                <a:lnTo>
                  <a:pt x="75666" y="475481"/>
                </a:lnTo>
                <a:lnTo>
                  <a:pt x="84115" y="483444"/>
                </a:lnTo>
                <a:lnTo>
                  <a:pt x="88646" y="488853"/>
                </a:lnTo>
                <a:lnTo>
                  <a:pt x="81464" y="518275"/>
                </a:lnTo>
                <a:lnTo>
                  <a:pt x="63693" y="563384"/>
                </a:lnTo>
                <a:lnTo>
                  <a:pt x="40997" y="618340"/>
                </a:lnTo>
                <a:lnTo>
                  <a:pt x="19040" y="677306"/>
                </a:lnTo>
                <a:lnTo>
                  <a:pt x="3486" y="734443"/>
                </a:lnTo>
                <a:lnTo>
                  <a:pt x="0" y="783912"/>
                </a:lnTo>
                <a:lnTo>
                  <a:pt x="17498" y="841952"/>
                </a:lnTo>
                <a:lnTo>
                  <a:pt x="47880" y="868767"/>
                </a:lnTo>
                <a:lnTo>
                  <a:pt x="80756" y="874211"/>
                </a:lnTo>
                <a:lnTo>
                  <a:pt x="105735" y="868140"/>
                </a:lnTo>
                <a:lnTo>
                  <a:pt x="143753" y="844143"/>
                </a:lnTo>
                <a:lnTo>
                  <a:pt x="164597" y="823652"/>
                </a:lnTo>
                <a:lnTo>
                  <a:pt x="80884" y="823652"/>
                </a:lnTo>
                <a:lnTo>
                  <a:pt x="61554" y="810237"/>
                </a:lnTo>
                <a:lnTo>
                  <a:pt x="50658" y="777588"/>
                </a:lnTo>
                <a:lnTo>
                  <a:pt x="52760" y="738662"/>
                </a:lnTo>
                <a:lnTo>
                  <a:pt x="64660" y="690292"/>
                </a:lnTo>
                <a:lnTo>
                  <a:pt x="84754" y="635389"/>
                </a:lnTo>
                <a:lnTo>
                  <a:pt x="111441" y="576861"/>
                </a:lnTo>
                <a:lnTo>
                  <a:pt x="132235" y="523870"/>
                </a:lnTo>
                <a:lnTo>
                  <a:pt x="142939" y="482449"/>
                </a:lnTo>
                <a:lnTo>
                  <a:pt x="151508" y="455154"/>
                </a:lnTo>
                <a:lnTo>
                  <a:pt x="165900" y="444540"/>
                </a:lnTo>
                <a:lnTo>
                  <a:pt x="246465" y="444540"/>
                </a:lnTo>
                <a:lnTo>
                  <a:pt x="232805" y="429991"/>
                </a:lnTo>
                <a:lnTo>
                  <a:pt x="204517" y="420478"/>
                </a:lnTo>
                <a:lnTo>
                  <a:pt x="198321" y="417783"/>
                </a:lnTo>
                <a:lnTo>
                  <a:pt x="194384" y="411764"/>
                </a:lnTo>
                <a:lnTo>
                  <a:pt x="194722" y="404084"/>
                </a:lnTo>
                <a:lnTo>
                  <a:pt x="201355" y="396406"/>
                </a:lnTo>
                <a:lnTo>
                  <a:pt x="240689" y="374971"/>
                </a:lnTo>
                <a:lnTo>
                  <a:pt x="286198" y="359293"/>
                </a:lnTo>
                <a:lnTo>
                  <a:pt x="323518" y="352773"/>
                </a:lnTo>
                <a:lnTo>
                  <a:pt x="223203" y="352773"/>
                </a:lnTo>
                <a:lnTo>
                  <a:pt x="217099" y="351694"/>
                </a:lnTo>
                <a:lnTo>
                  <a:pt x="213730" y="347173"/>
                </a:lnTo>
                <a:lnTo>
                  <a:pt x="215291" y="338795"/>
                </a:lnTo>
                <a:lnTo>
                  <a:pt x="244593" y="286760"/>
                </a:lnTo>
                <a:lnTo>
                  <a:pt x="275060" y="236532"/>
                </a:lnTo>
                <a:lnTo>
                  <a:pt x="305994" y="188986"/>
                </a:lnTo>
                <a:lnTo>
                  <a:pt x="336696" y="144995"/>
                </a:lnTo>
                <a:lnTo>
                  <a:pt x="366470" y="105434"/>
                </a:lnTo>
                <a:lnTo>
                  <a:pt x="394616" y="71177"/>
                </a:lnTo>
                <a:lnTo>
                  <a:pt x="420437" y="43097"/>
                </a:lnTo>
                <a:lnTo>
                  <a:pt x="428388" y="23508"/>
                </a:lnTo>
                <a:lnTo>
                  <a:pt x="419954" y="7005"/>
                </a:lnTo>
                <a:lnTo>
                  <a:pt x="402259" y="0"/>
                </a:lnTo>
                <a:close/>
              </a:path>
              <a:path w="643890" h="874394">
                <a:moveTo>
                  <a:pt x="246465" y="444540"/>
                </a:moveTo>
                <a:lnTo>
                  <a:pt x="165900" y="444540"/>
                </a:lnTo>
                <a:lnTo>
                  <a:pt x="190541" y="452593"/>
                </a:lnTo>
                <a:lnTo>
                  <a:pt x="214411" y="481423"/>
                </a:lnTo>
                <a:lnTo>
                  <a:pt x="227951" y="532333"/>
                </a:lnTo>
                <a:lnTo>
                  <a:pt x="221605" y="606630"/>
                </a:lnTo>
                <a:lnTo>
                  <a:pt x="208663" y="655717"/>
                </a:lnTo>
                <a:lnTo>
                  <a:pt x="192684" y="699788"/>
                </a:lnTo>
                <a:lnTo>
                  <a:pt x="172603" y="740210"/>
                </a:lnTo>
                <a:lnTo>
                  <a:pt x="147354" y="778351"/>
                </a:lnTo>
                <a:lnTo>
                  <a:pt x="115870" y="815576"/>
                </a:lnTo>
                <a:lnTo>
                  <a:pt x="80884" y="823652"/>
                </a:lnTo>
                <a:lnTo>
                  <a:pt x="164597" y="823652"/>
                </a:lnTo>
                <a:lnTo>
                  <a:pt x="202361" y="775166"/>
                </a:lnTo>
                <a:lnTo>
                  <a:pt x="224233" y="732955"/>
                </a:lnTo>
                <a:lnTo>
                  <a:pt x="242006" y="687444"/>
                </a:lnTo>
                <a:lnTo>
                  <a:pt x="256322" y="640015"/>
                </a:lnTo>
                <a:lnTo>
                  <a:pt x="267824" y="592054"/>
                </a:lnTo>
                <a:lnTo>
                  <a:pt x="274190" y="536347"/>
                </a:lnTo>
                <a:lnTo>
                  <a:pt x="269342" y="489631"/>
                </a:lnTo>
                <a:lnTo>
                  <a:pt x="254980" y="453610"/>
                </a:lnTo>
                <a:lnTo>
                  <a:pt x="246465" y="444540"/>
                </a:lnTo>
                <a:close/>
              </a:path>
              <a:path w="643890" h="874394">
                <a:moveTo>
                  <a:pt x="461499" y="351094"/>
                </a:moveTo>
                <a:lnTo>
                  <a:pt x="333132" y="351094"/>
                </a:lnTo>
                <a:lnTo>
                  <a:pt x="376742" y="352093"/>
                </a:lnTo>
                <a:lnTo>
                  <a:pt x="384972" y="355883"/>
                </a:lnTo>
                <a:lnTo>
                  <a:pt x="384344" y="362847"/>
                </a:lnTo>
                <a:lnTo>
                  <a:pt x="379286" y="370448"/>
                </a:lnTo>
                <a:lnTo>
                  <a:pt x="358878" y="401466"/>
                </a:lnTo>
                <a:lnTo>
                  <a:pt x="342391" y="434322"/>
                </a:lnTo>
                <a:lnTo>
                  <a:pt x="331368" y="468484"/>
                </a:lnTo>
                <a:lnTo>
                  <a:pt x="327351" y="503418"/>
                </a:lnTo>
                <a:lnTo>
                  <a:pt x="330675" y="527429"/>
                </a:lnTo>
                <a:lnTo>
                  <a:pt x="340174" y="546396"/>
                </a:lnTo>
                <a:lnTo>
                  <a:pt x="355132" y="560494"/>
                </a:lnTo>
                <a:lnTo>
                  <a:pt x="374836" y="569898"/>
                </a:lnTo>
                <a:lnTo>
                  <a:pt x="419913" y="574064"/>
                </a:lnTo>
                <a:lnTo>
                  <a:pt x="467399" y="562721"/>
                </a:lnTo>
                <a:lnTo>
                  <a:pt x="514852" y="539983"/>
                </a:lnTo>
                <a:lnTo>
                  <a:pt x="529338" y="530313"/>
                </a:lnTo>
                <a:lnTo>
                  <a:pt x="420752" y="530313"/>
                </a:lnTo>
                <a:lnTo>
                  <a:pt x="394551" y="521927"/>
                </a:lnTo>
                <a:lnTo>
                  <a:pt x="383716" y="492665"/>
                </a:lnTo>
                <a:lnTo>
                  <a:pt x="442655" y="466186"/>
                </a:lnTo>
                <a:lnTo>
                  <a:pt x="463713" y="452209"/>
                </a:lnTo>
                <a:lnTo>
                  <a:pt x="405035" y="452209"/>
                </a:lnTo>
                <a:lnTo>
                  <a:pt x="393213" y="445179"/>
                </a:lnTo>
                <a:lnTo>
                  <a:pt x="393150" y="430303"/>
                </a:lnTo>
                <a:lnTo>
                  <a:pt x="403657" y="412163"/>
                </a:lnTo>
                <a:lnTo>
                  <a:pt x="422238" y="390582"/>
                </a:lnTo>
                <a:lnTo>
                  <a:pt x="446394" y="365381"/>
                </a:lnTo>
                <a:lnTo>
                  <a:pt x="461499" y="351094"/>
                </a:lnTo>
                <a:close/>
              </a:path>
              <a:path w="643890" h="874394">
                <a:moveTo>
                  <a:pt x="610908" y="407496"/>
                </a:moveTo>
                <a:lnTo>
                  <a:pt x="592652" y="421107"/>
                </a:lnTo>
                <a:lnTo>
                  <a:pt x="570877" y="447667"/>
                </a:lnTo>
                <a:lnTo>
                  <a:pt x="537383" y="476498"/>
                </a:lnTo>
                <a:lnTo>
                  <a:pt x="497586" y="502968"/>
                </a:lnTo>
                <a:lnTo>
                  <a:pt x="456903" y="522450"/>
                </a:lnTo>
                <a:lnTo>
                  <a:pt x="420752" y="530313"/>
                </a:lnTo>
                <a:lnTo>
                  <a:pt x="529338" y="530313"/>
                </a:lnTo>
                <a:lnTo>
                  <a:pt x="559825" y="509963"/>
                </a:lnTo>
                <a:lnTo>
                  <a:pt x="599875" y="476778"/>
                </a:lnTo>
                <a:lnTo>
                  <a:pt x="632556" y="444540"/>
                </a:lnTo>
                <a:lnTo>
                  <a:pt x="643855" y="420397"/>
                </a:lnTo>
                <a:lnTo>
                  <a:pt x="632307" y="407654"/>
                </a:lnTo>
                <a:lnTo>
                  <a:pt x="610908" y="407496"/>
                </a:lnTo>
                <a:close/>
              </a:path>
              <a:path w="643890" h="874394">
                <a:moveTo>
                  <a:pt x="570862" y="325939"/>
                </a:moveTo>
                <a:lnTo>
                  <a:pt x="508275" y="325939"/>
                </a:lnTo>
                <a:lnTo>
                  <a:pt x="519209" y="336889"/>
                </a:lnTo>
                <a:lnTo>
                  <a:pt x="520700" y="356928"/>
                </a:lnTo>
                <a:lnTo>
                  <a:pt x="494725" y="391297"/>
                </a:lnTo>
                <a:lnTo>
                  <a:pt x="447700" y="431364"/>
                </a:lnTo>
                <a:lnTo>
                  <a:pt x="405035" y="452209"/>
                </a:lnTo>
                <a:lnTo>
                  <a:pt x="463713" y="452209"/>
                </a:lnTo>
                <a:lnTo>
                  <a:pt x="494352" y="431873"/>
                </a:lnTo>
                <a:lnTo>
                  <a:pt x="534892" y="396136"/>
                </a:lnTo>
                <a:lnTo>
                  <a:pt x="560359" y="365381"/>
                </a:lnTo>
                <a:lnTo>
                  <a:pt x="571036" y="336889"/>
                </a:lnTo>
                <a:lnTo>
                  <a:pt x="570955" y="329298"/>
                </a:lnTo>
                <a:lnTo>
                  <a:pt x="570862" y="325939"/>
                </a:lnTo>
                <a:close/>
              </a:path>
              <a:path w="643890" h="874394">
                <a:moveTo>
                  <a:pt x="368209" y="313786"/>
                </a:moveTo>
                <a:lnTo>
                  <a:pt x="320700" y="316158"/>
                </a:lnTo>
                <a:lnTo>
                  <a:pt x="272718" y="330642"/>
                </a:lnTo>
                <a:lnTo>
                  <a:pt x="229846" y="350826"/>
                </a:lnTo>
                <a:lnTo>
                  <a:pt x="223203" y="352773"/>
                </a:lnTo>
                <a:lnTo>
                  <a:pt x="323518" y="352773"/>
                </a:lnTo>
                <a:lnTo>
                  <a:pt x="333132" y="351094"/>
                </a:lnTo>
                <a:lnTo>
                  <a:pt x="461499" y="351094"/>
                </a:lnTo>
                <a:lnTo>
                  <a:pt x="469079" y="343925"/>
                </a:lnTo>
                <a:lnTo>
                  <a:pt x="483049" y="334596"/>
                </a:lnTo>
                <a:lnTo>
                  <a:pt x="420589" y="334596"/>
                </a:lnTo>
                <a:lnTo>
                  <a:pt x="415365" y="333303"/>
                </a:lnTo>
                <a:lnTo>
                  <a:pt x="409662" y="329937"/>
                </a:lnTo>
                <a:lnTo>
                  <a:pt x="368209" y="313786"/>
                </a:lnTo>
                <a:close/>
              </a:path>
              <a:path w="643890" h="874394">
                <a:moveTo>
                  <a:pt x="550482" y="283202"/>
                </a:moveTo>
                <a:lnTo>
                  <a:pt x="504644" y="287509"/>
                </a:lnTo>
                <a:lnTo>
                  <a:pt x="468786" y="305081"/>
                </a:lnTo>
                <a:lnTo>
                  <a:pt x="432458" y="329298"/>
                </a:lnTo>
                <a:lnTo>
                  <a:pt x="426048" y="333400"/>
                </a:lnTo>
                <a:lnTo>
                  <a:pt x="420589" y="334596"/>
                </a:lnTo>
                <a:lnTo>
                  <a:pt x="483049" y="334596"/>
                </a:lnTo>
                <a:lnTo>
                  <a:pt x="490635" y="329531"/>
                </a:lnTo>
                <a:lnTo>
                  <a:pt x="508275" y="325939"/>
                </a:lnTo>
                <a:lnTo>
                  <a:pt x="570862" y="325939"/>
                </a:lnTo>
                <a:lnTo>
                  <a:pt x="570260" y="304361"/>
                </a:lnTo>
                <a:lnTo>
                  <a:pt x="550482" y="283202"/>
                </a:lnTo>
                <a:close/>
              </a:path>
            </a:pathLst>
          </a:custGeom>
          <a:solidFill>
            <a:srgbClr val="F9E11E"/>
          </a:solidFill>
        </p:spPr>
        <p:txBody>
          <a:bodyPr wrap="square" lIns="0" tIns="0" rIns="0" bIns="0" rtlCol="0"/>
          <a:lstStyle/>
          <a:p>
            <a:endParaRPr/>
          </a:p>
        </p:txBody>
      </p:sp>
      <p:pic>
        <p:nvPicPr>
          <p:cNvPr id="57" name="bg object 57"/>
          <p:cNvPicPr/>
          <p:nvPr/>
        </p:nvPicPr>
        <p:blipFill>
          <a:blip r:embed="rId30" cstate="print"/>
          <a:stretch>
            <a:fillRect/>
          </a:stretch>
        </p:blipFill>
        <p:spPr>
          <a:xfrm>
            <a:off x="13740170" y="3246714"/>
            <a:ext cx="228045" cy="236097"/>
          </a:xfrm>
          <a:prstGeom prst="rect">
            <a:avLst/>
          </a:prstGeom>
        </p:spPr>
      </p:pic>
      <p:pic>
        <p:nvPicPr>
          <p:cNvPr id="58" name="bg object 58"/>
          <p:cNvPicPr/>
          <p:nvPr/>
        </p:nvPicPr>
        <p:blipFill>
          <a:blip r:embed="rId31" cstate="print"/>
          <a:stretch>
            <a:fillRect/>
          </a:stretch>
        </p:blipFill>
        <p:spPr>
          <a:xfrm>
            <a:off x="14002044" y="3307908"/>
            <a:ext cx="159754" cy="178769"/>
          </a:xfrm>
          <a:prstGeom prst="rect">
            <a:avLst/>
          </a:prstGeom>
        </p:spPr>
      </p:pic>
      <p:pic>
        <p:nvPicPr>
          <p:cNvPr id="59" name="bg object 59"/>
          <p:cNvPicPr/>
          <p:nvPr/>
        </p:nvPicPr>
        <p:blipFill>
          <a:blip r:embed="rId32" cstate="print"/>
          <a:stretch>
            <a:fillRect/>
          </a:stretch>
        </p:blipFill>
        <p:spPr>
          <a:xfrm>
            <a:off x="14188623" y="3246705"/>
            <a:ext cx="166926" cy="239971"/>
          </a:xfrm>
          <a:prstGeom prst="rect">
            <a:avLst/>
          </a:prstGeom>
        </p:spPr>
      </p:pic>
      <p:pic>
        <p:nvPicPr>
          <p:cNvPr id="60" name="bg object 60"/>
          <p:cNvPicPr/>
          <p:nvPr/>
        </p:nvPicPr>
        <p:blipFill>
          <a:blip r:embed="rId33" cstate="print"/>
          <a:stretch>
            <a:fillRect/>
          </a:stretch>
        </p:blipFill>
        <p:spPr>
          <a:xfrm>
            <a:off x="14386957" y="3307908"/>
            <a:ext cx="159754" cy="178769"/>
          </a:xfrm>
          <a:prstGeom prst="rect">
            <a:avLst/>
          </a:prstGeom>
        </p:spPr>
      </p:pic>
      <p:pic>
        <p:nvPicPr>
          <p:cNvPr id="61" name="bg object 61"/>
          <p:cNvPicPr/>
          <p:nvPr/>
        </p:nvPicPr>
        <p:blipFill>
          <a:blip r:embed="rId34" cstate="print"/>
          <a:stretch>
            <a:fillRect/>
          </a:stretch>
        </p:blipFill>
        <p:spPr>
          <a:xfrm>
            <a:off x="14573446" y="3307911"/>
            <a:ext cx="166853" cy="244317"/>
          </a:xfrm>
          <a:prstGeom prst="rect">
            <a:avLst/>
          </a:prstGeom>
        </p:spPr>
      </p:pic>
      <p:pic>
        <p:nvPicPr>
          <p:cNvPr id="62" name="bg object 62"/>
          <p:cNvPicPr/>
          <p:nvPr/>
        </p:nvPicPr>
        <p:blipFill>
          <a:blip r:embed="rId35" cstate="print"/>
          <a:stretch>
            <a:fillRect/>
          </a:stretch>
        </p:blipFill>
        <p:spPr>
          <a:xfrm>
            <a:off x="14771870" y="3242689"/>
            <a:ext cx="351732" cy="243988"/>
          </a:xfrm>
          <a:prstGeom prst="rect">
            <a:avLst/>
          </a:prstGeom>
        </p:spPr>
      </p:pic>
      <p:pic>
        <p:nvPicPr>
          <p:cNvPr id="63" name="bg object 63"/>
          <p:cNvPicPr/>
          <p:nvPr/>
        </p:nvPicPr>
        <p:blipFill>
          <a:blip r:embed="rId36" cstate="print"/>
          <a:stretch>
            <a:fillRect/>
          </a:stretch>
        </p:blipFill>
        <p:spPr>
          <a:xfrm>
            <a:off x="15359543" y="3307915"/>
            <a:ext cx="160560" cy="178769"/>
          </a:xfrm>
          <a:prstGeom prst="rect">
            <a:avLst/>
          </a:prstGeom>
        </p:spPr>
      </p:pic>
      <p:pic>
        <p:nvPicPr>
          <p:cNvPr id="64" name="bg object 64"/>
          <p:cNvPicPr/>
          <p:nvPr/>
        </p:nvPicPr>
        <p:blipFill>
          <a:blip r:embed="rId37" cstate="print"/>
          <a:stretch>
            <a:fillRect/>
          </a:stretch>
        </p:blipFill>
        <p:spPr>
          <a:xfrm>
            <a:off x="15169666" y="3307906"/>
            <a:ext cx="155890" cy="174905"/>
          </a:xfrm>
          <a:prstGeom prst="rect">
            <a:avLst/>
          </a:prstGeom>
        </p:spPr>
      </p:pic>
      <p:pic>
        <p:nvPicPr>
          <p:cNvPr id="65" name="bg object 65"/>
          <p:cNvPicPr/>
          <p:nvPr/>
        </p:nvPicPr>
        <p:blipFill>
          <a:blip r:embed="rId38" cstate="print"/>
          <a:stretch>
            <a:fillRect/>
          </a:stretch>
        </p:blipFill>
        <p:spPr>
          <a:xfrm>
            <a:off x="15554579" y="3307906"/>
            <a:ext cx="155890" cy="174905"/>
          </a:xfrm>
          <a:prstGeom prst="rect">
            <a:avLst/>
          </a:prstGeom>
        </p:spPr>
      </p:pic>
      <p:pic>
        <p:nvPicPr>
          <p:cNvPr id="66" name="bg object 66"/>
          <p:cNvPicPr/>
          <p:nvPr/>
        </p:nvPicPr>
        <p:blipFill>
          <a:blip r:embed="rId39" cstate="print"/>
          <a:stretch>
            <a:fillRect/>
          </a:stretch>
        </p:blipFill>
        <p:spPr>
          <a:xfrm>
            <a:off x="15746379" y="3307908"/>
            <a:ext cx="161377" cy="178769"/>
          </a:xfrm>
          <a:prstGeom prst="rect">
            <a:avLst/>
          </a:prstGeom>
        </p:spPr>
      </p:pic>
      <p:sp>
        <p:nvSpPr>
          <p:cNvPr id="67" name="bg object 67"/>
          <p:cNvSpPr/>
          <p:nvPr/>
        </p:nvSpPr>
        <p:spPr>
          <a:xfrm>
            <a:off x="15939808" y="3246710"/>
            <a:ext cx="45720" cy="236220"/>
          </a:xfrm>
          <a:custGeom>
            <a:avLst/>
            <a:gdLst/>
            <a:ahLst/>
            <a:cxnLst/>
            <a:rect l="l" t="t" r="r" b="b"/>
            <a:pathLst>
              <a:path w="45719" h="236220">
                <a:moveTo>
                  <a:pt x="45250" y="65074"/>
                </a:moveTo>
                <a:lnTo>
                  <a:pt x="0" y="65074"/>
                </a:lnTo>
                <a:lnTo>
                  <a:pt x="0" y="236118"/>
                </a:lnTo>
                <a:lnTo>
                  <a:pt x="45250" y="236118"/>
                </a:lnTo>
                <a:lnTo>
                  <a:pt x="45250" y="65074"/>
                </a:lnTo>
                <a:close/>
              </a:path>
              <a:path w="45719" h="236220">
                <a:moveTo>
                  <a:pt x="45250" y="0"/>
                </a:moveTo>
                <a:lnTo>
                  <a:pt x="0" y="0"/>
                </a:lnTo>
                <a:lnTo>
                  <a:pt x="0" y="41871"/>
                </a:lnTo>
                <a:lnTo>
                  <a:pt x="45250" y="41871"/>
                </a:lnTo>
                <a:lnTo>
                  <a:pt x="45250" y="0"/>
                </a:lnTo>
                <a:close/>
              </a:path>
            </a:pathLst>
          </a:custGeom>
          <a:solidFill>
            <a:srgbClr val="0054A4"/>
          </a:solidFill>
        </p:spPr>
        <p:txBody>
          <a:bodyPr wrap="square" lIns="0" tIns="0" rIns="0" bIns="0" rtlCol="0"/>
          <a:lstStyle/>
          <a:p>
            <a:endParaRPr/>
          </a:p>
        </p:txBody>
      </p:sp>
      <p:pic>
        <p:nvPicPr>
          <p:cNvPr id="68" name="bg object 68"/>
          <p:cNvPicPr/>
          <p:nvPr/>
        </p:nvPicPr>
        <p:blipFill>
          <a:blip r:embed="rId40" cstate="print"/>
          <a:stretch>
            <a:fillRect/>
          </a:stretch>
        </p:blipFill>
        <p:spPr>
          <a:xfrm>
            <a:off x="16018245" y="3307908"/>
            <a:ext cx="159754" cy="178769"/>
          </a:xfrm>
          <a:prstGeom prst="rect">
            <a:avLst/>
          </a:prstGeom>
        </p:spPr>
      </p:pic>
      <p:pic>
        <p:nvPicPr>
          <p:cNvPr id="69" name="bg object 69"/>
          <p:cNvPicPr/>
          <p:nvPr/>
        </p:nvPicPr>
        <p:blipFill>
          <a:blip r:embed="rId41" cstate="print"/>
          <a:stretch>
            <a:fillRect/>
          </a:stretch>
        </p:blipFill>
        <p:spPr>
          <a:xfrm>
            <a:off x="16212953" y="3246705"/>
            <a:ext cx="287155" cy="239971"/>
          </a:xfrm>
          <a:prstGeom prst="rect">
            <a:avLst/>
          </a:prstGeom>
        </p:spPr>
      </p:pic>
      <p:pic>
        <p:nvPicPr>
          <p:cNvPr id="70" name="bg object 70"/>
          <p:cNvPicPr/>
          <p:nvPr/>
        </p:nvPicPr>
        <p:blipFill>
          <a:blip r:embed="rId42" cstate="print"/>
          <a:stretch>
            <a:fillRect/>
          </a:stretch>
        </p:blipFill>
        <p:spPr>
          <a:xfrm>
            <a:off x="16626295" y="3246705"/>
            <a:ext cx="166926" cy="239971"/>
          </a:xfrm>
          <a:prstGeom prst="rect">
            <a:avLst/>
          </a:prstGeom>
        </p:spPr>
      </p:pic>
      <p:pic>
        <p:nvPicPr>
          <p:cNvPr id="71" name="bg object 71"/>
          <p:cNvPicPr/>
          <p:nvPr/>
        </p:nvPicPr>
        <p:blipFill>
          <a:blip r:embed="rId43" cstate="print"/>
          <a:stretch>
            <a:fillRect/>
          </a:stretch>
        </p:blipFill>
        <p:spPr>
          <a:xfrm>
            <a:off x="16827358" y="3307915"/>
            <a:ext cx="176518" cy="178758"/>
          </a:xfrm>
          <a:prstGeom prst="rect">
            <a:avLst/>
          </a:prstGeom>
        </p:spPr>
      </p:pic>
      <p:pic>
        <p:nvPicPr>
          <p:cNvPr id="72" name="bg object 72"/>
          <p:cNvPicPr/>
          <p:nvPr/>
        </p:nvPicPr>
        <p:blipFill>
          <a:blip r:embed="rId44" cstate="print"/>
          <a:stretch>
            <a:fillRect/>
          </a:stretch>
        </p:blipFill>
        <p:spPr>
          <a:xfrm>
            <a:off x="17238846" y="3307906"/>
            <a:ext cx="110802" cy="174905"/>
          </a:xfrm>
          <a:prstGeom prst="rect">
            <a:avLst/>
          </a:prstGeom>
        </p:spPr>
      </p:pic>
      <p:pic>
        <p:nvPicPr>
          <p:cNvPr id="73" name="bg object 73"/>
          <p:cNvPicPr/>
          <p:nvPr/>
        </p:nvPicPr>
        <p:blipFill>
          <a:blip r:embed="rId45" cstate="print"/>
          <a:stretch>
            <a:fillRect/>
          </a:stretch>
        </p:blipFill>
        <p:spPr>
          <a:xfrm>
            <a:off x="17028831" y="3307915"/>
            <a:ext cx="176518" cy="178758"/>
          </a:xfrm>
          <a:prstGeom prst="rect">
            <a:avLst/>
          </a:prstGeom>
        </p:spPr>
      </p:pic>
      <p:pic>
        <p:nvPicPr>
          <p:cNvPr id="74" name="bg object 74"/>
          <p:cNvPicPr/>
          <p:nvPr/>
        </p:nvPicPr>
        <p:blipFill>
          <a:blip r:embed="rId46" cstate="print"/>
          <a:stretch>
            <a:fillRect/>
          </a:stretch>
        </p:blipFill>
        <p:spPr>
          <a:xfrm>
            <a:off x="14151627" y="3642499"/>
            <a:ext cx="166926" cy="239971"/>
          </a:xfrm>
          <a:prstGeom prst="rect">
            <a:avLst/>
          </a:prstGeom>
        </p:spPr>
      </p:pic>
      <p:pic>
        <p:nvPicPr>
          <p:cNvPr id="75" name="bg object 75"/>
          <p:cNvPicPr/>
          <p:nvPr/>
        </p:nvPicPr>
        <p:blipFill>
          <a:blip r:embed="rId47" cstate="print"/>
          <a:stretch>
            <a:fillRect/>
          </a:stretch>
        </p:blipFill>
        <p:spPr>
          <a:xfrm>
            <a:off x="14349952" y="3703703"/>
            <a:ext cx="159764" cy="178769"/>
          </a:xfrm>
          <a:prstGeom prst="rect">
            <a:avLst/>
          </a:prstGeom>
        </p:spPr>
      </p:pic>
      <p:sp>
        <p:nvSpPr>
          <p:cNvPr id="76" name="bg object 76"/>
          <p:cNvSpPr/>
          <p:nvPr/>
        </p:nvSpPr>
        <p:spPr>
          <a:xfrm>
            <a:off x="14638554" y="3642391"/>
            <a:ext cx="179705" cy="236220"/>
          </a:xfrm>
          <a:custGeom>
            <a:avLst/>
            <a:gdLst/>
            <a:ahLst/>
            <a:cxnLst/>
            <a:rect l="l" t="t" r="r" b="b"/>
            <a:pathLst>
              <a:path w="179705" h="236220">
                <a:moveTo>
                  <a:pt x="179578" y="196850"/>
                </a:moveTo>
                <a:lnTo>
                  <a:pt x="47675" y="196850"/>
                </a:lnTo>
                <a:lnTo>
                  <a:pt x="47675" y="132080"/>
                </a:lnTo>
                <a:lnTo>
                  <a:pt x="166204" y="132080"/>
                </a:lnTo>
                <a:lnTo>
                  <a:pt x="166204" y="92710"/>
                </a:lnTo>
                <a:lnTo>
                  <a:pt x="47675" y="92710"/>
                </a:lnTo>
                <a:lnTo>
                  <a:pt x="47675" y="40640"/>
                </a:lnTo>
                <a:lnTo>
                  <a:pt x="175056" y="40640"/>
                </a:lnTo>
                <a:lnTo>
                  <a:pt x="175056" y="0"/>
                </a:lnTo>
                <a:lnTo>
                  <a:pt x="0" y="0"/>
                </a:lnTo>
                <a:lnTo>
                  <a:pt x="0" y="40640"/>
                </a:lnTo>
                <a:lnTo>
                  <a:pt x="0" y="92710"/>
                </a:lnTo>
                <a:lnTo>
                  <a:pt x="0" y="132080"/>
                </a:lnTo>
                <a:lnTo>
                  <a:pt x="0" y="196850"/>
                </a:lnTo>
                <a:lnTo>
                  <a:pt x="0" y="236220"/>
                </a:lnTo>
                <a:lnTo>
                  <a:pt x="179578" y="236220"/>
                </a:lnTo>
                <a:lnTo>
                  <a:pt x="179578" y="196850"/>
                </a:lnTo>
                <a:close/>
              </a:path>
            </a:pathLst>
          </a:custGeom>
          <a:solidFill>
            <a:srgbClr val="0054A4"/>
          </a:solidFill>
        </p:spPr>
        <p:txBody>
          <a:bodyPr wrap="square" lIns="0" tIns="0" rIns="0" bIns="0" rtlCol="0"/>
          <a:lstStyle/>
          <a:p>
            <a:endParaRPr/>
          </a:p>
        </p:txBody>
      </p:sp>
      <p:pic>
        <p:nvPicPr>
          <p:cNvPr id="77" name="bg object 77"/>
          <p:cNvPicPr/>
          <p:nvPr/>
        </p:nvPicPr>
        <p:blipFill>
          <a:blip r:embed="rId48" cstate="print"/>
          <a:stretch>
            <a:fillRect/>
          </a:stretch>
        </p:blipFill>
        <p:spPr>
          <a:xfrm>
            <a:off x="14857262" y="3707565"/>
            <a:ext cx="155576" cy="174905"/>
          </a:xfrm>
          <a:prstGeom prst="rect">
            <a:avLst/>
          </a:prstGeom>
        </p:spPr>
      </p:pic>
      <p:pic>
        <p:nvPicPr>
          <p:cNvPr id="78" name="bg object 78"/>
          <p:cNvPicPr/>
          <p:nvPr/>
        </p:nvPicPr>
        <p:blipFill>
          <a:blip r:embed="rId49" cstate="print"/>
          <a:stretch>
            <a:fillRect/>
          </a:stretch>
        </p:blipFill>
        <p:spPr>
          <a:xfrm>
            <a:off x="15057775" y="3703701"/>
            <a:ext cx="296336" cy="178767"/>
          </a:xfrm>
          <a:prstGeom prst="rect">
            <a:avLst/>
          </a:prstGeom>
        </p:spPr>
      </p:pic>
      <p:pic>
        <p:nvPicPr>
          <p:cNvPr id="79" name="bg object 79"/>
          <p:cNvPicPr/>
          <p:nvPr/>
        </p:nvPicPr>
        <p:blipFill>
          <a:blip r:embed="rId50" cstate="print"/>
          <a:stretch>
            <a:fillRect/>
          </a:stretch>
        </p:blipFill>
        <p:spPr>
          <a:xfrm>
            <a:off x="15388251" y="3703700"/>
            <a:ext cx="166843" cy="239971"/>
          </a:xfrm>
          <a:prstGeom prst="rect">
            <a:avLst/>
          </a:prstGeom>
        </p:spPr>
      </p:pic>
      <p:pic>
        <p:nvPicPr>
          <p:cNvPr id="80" name="bg object 80"/>
          <p:cNvPicPr/>
          <p:nvPr/>
        </p:nvPicPr>
        <p:blipFill>
          <a:blip r:embed="rId51" cstate="print"/>
          <a:stretch>
            <a:fillRect/>
          </a:stretch>
        </p:blipFill>
        <p:spPr>
          <a:xfrm>
            <a:off x="15577815" y="3703703"/>
            <a:ext cx="159754" cy="178769"/>
          </a:xfrm>
          <a:prstGeom prst="rect">
            <a:avLst/>
          </a:prstGeom>
        </p:spPr>
      </p:pic>
      <p:pic>
        <p:nvPicPr>
          <p:cNvPr id="81" name="bg object 81"/>
          <p:cNvPicPr/>
          <p:nvPr/>
        </p:nvPicPr>
        <p:blipFill>
          <a:blip r:embed="rId52" cstate="print"/>
          <a:stretch>
            <a:fillRect/>
          </a:stretch>
        </p:blipFill>
        <p:spPr>
          <a:xfrm>
            <a:off x="15758509" y="3703709"/>
            <a:ext cx="159764" cy="178769"/>
          </a:xfrm>
          <a:prstGeom prst="rect">
            <a:avLst/>
          </a:prstGeom>
        </p:spPr>
      </p:pic>
      <p:pic>
        <p:nvPicPr>
          <p:cNvPr id="82" name="bg object 82"/>
          <p:cNvPicPr/>
          <p:nvPr/>
        </p:nvPicPr>
        <p:blipFill>
          <a:blip r:embed="rId53" cstate="print"/>
          <a:stretch>
            <a:fillRect/>
          </a:stretch>
        </p:blipFill>
        <p:spPr>
          <a:xfrm>
            <a:off x="15944690" y="3703703"/>
            <a:ext cx="159754" cy="178769"/>
          </a:xfrm>
          <a:prstGeom prst="rect">
            <a:avLst/>
          </a:prstGeom>
        </p:spPr>
      </p:pic>
      <p:pic>
        <p:nvPicPr>
          <p:cNvPr id="83" name="bg object 83"/>
          <p:cNvPicPr/>
          <p:nvPr/>
        </p:nvPicPr>
        <p:blipFill>
          <a:blip r:embed="rId54" cstate="print"/>
          <a:stretch>
            <a:fillRect/>
          </a:stretch>
        </p:blipFill>
        <p:spPr>
          <a:xfrm>
            <a:off x="16232967" y="3642506"/>
            <a:ext cx="188266" cy="240128"/>
          </a:xfrm>
          <a:prstGeom prst="rect">
            <a:avLst/>
          </a:prstGeom>
        </p:spPr>
      </p:pic>
      <p:pic>
        <p:nvPicPr>
          <p:cNvPr id="84" name="bg object 84"/>
          <p:cNvPicPr/>
          <p:nvPr/>
        </p:nvPicPr>
        <p:blipFill>
          <a:blip r:embed="rId55" cstate="print"/>
          <a:stretch>
            <a:fillRect/>
          </a:stretch>
        </p:blipFill>
        <p:spPr>
          <a:xfrm>
            <a:off x="16470845" y="3703701"/>
            <a:ext cx="155890" cy="174905"/>
          </a:xfrm>
          <a:prstGeom prst="rect">
            <a:avLst/>
          </a:prstGeom>
        </p:spPr>
      </p:pic>
      <p:sp>
        <p:nvSpPr>
          <p:cNvPr id="85" name="bg object 85"/>
          <p:cNvSpPr/>
          <p:nvPr/>
        </p:nvSpPr>
        <p:spPr>
          <a:xfrm>
            <a:off x="16672636" y="3642518"/>
            <a:ext cx="45720" cy="236220"/>
          </a:xfrm>
          <a:custGeom>
            <a:avLst/>
            <a:gdLst/>
            <a:ahLst/>
            <a:cxnLst/>
            <a:rect l="l" t="t" r="r" b="b"/>
            <a:pathLst>
              <a:path w="45719" h="236220">
                <a:moveTo>
                  <a:pt x="45262" y="65062"/>
                </a:moveTo>
                <a:lnTo>
                  <a:pt x="0" y="65062"/>
                </a:lnTo>
                <a:lnTo>
                  <a:pt x="0" y="236105"/>
                </a:lnTo>
                <a:lnTo>
                  <a:pt x="45262" y="236105"/>
                </a:lnTo>
                <a:lnTo>
                  <a:pt x="45262" y="65062"/>
                </a:lnTo>
                <a:close/>
              </a:path>
              <a:path w="45719" h="236220">
                <a:moveTo>
                  <a:pt x="45262" y="0"/>
                </a:moveTo>
                <a:lnTo>
                  <a:pt x="0" y="0"/>
                </a:lnTo>
                <a:lnTo>
                  <a:pt x="0" y="41871"/>
                </a:lnTo>
                <a:lnTo>
                  <a:pt x="45262" y="41871"/>
                </a:lnTo>
                <a:lnTo>
                  <a:pt x="45262" y="0"/>
                </a:lnTo>
                <a:close/>
              </a:path>
            </a:pathLst>
          </a:custGeom>
          <a:solidFill>
            <a:srgbClr val="0054A4"/>
          </a:solidFill>
        </p:spPr>
        <p:txBody>
          <a:bodyPr wrap="square" lIns="0" tIns="0" rIns="0" bIns="0" rtlCol="0"/>
          <a:lstStyle/>
          <a:p>
            <a:endParaRPr/>
          </a:p>
        </p:txBody>
      </p:sp>
      <p:pic>
        <p:nvPicPr>
          <p:cNvPr id="86" name="bg object 86"/>
          <p:cNvPicPr/>
          <p:nvPr/>
        </p:nvPicPr>
        <p:blipFill>
          <a:blip r:embed="rId47" cstate="print"/>
          <a:stretch>
            <a:fillRect/>
          </a:stretch>
        </p:blipFill>
        <p:spPr>
          <a:xfrm>
            <a:off x="16751064" y="3703703"/>
            <a:ext cx="159764" cy="178769"/>
          </a:xfrm>
          <a:prstGeom prst="rect">
            <a:avLst/>
          </a:prstGeom>
        </p:spPr>
      </p:pic>
      <p:sp>
        <p:nvSpPr>
          <p:cNvPr id="87" name="bg object 87"/>
          <p:cNvSpPr/>
          <p:nvPr/>
        </p:nvSpPr>
        <p:spPr>
          <a:xfrm>
            <a:off x="13004840" y="2931847"/>
            <a:ext cx="4586605" cy="165100"/>
          </a:xfrm>
          <a:custGeom>
            <a:avLst/>
            <a:gdLst/>
            <a:ahLst/>
            <a:cxnLst/>
            <a:rect l="l" t="t" r="r" b="b"/>
            <a:pathLst>
              <a:path w="4586605" h="165100">
                <a:moveTo>
                  <a:pt x="4586247" y="0"/>
                </a:moveTo>
                <a:lnTo>
                  <a:pt x="0" y="0"/>
                </a:lnTo>
                <a:lnTo>
                  <a:pt x="0" y="164916"/>
                </a:lnTo>
                <a:lnTo>
                  <a:pt x="4586247" y="164916"/>
                </a:lnTo>
                <a:lnTo>
                  <a:pt x="4586247" y="0"/>
                </a:lnTo>
                <a:close/>
              </a:path>
            </a:pathLst>
          </a:custGeom>
          <a:solidFill>
            <a:srgbClr val="F9E11E"/>
          </a:solidFill>
        </p:spPr>
        <p:txBody>
          <a:bodyPr wrap="square" lIns="0" tIns="0" rIns="0" bIns="0" rtlCol="0"/>
          <a:lstStyle/>
          <a:p>
            <a:endParaRPr/>
          </a:p>
        </p:txBody>
      </p:sp>
      <p:sp>
        <p:nvSpPr>
          <p:cNvPr id="2" name="Holder 2"/>
          <p:cNvSpPr>
            <a:spLocks noGrp="1"/>
          </p:cNvSpPr>
          <p:nvPr>
            <p:ph type="ctrTitle"/>
          </p:nvPr>
        </p:nvSpPr>
        <p:spPr>
          <a:xfrm>
            <a:off x="3233274" y="4515958"/>
            <a:ext cx="2306320" cy="905510"/>
          </a:xfrm>
          <a:prstGeom prst="rect">
            <a:avLst/>
          </a:prstGeom>
        </p:spPr>
        <p:txBody>
          <a:bodyPr wrap="square" lIns="0" tIns="0" rIns="0" bIns="0">
            <a:spAutoFit/>
          </a:bodyPr>
          <a:lstStyle>
            <a:lvl1pPr>
              <a:defRPr sz="6600" b="1" i="0">
                <a:solidFill>
                  <a:srgbClr val="01689B"/>
                </a:solidFill>
                <a:latin typeface="Calibri"/>
                <a:cs typeface="Calibri"/>
              </a:defRPr>
            </a:lvl1pPr>
          </a:lstStyle>
          <a:p>
            <a:endParaRPr/>
          </a:p>
        </p:txBody>
      </p:sp>
      <p:sp>
        <p:nvSpPr>
          <p:cNvPr id="3" name="Holder 3"/>
          <p:cNvSpPr>
            <a:spLocks noGrp="1"/>
          </p:cNvSpPr>
          <p:nvPr>
            <p:ph type="subTitle" idx="4"/>
          </p:nvPr>
        </p:nvSpPr>
        <p:spPr>
          <a:xfrm>
            <a:off x="3233274" y="6296008"/>
            <a:ext cx="8656955" cy="2035809"/>
          </a:xfrm>
          <a:prstGeom prst="rect">
            <a:avLst/>
          </a:prstGeom>
        </p:spPr>
        <p:txBody>
          <a:bodyPr wrap="square" lIns="0" tIns="0" rIns="0" bIns="0">
            <a:spAutoFit/>
          </a:bodyPr>
          <a:lstStyle>
            <a:lvl1pPr>
              <a:defRPr sz="4950" b="0" i="0">
                <a:solidFill>
                  <a:schemeClr val="tx1"/>
                </a:solidFill>
                <a:latin typeface="Calibri-Light"/>
                <a:cs typeface="Calibri-Ligh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D89E82DE-1035-EC4D-91E4-0BF2AFDA9668}" type="datetime1">
              <a:rPr lang="nl-NL" smtClean="0"/>
              <a:t>26-6-2024</a:t>
            </a:fld>
            <a:endParaRPr lang="en-US"/>
          </a:p>
        </p:txBody>
      </p:sp>
      <p:sp>
        <p:nvSpPr>
          <p:cNvPr id="6" name="Holder 6"/>
          <p:cNvSpPr>
            <a:spLocks noGrp="1"/>
          </p:cNvSpPr>
          <p:nvPr>
            <p:ph type="sldNum" sz="quarter" idx="7"/>
          </p:nvPr>
        </p:nvSpPr>
        <p:spPr/>
        <p:txBody>
          <a:bodyPr lIns="0" tIns="0" rIns="0" bIns="0"/>
          <a:lstStyle>
            <a:lvl1pPr>
              <a:defRPr sz="1950" b="0" i="0">
                <a:solidFill>
                  <a:srgbClr val="01689B"/>
                </a:solidFill>
                <a:latin typeface="Calibri"/>
                <a:cs typeface="Calibri"/>
              </a:defRPr>
            </a:lvl1pPr>
          </a:lstStyle>
          <a:p>
            <a:pPr marL="38100">
              <a:lnSpc>
                <a:spcPts val="1975"/>
              </a:lnSpc>
            </a:pPr>
            <a:fld id="{81D60167-4931-47E6-BA6A-407CBD079E47}" type="slidenum">
              <a:rPr dirty="0"/>
              <a:t>‹#›</a:t>
            </a:fld>
            <a:r>
              <a:rPr spc="50" dirty="0"/>
              <a:t>  </a:t>
            </a:r>
            <a:r>
              <a:rPr dirty="0">
                <a:solidFill>
                  <a:srgbClr val="39870C"/>
                </a:solidFill>
              </a:rPr>
              <a:t>•</a:t>
            </a:r>
            <a:r>
              <a:rPr spc="50" dirty="0">
                <a:solidFill>
                  <a:srgbClr val="39870C"/>
                </a:solidFill>
              </a:rPr>
              <a:t>  </a:t>
            </a:r>
            <a:r>
              <a:rPr dirty="0">
                <a:solidFill>
                  <a:srgbClr val="39870C"/>
                </a:solidFill>
              </a:rPr>
              <a:t>Workshop</a:t>
            </a:r>
            <a:r>
              <a:rPr spc="5" dirty="0">
                <a:solidFill>
                  <a:srgbClr val="39870C"/>
                </a:solidFill>
              </a:rPr>
              <a:t> </a:t>
            </a:r>
            <a:r>
              <a:rPr dirty="0"/>
              <a:t>Klimaatrobuuste</a:t>
            </a:r>
            <a:r>
              <a:rPr spc="5" dirty="0"/>
              <a:t> </a:t>
            </a:r>
            <a:r>
              <a:rPr spc="-10" dirty="0"/>
              <a:t>landschappen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01689B"/>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4950" b="0" i="0">
                <a:solidFill>
                  <a:schemeClr val="tx1"/>
                </a:solidFill>
                <a:latin typeface="Calibri-Light"/>
                <a:cs typeface="Calibri-Ligh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C596D69-F525-F347-83B0-67B534B94D9C}" type="datetime1">
              <a:rPr lang="nl-NL" smtClean="0"/>
              <a:t>26-6-2024</a:t>
            </a:fld>
            <a:endParaRPr lang="en-US"/>
          </a:p>
        </p:txBody>
      </p:sp>
      <p:sp>
        <p:nvSpPr>
          <p:cNvPr id="6" name="Holder 6"/>
          <p:cNvSpPr>
            <a:spLocks noGrp="1"/>
          </p:cNvSpPr>
          <p:nvPr>
            <p:ph type="sldNum" sz="quarter" idx="7"/>
          </p:nvPr>
        </p:nvSpPr>
        <p:spPr/>
        <p:txBody>
          <a:bodyPr lIns="0" tIns="0" rIns="0" bIns="0"/>
          <a:lstStyle>
            <a:lvl1pPr>
              <a:defRPr sz="1950" b="0" i="0">
                <a:solidFill>
                  <a:srgbClr val="01689B"/>
                </a:solidFill>
                <a:latin typeface="Calibri"/>
                <a:cs typeface="Calibri"/>
              </a:defRPr>
            </a:lvl1pPr>
          </a:lstStyle>
          <a:p>
            <a:pPr marL="38100">
              <a:lnSpc>
                <a:spcPts val="1975"/>
              </a:lnSpc>
            </a:pPr>
            <a:fld id="{81D60167-4931-47E6-BA6A-407CBD079E47}" type="slidenum">
              <a:rPr dirty="0"/>
              <a:t>‹#›</a:t>
            </a:fld>
            <a:r>
              <a:rPr spc="50" dirty="0"/>
              <a:t>  </a:t>
            </a:r>
            <a:r>
              <a:rPr dirty="0">
                <a:solidFill>
                  <a:srgbClr val="39870C"/>
                </a:solidFill>
              </a:rPr>
              <a:t>•</a:t>
            </a:r>
            <a:r>
              <a:rPr spc="50" dirty="0">
                <a:solidFill>
                  <a:srgbClr val="39870C"/>
                </a:solidFill>
              </a:rPr>
              <a:t>  </a:t>
            </a:r>
            <a:r>
              <a:rPr dirty="0">
                <a:solidFill>
                  <a:srgbClr val="39870C"/>
                </a:solidFill>
              </a:rPr>
              <a:t>Workshop</a:t>
            </a:r>
            <a:r>
              <a:rPr spc="5" dirty="0">
                <a:solidFill>
                  <a:srgbClr val="39870C"/>
                </a:solidFill>
              </a:rPr>
              <a:t> </a:t>
            </a:r>
            <a:r>
              <a:rPr dirty="0"/>
              <a:t>Klimaatrobuuste</a:t>
            </a:r>
            <a:r>
              <a:rPr spc="5" dirty="0"/>
              <a:t> </a:t>
            </a:r>
            <a:r>
              <a:rPr spc="-10" dirty="0"/>
              <a:t>landschappen</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01689B"/>
                </a:solidFill>
                <a:latin typeface="Calibri"/>
                <a:cs typeface="Calibri"/>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A7961555-7778-014D-9C8D-D9B083D16A2D}" type="datetime1">
              <a:rPr lang="nl-NL" smtClean="0"/>
              <a:t>26-6-2024</a:t>
            </a:fld>
            <a:endParaRPr lang="en-US"/>
          </a:p>
        </p:txBody>
      </p:sp>
      <p:sp>
        <p:nvSpPr>
          <p:cNvPr id="7" name="Holder 7"/>
          <p:cNvSpPr>
            <a:spLocks noGrp="1"/>
          </p:cNvSpPr>
          <p:nvPr>
            <p:ph type="sldNum" sz="quarter" idx="7"/>
          </p:nvPr>
        </p:nvSpPr>
        <p:spPr/>
        <p:txBody>
          <a:bodyPr lIns="0" tIns="0" rIns="0" bIns="0"/>
          <a:lstStyle>
            <a:lvl1pPr>
              <a:defRPr sz="1950" b="0" i="0">
                <a:solidFill>
                  <a:srgbClr val="01689B"/>
                </a:solidFill>
                <a:latin typeface="Calibri"/>
                <a:cs typeface="Calibri"/>
              </a:defRPr>
            </a:lvl1pPr>
          </a:lstStyle>
          <a:p>
            <a:pPr marL="38100">
              <a:lnSpc>
                <a:spcPts val="1975"/>
              </a:lnSpc>
            </a:pPr>
            <a:fld id="{81D60167-4931-47E6-BA6A-407CBD079E47}" type="slidenum">
              <a:rPr dirty="0"/>
              <a:t>‹#›</a:t>
            </a:fld>
            <a:r>
              <a:rPr spc="50" dirty="0"/>
              <a:t>  </a:t>
            </a:r>
            <a:r>
              <a:rPr dirty="0">
                <a:solidFill>
                  <a:srgbClr val="39870C"/>
                </a:solidFill>
              </a:rPr>
              <a:t>•</a:t>
            </a:r>
            <a:r>
              <a:rPr spc="50" dirty="0">
                <a:solidFill>
                  <a:srgbClr val="39870C"/>
                </a:solidFill>
              </a:rPr>
              <a:t>  </a:t>
            </a:r>
            <a:r>
              <a:rPr dirty="0">
                <a:solidFill>
                  <a:srgbClr val="39870C"/>
                </a:solidFill>
              </a:rPr>
              <a:t>Workshop</a:t>
            </a:r>
            <a:r>
              <a:rPr spc="5" dirty="0">
                <a:solidFill>
                  <a:srgbClr val="39870C"/>
                </a:solidFill>
              </a:rPr>
              <a:t> </a:t>
            </a:r>
            <a:r>
              <a:rPr dirty="0"/>
              <a:t>Klimaatrobuuste</a:t>
            </a:r>
            <a:r>
              <a:rPr spc="5" dirty="0"/>
              <a:t> </a:t>
            </a:r>
            <a:r>
              <a:rPr spc="-10" dirty="0"/>
              <a:t>landschappen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8678513" y="10118772"/>
            <a:ext cx="2929294" cy="818596"/>
          </a:xfrm>
          <a:prstGeom prst="rect">
            <a:avLst/>
          </a:prstGeom>
        </p:spPr>
      </p:pic>
      <p:sp>
        <p:nvSpPr>
          <p:cNvPr id="2" name="Holder 2"/>
          <p:cNvSpPr>
            <a:spLocks noGrp="1"/>
          </p:cNvSpPr>
          <p:nvPr>
            <p:ph type="title"/>
          </p:nvPr>
        </p:nvSpPr>
        <p:spPr/>
        <p:txBody>
          <a:bodyPr lIns="0" tIns="0" rIns="0" bIns="0"/>
          <a:lstStyle>
            <a:lvl1pPr>
              <a:defRPr sz="6600" b="1" i="0">
                <a:solidFill>
                  <a:srgbClr val="01689B"/>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9893D7CC-DE92-5A48-8038-736AA680B5E0}" type="datetime1">
              <a:rPr lang="nl-NL" smtClean="0"/>
              <a:t>26-6-2024</a:t>
            </a:fld>
            <a:endParaRPr lang="en-US"/>
          </a:p>
        </p:txBody>
      </p:sp>
      <p:sp>
        <p:nvSpPr>
          <p:cNvPr id="5" name="Holder 5"/>
          <p:cNvSpPr>
            <a:spLocks noGrp="1"/>
          </p:cNvSpPr>
          <p:nvPr>
            <p:ph type="sldNum" sz="quarter" idx="7"/>
          </p:nvPr>
        </p:nvSpPr>
        <p:spPr/>
        <p:txBody>
          <a:bodyPr lIns="0" tIns="0" rIns="0" bIns="0"/>
          <a:lstStyle>
            <a:lvl1pPr>
              <a:defRPr sz="1950" b="0" i="0">
                <a:solidFill>
                  <a:srgbClr val="01689B"/>
                </a:solidFill>
                <a:latin typeface="Calibri"/>
                <a:cs typeface="Calibri"/>
              </a:defRPr>
            </a:lvl1pPr>
          </a:lstStyle>
          <a:p>
            <a:pPr marL="38100">
              <a:lnSpc>
                <a:spcPts val="1975"/>
              </a:lnSpc>
            </a:pPr>
            <a:fld id="{81D60167-4931-47E6-BA6A-407CBD079E47}" type="slidenum">
              <a:rPr dirty="0"/>
              <a:t>‹#›</a:t>
            </a:fld>
            <a:r>
              <a:rPr spc="50" dirty="0"/>
              <a:t>  </a:t>
            </a:r>
            <a:r>
              <a:rPr dirty="0">
                <a:solidFill>
                  <a:srgbClr val="39870C"/>
                </a:solidFill>
              </a:rPr>
              <a:t>•</a:t>
            </a:r>
            <a:r>
              <a:rPr spc="50" dirty="0">
                <a:solidFill>
                  <a:srgbClr val="39870C"/>
                </a:solidFill>
              </a:rPr>
              <a:t>  </a:t>
            </a:r>
            <a:r>
              <a:rPr dirty="0">
                <a:solidFill>
                  <a:srgbClr val="39870C"/>
                </a:solidFill>
              </a:rPr>
              <a:t>Workshop</a:t>
            </a:r>
            <a:r>
              <a:rPr spc="5" dirty="0">
                <a:solidFill>
                  <a:srgbClr val="39870C"/>
                </a:solidFill>
              </a:rPr>
              <a:t> </a:t>
            </a:r>
            <a:r>
              <a:rPr dirty="0"/>
              <a:t>Klimaatrobuuste</a:t>
            </a:r>
            <a:r>
              <a:rPr spc="5" dirty="0"/>
              <a:t> </a:t>
            </a:r>
            <a:r>
              <a:rPr spc="-10" dirty="0"/>
              <a:t>landschappen</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DD75AAED-43BD-DF4C-A732-4F9791F9803F}" type="datetime1">
              <a:rPr lang="nl-NL" smtClean="0"/>
              <a:t>26-6-2024</a:t>
            </a:fld>
            <a:endParaRPr lang="en-US"/>
          </a:p>
        </p:txBody>
      </p:sp>
      <p:sp>
        <p:nvSpPr>
          <p:cNvPr id="4" name="Holder 4"/>
          <p:cNvSpPr>
            <a:spLocks noGrp="1"/>
          </p:cNvSpPr>
          <p:nvPr>
            <p:ph type="sldNum" sz="quarter" idx="7"/>
          </p:nvPr>
        </p:nvSpPr>
        <p:spPr/>
        <p:txBody>
          <a:bodyPr lIns="0" tIns="0" rIns="0" bIns="0"/>
          <a:lstStyle>
            <a:lvl1pPr>
              <a:defRPr sz="1950" b="0" i="0">
                <a:solidFill>
                  <a:srgbClr val="01689B"/>
                </a:solidFill>
                <a:latin typeface="Calibri"/>
                <a:cs typeface="Calibri"/>
              </a:defRPr>
            </a:lvl1pPr>
          </a:lstStyle>
          <a:p>
            <a:pPr marL="38100">
              <a:lnSpc>
                <a:spcPts val="1975"/>
              </a:lnSpc>
            </a:pPr>
            <a:fld id="{81D60167-4931-47E6-BA6A-407CBD079E47}" type="slidenum">
              <a:rPr dirty="0"/>
              <a:t>‹#›</a:t>
            </a:fld>
            <a:r>
              <a:rPr spc="50" dirty="0"/>
              <a:t>  </a:t>
            </a:r>
            <a:r>
              <a:rPr dirty="0">
                <a:solidFill>
                  <a:srgbClr val="39870C"/>
                </a:solidFill>
              </a:rPr>
              <a:t>•</a:t>
            </a:r>
            <a:r>
              <a:rPr spc="50" dirty="0">
                <a:solidFill>
                  <a:srgbClr val="39870C"/>
                </a:solidFill>
              </a:rPr>
              <a:t>  </a:t>
            </a:r>
            <a:r>
              <a:rPr dirty="0">
                <a:solidFill>
                  <a:srgbClr val="39870C"/>
                </a:solidFill>
              </a:rPr>
              <a:t>Workshop</a:t>
            </a:r>
            <a:r>
              <a:rPr spc="5" dirty="0">
                <a:solidFill>
                  <a:srgbClr val="39870C"/>
                </a:solidFill>
              </a:rPr>
              <a:t> </a:t>
            </a:r>
            <a:r>
              <a:rPr dirty="0"/>
              <a:t>Klimaatrobuuste</a:t>
            </a:r>
            <a:r>
              <a:rPr spc="5" dirty="0"/>
              <a:t> </a:t>
            </a:r>
            <a:r>
              <a:rPr spc="-10" dirty="0"/>
              <a:t>landschappen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9947340"/>
            <a:ext cx="20104100" cy="20955"/>
          </a:xfrm>
          <a:custGeom>
            <a:avLst/>
            <a:gdLst/>
            <a:ahLst/>
            <a:cxnLst/>
            <a:rect l="l" t="t" r="r" b="b"/>
            <a:pathLst>
              <a:path w="20104100" h="20954">
                <a:moveTo>
                  <a:pt x="20104099" y="0"/>
                </a:moveTo>
                <a:lnTo>
                  <a:pt x="0" y="0"/>
                </a:lnTo>
                <a:lnTo>
                  <a:pt x="0" y="20941"/>
                </a:lnTo>
                <a:lnTo>
                  <a:pt x="20104099" y="20941"/>
                </a:lnTo>
                <a:lnTo>
                  <a:pt x="20104099" y="0"/>
                </a:lnTo>
                <a:close/>
              </a:path>
            </a:pathLst>
          </a:custGeom>
          <a:solidFill>
            <a:srgbClr val="01689B"/>
          </a:solidFill>
        </p:spPr>
        <p:txBody>
          <a:bodyPr wrap="square" lIns="0" tIns="0" rIns="0" bIns="0" rtlCol="0"/>
          <a:lstStyle/>
          <a:p>
            <a:endParaRPr/>
          </a:p>
        </p:txBody>
      </p:sp>
      <p:pic>
        <p:nvPicPr>
          <p:cNvPr id="17" name="bg object 17"/>
          <p:cNvPicPr/>
          <p:nvPr/>
        </p:nvPicPr>
        <p:blipFill>
          <a:blip r:embed="rId7" cstate="print"/>
          <a:stretch>
            <a:fillRect/>
          </a:stretch>
        </p:blipFill>
        <p:spPr>
          <a:xfrm>
            <a:off x="12979317" y="10448828"/>
            <a:ext cx="1249831" cy="349266"/>
          </a:xfrm>
          <a:prstGeom prst="rect">
            <a:avLst/>
          </a:prstGeom>
        </p:spPr>
      </p:pic>
      <p:sp>
        <p:nvSpPr>
          <p:cNvPr id="18" name="bg object 18"/>
          <p:cNvSpPr/>
          <p:nvPr/>
        </p:nvSpPr>
        <p:spPr>
          <a:xfrm>
            <a:off x="14859820" y="10525397"/>
            <a:ext cx="2011680" cy="251460"/>
          </a:xfrm>
          <a:custGeom>
            <a:avLst/>
            <a:gdLst/>
            <a:ahLst/>
            <a:cxnLst/>
            <a:rect l="l" t="t" r="r" b="b"/>
            <a:pathLst>
              <a:path w="2011680" h="251459">
                <a:moveTo>
                  <a:pt x="2011394" y="0"/>
                </a:moveTo>
                <a:lnTo>
                  <a:pt x="0" y="0"/>
                </a:lnTo>
                <a:lnTo>
                  <a:pt x="0" y="250913"/>
                </a:lnTo>
                <a:lnTo>
                  <a:pt x="2011394" y="250913"/>
                </a:lnTo>
                <a:lnTo>
                  <a:pt x="2011394" y="0"/>
                </a:lnTo>
                <a:close/>
              </a:path>
            </a:pathLst>
          </a:custGeom>
          <a:solidFill>
            <a:srgbClr val="DD0000"/>
          </a:solidFill>
        </p:spPr>
        <p:txBody>
          <a:bodyPr wrap="square" lIns="0" tIns="0" rIns="0" bIns="0" rtlCol="0"/>
          <a:lstStyle/>
          <a:p>
            <a:endParaRPr/>
          </a:p>
        </p:txBody>
      </p:sp>
      <p:pic>
        <p:nvPicPr>
          <p:cNvPr id="19" name="bg object 19"/>
          <p:cNvPicPr/>
          <p:nvPr/>
        </p:nvPicPr>
        <p:blipFill>
          <a:blip r:embed="rId8" cstate="print"/>
          <a:stretch>
            <a:fillRect/>
          </a:stretch>
        </p:blipFill>
        <p:spPr>
          <a:xfrm>
            <a:off x="14987776" y="10587390"/>
            <a:ext cx="1574215" cy="102780"/>
          </a:xfrm>
          <a:prstGeom prst="rect">
            <a:avLst/>
          </a:prstGeom>
        </p:spPr>
      </p:pic>
      <p:pic>
        <p:nvPicPr>
          <p:cNvPr id="20" name="bg object 20"/>
          <p:cNvPicPr/>
          <p:nvPr/>
        </p:nvPicPr>
        <p:blipFill>
          <a:blip r:embed="rId9" cstate="print"/>
          <a:stretch>
            <a:fillRect/>
          </a:stretch>
        </p:blipFill>
        <p:spPr>
          <a:xfrm>
            <a:off x="17363997" y="10253653"/>
            <a:ext cx="1849414" cy="744370"/>
          </a:xfrm>
          <a:prstGeom prst="rect">
            <a:avLst/>
          </a:prstGeom>
        </p:spPr>
      </p:pic>
      <p:sp>
        <p:nvSpPr>
          <p:cNvPr id="2" name="Holder 2"/>
          <p:cNvSpPr>
            <a:spLocks noGrp="1"/>
          </p:cNvSpPr>
          <p:nvPr>
            <p:ph type="title"/>
          </p:nvPr>
        </p:nvSpPr>
        <p:spPr>
          <a:xfrm>
            <a:off x="1557932" y="1348515"/>
            <a:ext cx="9000490" cy="1030605"/>
          </a:xfrm>
          <a:prstGeom prst="rect">
            <a:avLst/>
          </a:prstGeom>
        </p:spPr>
        <p:txBody>
          <a:bodyPr wrap="square" lIns="0" tIns="0" rIns="0" bIns="0">
            <a:spAutoFit/>
          </a:bodyPr>
          <a:lstStyle>
            <a:lvl1pPr>
              <a:defRPr sz="6600" b="1" i="0">
                <a:solidFill>
                  <a:srgbClr val="01689B"/>
                </a:solidFill>
                <a:latin typeface="Calibri"/>
                <a:cs typeface="Calibri"/>
              </a:defRPr>
            </a:lvl1pPr>
          </a:lstStyle>
          <a:p>
            <a:endParaRPr/>
          </a:p>
        </p:txBody>
      </p:sp>
      <p:sp>
        <p:nvSpPr>
          <p:cNvPr id="3" name="Holder 3"/>
          <p:cNvSpPr>
            <a:spLocks noGrp="1"/>
          </p:cNvSpPr>
          <p:nvPr>
            <p:ph type="body" idx="1"/>
          </p:nvPr>
        </p:nvSpPr>
        <p:spPr>
          <a:xfrm>
            <a:off x="1557932" y="3756818"/>
            <a:ext cx="17654905" cy="5177155"/>
          </a:xfrm>
          <a:prstGeom prst="rect">
            <a:avLst/>
          </a:prstGeom>
        </p:spPr>
        <p:txBody>
          <a:bodyPr wrap="square" lIns="0" tIns="0" rIns="0" bIns="0">
            <a:spAutoFit/>
          </a:bodyPr>
          <a:lstStyle>
            <a:lvl1pPr>
              <a:defRPr sz="4950" b="0" i="0">
                <a:solidFill>
                  <a:schemeClr val="tx1"/>
                </a:solidFill>
                <a:latin typeface="Calibri-Light"/>
                <a:cs typeface="Calibri-Light"/>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D8CFE9CB-D6E3-8446-A5AC-265BAAEB2B89}" type="datetime1">
              <a:rPr lang="nl-NL" smtClean="0"/>
              <a:t>26-6-2024</a:t>
            </a:fld>
            <a:endParaRPr lang="en-US"/>
          </a:p>
        </p:txBody>
      </p:sp>
      <p:sp>
        <p:nvSpPr>
          <p:cNvPr id="6" name="Holder 6"/>
          <p:cNvSpPr>
            <a:spLocks noGrp="1"/>
          </p:cNvSpPr>
          <p:nvPr>
            <p:ph type="sldNum" sz="quarter" idx="7"/>
          </p:nvPr>
        </p:nvSpPr>
        <p:spPr>
          <a:xfrm>
            <a:off x="1532532" y="10514466"/>
            <a:ext cx="4939030" cy="276859"/>
          </a:xfrm>
          <a:prstGeom prst="rect">
            <a:avLst/>
          </a:prstGeom>
        </p:spPr>
        <p:txBody>
          <a:bodyPr wrap="square" lIns="0" tIns="0" rIns="0" bIns="0">
            <a:spAutoFit/>
          </a:bodyPr>
          <a:lstStyle>
            <a:lvl1pPr>
              <a:defRPr sz="1950" b="0" i="0">
                <a:solidFill>
                  <a:srgbClr val="01689B"/>
                </a:solidFill>
                <a:latin typeface="Calibri"/>
                <a:cs typeface="Calibri"/>
              </a:defRPr>
            </a:lvl1pPr>
          </a:lstStyle>
          <a:p>
            <a:pPr marL="38100">
              <a:lnSpc>
                <a:spcPts val="1975"/>
              </a:lnSpc>
            </a:pPr>
            <a:fld id="{81D60167-4931-47E6-BA6A-407CBD079E47}" type="slidenum">
              <a:rPr dirty="0"/>
              <a:t>‹#›</a:t>
            </a:fld>
            <a:r>
              <a:rPr spc="50" dirty="0"/>
              <a:t>  </a:t>
            </a:r>
            <a:r>
              <a:rPr dirty="0">
                <a:solidFill>
                  <a:srgbClr val="39870C"/>
                </a:solidFill>
              </a:rPr>
              <a:t>•</a:t>
            </a:r>
            <a:r>
              <a:rPr spc="50" dirty="0">
                <a:solidFill>
                  <a:srgbClr val="39870C"/>
                </a:solidFill>
              </a:rPr>
              <a:t>  </a:t>
            </a:r>
            <a:r>
              <a:rPr dirty="0">
                <a:solidFill>
                  <a:srgbClr val="39870C"/>
                </a:solidFill>
              </a:rPr>
              <a:t>Workshop</a:t>
            </a:r>
            <a:r>
              <a:rPr spc="5" dirty="0">
                <a:solidFill>
                  <a:srgbClr val="39870C"/>
                </a:solidFill>
              </a:rPr>
              <a:t> </a:t>
            </a:r>
            <a:r>
              <a:rPr dirty="0"/>
              <a:t>Klimaatrobuuste</a:t>
            </a:r>
            <a:r>
              <a:rPr spc="5" dirty="0"/>
              <a:t> </a:t>
            </a:r>
            <a:r>
              <a:rPr spc="-10" dirty="0"/>
              <a:t>landschappen</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www.topotijdreis.nl/" TargetMode="External"/><Relationship Id="rId3" Type="http://schemas.openxmlformats.org/officeDocument/2006/relationships/hyperlink" Target="https://www.ahn.nl/ahn-viewer" TargetMode="External"/><Relationship Id="rId7" Type="http://schemas.openxmlformats.org/officeDocument/2006/relationships/hyperlink" Target="https://www.klimaatadaptatiebrabant.nl/k/n442/news/view/4982/2775/de-watersignaleringskaart-een-nieuw-hulpmiddel-voor-klimaatrobuuste-verstedelijking.html" TargetMode="External"/><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hyperlink" Target="https://www.rijksoverheid.nl/documenten/rapporten/2023/03/23/landelijke-maatlat-factsheets-en-overzichtstabel" TargetMode="External"/><Relationship Id="rId5" Type="http://schemas.openxmlformats.org/officeDocument/2006/relationships/hyperlink" Target="https://www.klimaateffectatlas.nl/nl/" TargetMode="External"/><Relationship Id="rId4" Type="http://schemas.openxmlformats.org/officeDocument/2006/relationships/hyperlink" Target="https://www.klimaatadaptatiebrabant.nl/hulpmiddelen/hulpmiddelen-detail/584/Klimaatonderlegger"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open.overheid.nl/documenten/ronl-c35e65eba0903d738ae26dab222462337b0d8de7/pdf" TargetMode="External"/><Relationship Id="rId2" Type="http://schemas.openxmlformats.org/officeDocument/2006/relationships/image" Target="../media/image66.png"/><Relationship Id="rId1" Type="http://schemas.openxmlformats.org/officeDocument/2006/relationships/slideLayout" Target="../slideLayouts/slideLayout5.xml"/><Relationship Id="rId5" Type="http://schemas.openxmlformats.org/officeDocument/2006/relationships/hyperlink" Target="https://www.rijksoverheid.nl/documenten/rapporten/2023/11/17/bijlage-2-nationaal-uitvoeringsprogramma-klimaatadaptatie-nup-ka" TargetMode="External"/><Relationship Id="rId4" Type="http://schemas.openxmlformats.org/officeDocument/2006/relationships/image" Target="../media/image67.emf"/></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hyperlink" Target="https://www.tweedekamer.nl/downloads/document?id=2022D50136"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klimaatadaptatienederland.nl/actueel/actueel/nieuws/2022/brief-deltacommissaris-aan-vier-ministers/" TargetMode="External"/><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open.overheid.nl/documenten/ronl-c35e65eba0903d738ae26dab222462337b0d8de7/pdf" TargetMode="External"/><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70.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71.jpe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72.jp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73.jpeg"/></Relationships>
</file>

<file path=ppt/slides/_rels/slide24.xml.rels><?xml version="1.0" encoding="UTF-8" standalone="yes"?>
<Relationships xmlns="http://schemas.openxmlformats.org/package/2006/relationships"><Relationship Id="rId3" Type="http://schemas.openxmlformats.org/officeDocument/2006/relationships/hyperlink" Target="https://klimaatadaptatienederland.nl/hulpmiddelen/overzicht/maatlat-groene-klimaatadaptieve-gebouwde-omgeving/" TargetMode="External"/><Relationship Id="rId2" Type="http://schemas.openxmlformats.org/officeDocument/2006/relationships/image" Target="../media/image66.png"/><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76.jpeg"/><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78.jpeg"/><Relationship Id="rId4" Type="http://schemas.openxmlformats.org/officeDocument/2006/relationships/image" Target="../media/image77.jpe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80.jpg"/><Relationship Id="rId4" Type="http://schemas.openxmlformats.org/officeDocument/2006/relationships/image" Target="../media/image79.jpe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83.jpg"/><Relationship Id="rId5" Type="http://schemas.openxmlformats.org/officeDocument/2006/relationships/image" Target="../media/image82.jpeg"/><Relationship Id="rId4" Type="http://schemas.openxmlformats.org/officeDocument/2006/relationships/image" Target="../media/image81.jpe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hyperlink" Target="https://www.ahn.nl/ahn-viewer" TargetMode="External"/><Relationship Id="rId2" Type="http://schemas.openxmlformats.org/officeDocument/2006/relationships/image" Target="../media/image66.png"/><Relationship Id="rId1" Type="http://schemas.openxmlformats.org/officeDocument/2006/relationships/slideLayout" Target="../slideLayouts/slideLayout5.xml"/><Relationship Id="rId4" Type="http://schemas.openxmlformats.org/officeDocument/2006/relationships/image" Target="../media/image86.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87.png"/><Relationship Id="rId4" Type="http://schemas.openxmlformats.org/officeDocument/2006/relationships/hyperlink" Target="https://bodemdata.n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88.png"/><Relationship Id="rId4" Type="http://schemas.openxmlformats.org/officeDocument/2006/relationships/hyperlink" Target="https://www.klimaatadaptatiebrabant.nl/hulpmiddelen/hulpmiddelen-detail/584/Klimaatonderlegger"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hyperlink" Target="https://www.klimaatadaptatiebrabant.nl/hulpmiddelen/hulpmiddelen-detail/645/Watersignaleringskaart"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www.klimaatadaptatiebrabant.n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open.overheid.nl/documenten/ronl-c35e65eba0903d738ae26dab222462337b0d8de7/pdf" TargetMode="External"/><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2" name="object 82"/>
          <p:cNvSpPr txBox="1"/>
          <p:nvPr/>
        </p:nvSpPr>
        <p:spPr>
          <a:xfrm>
            <a:off x="1822450" y="4320000"/>
            <a:ext cx="16489680" cy="3906198"/>
          </a:xfrm>
          <a:prstGeom prst="rect">
            <a:avLst/>
          </a:prstGeom>
        </p:spPr>
        <p:txBody>
          <a:bodyPr vert="horz" wrap="square" lIns="0" tIns="15240" rIns="0" bIns="0" rtlCol="0">
            <a:spAutoFit/>
          </a:bodyPr>
          <a:lstStyle/>
          <a:p>
            <a:pPr marL="12700">
              <a:spcBef>
                <a:spcPts val="120"/>
              </a:spcBef>
            </a:pPr>
            <a:r>
              <a:rPr sz="9050" b="1" spc="-10" dirty="0">
                <a:solidFill>
                  <a:srgbClr val="F9E11E"/>
                </a:solidFill>
                <a:latin typeface="Calibri"/>
                <a:cs typeface="Calibri"/>
              </a:rPr>
              <a:t>Workshop</a:t>
            </a:r>
            <a:endParaRPr sz="9050" dirty="0">
              <a:latin typeface="Calibri"/>
              <a:cs typeface="Calibri"/>
            </a:endParaRPr>
          </a:p>
          <a:p>
            <a:pPr marL="12700">
              <a:tabLst>
                <a:tab pos="8209915" algn="l"/>
              </a:tabLst>
            </a:pPr>
            <a:r>
              <a:rPr sz="9050" b="1" spc="-10" dirty="0">
                <a:solidFill>
                  <a:srgbClr val="FFFFFF"/>
                </a:solidFill>
                <a:latin typeface="Calibri"/>
                <a:cs typeface="Calibri"/>
              </a:rPr>
              <a:t>Klimaatrobuuste</a:t>
            </a:r>
            <a:r>
              <a:rPr sz="9050" b="1" dirty="0">
                <a:solidFill>
                  <a:srgbClr val="FFFFFF"/>
                </a:solidFill>
                <a:latin typeface="Calibri"/>
                <a:cs typeface="Calibri"/>
              </a:rPr>
              <a:t>	</a:t>
            </a:r>
            <a:r>
              <a:rPr sz="9050" b="1" spc="-10" dirty="0">
                <a:solidFill>
                  <a:srgbClr val="FFFFFF"/>
                </a:solidFill>
                <a:latin typeface="Calibri"/>
                <a:cs typeface="Calibri"/>
              </a:rPr>
              <a:t>landschappen</a:t>
            </a:r>
            <a:endParaRPr sz="9050" dirty="0">
              <a:latin typeface="Calibri"/>
              <a:cs typeface="Calibri"/>
            </a:endParaRPr>
          </a:p>
          <a:p>
            <a:pPr marL="12700">
              <a:spcBef>
                <a:spcPts val="655"/>
              </a:spcBef>
            </a:pPr>
            <a:r>
              <a:rPr sz="6600" b="1" dirty="0">
                <a:solidFill>
                  <a:srgbClr val="FFFFFF"/>
                </a:solidFill>
                <a:latin typeface="Calibri"/>
                <a:cs typeface="Calibri"/>
              </a:rPr>
              <a:t>De</a:t>
            </a:r>
            <a:r>
              <a:rPr sz="6600" b="1" spc="-204" dirty="0">
                <a:solidFill>
                  <a:srgbClr val="FFFFFF"/>
                </a:solidFill>
                <a:latin typeface="Calibri"/>
                <a:cs typeface="Calibri"/>
              </a:rPr>
              <a:t> </a:t>
            </a:r>
            <a:r>
              <a:rPr sz="6600" b="1" spc="-30" dirty="0">
                <a:solidFill>
                  <a:srgbClr val="FFFFFF"/>
                </a:solidFill>
                <a:latin typeface="Calibri"/>
                <a:cs typeface="Calibri"/>
              </a:rPr>
              <a:t>betekenis</a:t>
            </a:r>
            <a:r>
              <a:rPr sz="6600" b="1" spc="-200" dirty="0">
                <a:solidFill>
                  <a:srgbClr val="FFFFFF"/>
                </a:solidFill>
                <a:latin typeface="Calibri"/>
                <a:cs typeface="Calibri"/>
              </a:rPr>
              <a:t> </a:t>
            </a:r>
            <a:r>
              <a:rPr sz="6600" b="1" dirty="0">
                <a:solidFill>
                  <a:srgbClr val="FFFFFF"/>
                </a:solidFill>
                <a:latin typeface="Calibri"/>
                <a:cs typeface="Calibri"/>
              </a:rPr>
              <a:t>van</a:t>
            </a:r>
            <a:r>
              <a:rPr sz="6600" b="1" spc="-195" dirty="0">
                <a:solidFill>
                  <a:srgbClr val="FFFFFF"/>
                </a:solidFill>
                <a:latin typeface="Calibri"/>
                <a:cs typeface="Calibri"/>
              </a:rPr>
              <a:t> </a:t>
            </a:r>
            <a:r>
              <a:rPr sz="6600" b="1" spc="-20" dirty="0">
                <a:solidFill>
                  <a:srgbClr val="FFFFFF"/>
                </a:solidFill>
                <a:latin typeface="Calibri"/>
                <a:cs typeface="Calibri"/>
              </a:rPr>
              <a:t>‘water</a:t>
            </a:r>
            <a:r>
              <a:rPr sz="6600" b="1" spc="-200" dirty="0">
                <a:solidFill>
                  <a:srgbClr val="FFFFFF"/>
                </a:solidFill>
                <a:latin typeface="Calibri"/>
                <a:cs typeface="Calibri"/>
              </a:rPr>
              <a:t> </a:t>
            </a:r>
            <a:r>
              <a:rPr sz="6600" b="1" dirty="0">
                <a:solidFill>
                  <a:srgbClr val="FFFFFF"/>
                </a:solidFill>
                <a:latin typeface="Calibri"/>
                <a:cs typeface="Calibri"/>
              </a:rPr>
              <a:t>en</a:t>
            </a:r>
            <a:r>
              <a:rPr sz="6600" b="1" spc="-195" dirty="0">
                <a:solidFill>
                  <a:srgbClr val="FFFFFF"/>
                </a:solidFill>
                <a:latin typeface="Calibri"/>
                <a:cs typeface="Calibri"/>
              </a:rPr>
              <a:t> </a:t>
            </a:r>
            <a:r>
              <a:rPr sz="6600" b="1" dirty="0">
                <a:solidFill>
                  <a:srgbClr val="FFFFFF"/>
                </a:solidFill>
                <a:latin typeface="Calibri"/>
                <a:cs typeface="Calibri"/>
              </a:rPr>
              <a:t>bodem</a:t>
            </a:r>
            <a:r>
              <a:rPr sz="6600" b="1" spc="-200" dirty="0">
                <a:solidFill>
                  <a:srgbClr val="FFFFFF"/>
                </a:solidFill>
                <a:latin typeface="Calibri"/>
                <a:cs typeface="Calibri"/>
              </a:rPr>
              <a:t> </a:t>
            </a:r>
            <a:r>
              <a:rPr sz="6600" b="1" spc="-10" dirty="0">
                <a:solidFill>
                  <a:srgbClr val="FFFFFF"/>
                </a:solidFill>
                <a:latin typeface="Calibri"/>
                <a:cs typeface="Calibri"/>
              </a:rPr>
              <a:t>sturend’</a:t>
            </a:r>
            <a:endParaRPr sz="6600" dirty="0">
              <a:latin typeface="Calibri"/>
              <a:cs typeface="Calibri"/>
            </a:endParaRPr>
          </a:p>
        </p:txBody>
      </p:sp>
      <p:sp>
        <p:nvSpPr>
          <p:cNvPr id="83" name="Tijdelijke aanduiding voor dianummer 82">
            <a:extLst>
              <a:ext uri="{FF2B5EF4-FFF2-40B4-BE49-F238E27FC236}">
                <a16:creationId xmlns:a16="http://schemas.microsoft.com/office/drawing/2014/main" id="{71AEE867-5499-9928-1E72-2040B33A4567}"/>
              </a:ext>
            </a:extLst>
          </p:cNvPr>
          <p:cNvSpPr>
            <a:spLocks noGrp="1"/>
          </p:cNvSpPr>
          <p:nvPr>
            <p:ph type="sldNum" sz="quarter" idx="7"/>
          </p:nvPr>
        </p:nvSpPr>
        <p:spPr/>
        <p:txBody>
          <a:bodyPr/>
          <a:lstStyle/>
          <a:p>
            <a:pPr marL="38100">
              <a:lnSpc>
                <a:spcPts val="1975"/>
              </a:lnSpc>
            </a:pPr>
            <a:fld id="{81D60167-4931-47E6-BA6A-407CBD079E47}" type="slidenum">
              <a:rPr lang="nl-NL" smtClean="0"/>
              <a:t>1</a:t>
            </a:fld>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6" name="object 76"/>
          <p:cNvSpPr txBox="1">
            <a:spLocks noGrp="1"/>
          </p:cNvSpPr>
          <p:nvPr>
            <p:ph type="title"/>
          </p:nvPr>
        </p:nvSpPr>
        <p:spPr>
          <a:xfrm>
            <a:off x="3683843" y="4320000"/>
            <a:ext cx="2787719" cy="938719"/>
          </a:xfrm>
          <a:prstGeom prst="rect">
            <a:avLst/>
          </a:prstGeom>
        </p:spPr>
        <p:txBody>
          <a:bodyPr vert="horz" wrap="square" lIns="0" tIns="15240" rIns="0" bIns="0" rtlCol="0">
            <a:spAutoFit/>
          </a:bodyPr>
          <a:lstStyle/>
          <a:p>
            <a:pPr marL="12700">
              <a:lnSpc>
                <a:spcPct val="100000"/>
              </a:lnSpc>
              <a:spcBef>
                <a:spcPts val="120"/>
              </a:spcBef>
            </a:pPr>
            <a:r>
              <a:rPr sz="6000" dirty="0">
                <a:solidFill>
                  <a:srgbClr val="F9E11E"/>
                </a:solidFill>
                <a:latin typeface="+mj-lt"/>
              </a:rPr>
              <a:t>Deel</a:t>
            </a:r>
            <a:r>
              <a:rPr sz="6000" spc="5" dirty="0">
                <a:solidFill>
                  <a:srgbClr val="F9E11E"/>
                </a:solidFill>
                <a:latin typeface="+mj-lt"/>
              </a:rPr>
              <a:t> </a:t>
            </a:r>
            <a:r>
              <a:rPr sz="6000" spc="-50" dirty="0">
                <a:solidFill>
                  <a:srgbClr val="F9E11E"/>
                </a:solidFill>
                <a:latin typeface="+mj-lt"/>
              </a:rPr>
              <a:t>2</a:t>
            </a:r>
            <a:endParaRPr sz="6000" dirty="0">
              <a:latin typeface="+mj-lt"/>
            </a:endParaRPr>
          </a:p>
        </p:txBody>
      </p:sp>
      <p:sp>
        <p:nvSpPr>
          <p:cNvPr id="77" name="object 77"/>
          <p:cNvSpPr txBox="1"/>
          <p:nvPr/>
        </p:nvSpPr>
        <p:spPr>
          <a:xfrm>
            <a:off x="3683843" y="4968000"/>
            <a:ext cx="9907905" cy="1858201"/>
          </a:xfrm>
          <a:prstGeom prst="rect">
            <a:avLst/>
          </a:prstGeom>
        </p:spPr>
        <p:txBody>
          <a:bodyPr vert="horz" wrap="square" lIns="0" tIns="11430" rIns="0" bIns="0" rtlCol="0">
            <a:spAutoFit/>
          </a:bodyPr>
          <a:lstStyle/>
          <a:p>
            <a:pPr marL="12700">
              <a:lnSpc>
                <a:spcPct val="100000"/>
              </a:lnSpc>
              <a:spcBef>
                <a:spcPts val="90"/>
              </a:spcBef>
            </a:pPr>
            <a:r>
              <a:rPr sz="12000" b="1" spc="-625" dirty="0">
                <a:solidFill>
                  <a:srgbClr val="FFFFFF"/>
                </a:solidFill>
                <a:latin typeface="+mj-lt"/>
                <a:cs typeface="Calibri"/>
              </a:rPr>
              <a:t>V</a:t>
            </a:r>
            <a:r>
              <a:rPr sz="12000" b="1" spc="-15" dirty="0">
                <a:solidFill>
                  <a:srgbClr val="FFFFFF"/>
                </a:solidFill>
                <a:latin typeface="+mj-lt"/>
                <a:cs typeface="Calibri"/>
              </a:rPr>
              <a:t>oorbe</a:t>
            </a:r>
            <a:r>
              <a:rPr sz="12000" b="1" spc="-160" dirty="0">
                <a:solidFill>
                  <a:srgbClr val="FFFFFF"/>
                </a:solidFill>
                <a:latin typeface="+mj-lt"/>
                <a:cs typeface="Calibri"/>
              </a:rPr>
              <a:t>r</a:t>
            </a:r>
            <a:r>
              <a:rPr sz="12000" b="1" spc="-10" dirty="0">
                <a:solidFill>
                  <a:srgbClr val="FFFFFF"/>
                </a:solidFill>
                <a:latin typeface="+mj-lt"/>
                <a:cs typeface="Calibri"/>
              </a:rPr>
              <a:t>eiding</a:t>
            </a:r>
            <a:endParaRPr sz="12000" dirty="0">
              <a:latin typeface="+mj-lt"/>
              <a:cs typeface="Calibri"/>
            </a:endParaRPr>
          </a:p>
        </p:txBody>
      </p:sp>
      <p:sp>
        <p:nvSpPr>
          <p:cNvPr id="78" name="Tijdelijke aanduiding voor dianummer 77">
            <a:extLst>
              <a:ext uri="{FF2B5EF4-FFF2-40B4-BE49-F238E27FC236}">
                <a16:creationId xmlns:a16="http://schemas.microsoft.com/office/drawing/2014/main" id="{813440CE-B521-2105-65E1-4F4ABC4C99BE}"/>
              </a:ext>
            </a:extLst>
          </p:cNvPr>
          <p:cNvSpPr>
            <a:spLocks noGrp="1"/>
          </p:cNvSpPr>
          <p:nvPr>
            <p:ph type="sldNum" sz="quarter" idx="7"/>
          </p:nvPr>
        </p:nvSpPr>
        <p:spPr>
          <a:xfrm>
            <a:off x="1532531" y="10514466"/>
            <a:ext cx="6747723" cy="514821"/>
          </a:xfrm>
        </p:spPr>
        <p:txBody>
          <a:bodyPr/>
          <a:lstStyle/>
          <a:p>
            <a:pPr marL="38100">
              <a:lnSpc>
                <a:spcPts val="1975"/>
              </a:lnSpc>
            </a:pPr>
            <a:r>
              <a:rPr lang="nl-NL" spc="50" dirty="0"/>
              <a:t>1  Voorbereiding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sp>
        <p:nvSpPr>
          <p:cNvPr id="81" name="Tekstvak 80">
            <a:extLst>
              <a:ext uri="{FF2B5EF4-FFF2-40B4-BE49-F238E27FC236}">
                <a16:creationId xmlns:a16="http://schemas.microsoft.com/office/drawing/2014/main" id="{614AE9E2-1D8A-536D-F706-ED6659F9555F}"/>
              </a:ext>
            </a:extLst>
          </p:cNvPr>
          <p:cNvSpPr txBox="1"/>
          <p:nvPr/>
        </p:nvSpPr>
        <p:spPr>
          <a:xfrm>
            <a:off x="3614738" y="6840000"/>
            <a:ext cx="14705784" cy="1569660"/>
          </a:xfrm>
          <a:prstGeom prst="rect">
            <a:avLst/>
          </a:prstGeom>
          <a:noFill/>
        </p:spPr>
        <p:txBody>
          <a:bodyPr wrap="square" rtlCol="0">
            <a:spAutoFit/>
          </a:bodyPr>
          <a:lstStyle/>
          <a:p>
            <a:pPr algn="l"/>
            <a:r>
              <a:rPr lang="nl-NL" sz="3200" b="1" dirty="0">
                <a:solidFill>
                  <a:srgbClr val="FFFFFF"/>
                </a:solidFill>
                <a:latin typeface="+mj-lt"/>
                <a:cs typeface="Calibri-Light"/>
              </a:rPr>
              <a:t>Bedoeld voor de mensen die de workshop gaan geven.</a:t>
            </a:r>
          </a:p>
          <a:p>
            <a:pPr algn="l"/>
            <a:r>
              <a:rPr lang="nl-NL" sz="3200" dirty="0">
                <a:solidFill>
                  <a:srgbClr val="FFFFFF"/>
                </a:solidFill>
                <a:latin typeface="+mj-lt"/>
                <a:cs typeface="Calibri-Light"/>
              </a:rPr>
              <a:t>De volgende drie dia’s geven steun bij het voorbereiden van de workshop.</a:t>
            </a:r>
            <a:endParaRPr lang="nl-NL" sz="3200" b="1" dirty="0">
              <a:solidFill>
                <a:srgbClr val="F9E11E"/>
              </a:solidFill>
              <a:latin typeface="+mj-lt"/>
              <a:cs typeface="Calibri"/>
            </a:endParaRPr>
          </a:p>
          <a:p>
            <a:endParaRPr lang="nl-NL" sz="3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p:cNvSpPr txBox="1"/>
          <p:nvPr/>
        </p:nvSpPr>
        <p:spPr>
          <a:xfrm>
            <a:off x="1834342" y="1080000"/>
            <a:ext cx="15490718" cy="5406608"/>
          </a:xfrm>
          <a:prstGeom prst="rect">
            <a:avLst/>
          </a:prstGeom>
        </p:spPr>
        <p:txBody>
          <a:bodyPr vert="horz" wrap="square" lIns="0" tIns="0" rIns="0" bIns="0" rtlCol="0">
            <a:spAutoFit/>
          </a:bodyPr>
          <a:lstStyle/>
          <a:p>
            <a:pPr marL="12065" marR="5080">
              <a:spcBef>
                <a:spcPts val="430"/>
              </a:spcBef>
              <a:tabLst>
                <a:tab pos="766445" algn="l"/>
              </a:tabLst>
            </a:pPr>
            <a:r>
              <a:rPr lang="nl-NL" sz="6000" b="1" dirty="0">
                <a:solidFill>
                  <a:srgbClr val="01689B"/>
                </a:solidFill>
                <a:latin typeface="+mj-lt"/>
              </a:rPr>
              <a:t>Wie nodig je uit?</a:t>
            </a:r>
          </a:p>
          <a:p>
            <a:pPr marL="12065" marR="5080">
              <a:spcBef>
                <a:spcPts val="430"/>
              </a:spcBef>
              <a:tabLst>
                <a:tab pos="766445" algn="l"/>
              </a:tabLst>
            </a:pPr>
            <a:endParaRPr lang="nl-NL" sz="2800" dirty="0">
              <a:latin typeface="+mn-lt"/>
              <a:cs typeface="Calibri-Light"/>
            </a:endParaRPr>
          </a:p>
          <a:p>
            <a:pPr marL="0" indent="0" algn="l">
              <a:buNone/>
            </a:pPr>
            <a:r>
              <a:rPr lang="nl-NL" sz="3200" b="1" dirty="0">
                <a:solidFill>
                  <a:srgbClr val="39870C"/>
                </a:solidFill>
                <a:latin typeface="+mn-lt"/>
              </a:rPr>
              <a:t>Maak het breed</a:t>
            </a:r>
          </a:p>
          <a:p>
            <a:pPr marL="457200" lvl="1" indent="-457200">
              <a:buClr>
                <a:srgbClr val="39870C"/>
              </a:buClr>
              <a:buFont typeface="Arial" panose="020B0604020202020204" pitchFamily="34" charset="0"/>
              <a:buChar char="•"/>
            </a:pPr>
            <a:r>
              <a:rPr lang="nl-NL" sz="2800" dirty="0">
                <a:latin typeface="+mn-lt"/>
              </a:rPr>
              <a:t>Zorg ervoor dat de samenstelling van de groep aansluit bij het doel van de workshop.</a:t>
            </a:r>
          </a:p>
          <a:p>
            <a:pPr marL="457200" lvl="1" indent="-457200">
              <a:buClr>
                <a:srgbClr val="39870C"/>
              </a:buClr>
              <a:buFont typeface="Arial" panose="020B0604020202020204" pitchFamily="34" charset="0"/>
              <a:buChar char="•"/>
            </a:pPr>
            <a:r>
              <a:rPr lang="nl-NL" sz="2800" dirty="0">
                <a:latin typeface="+mn-lt"/>
              </a:rPr>
              <a:t>Betrek collega's die ogenschijnlijk minder te maken hebben met </a:t>
            </a:r>
            <a:r>
              <a:rPr lang="nl-NL" sz="2800" dirty="0" err="1">
                <a:latin typeface="+mn-lt"/>
              </a:rPr>
              <a:t>klimaatrobuuste</a:t>
            </a:r>
            <a:r>
              <a:rPr lang="nl-NL" sz="2800" dirty="0">
                <a:latin typeface="+mn-lt"/>
              </a:rPr>
              <a:t> landschappen, zoals collega's openbare ruimte, mobiliteit, grondverwerving, energie. </a:t>
            </a:r>
          </a:p>
          <a:p>
            <a:pPr marL="457200" lvl="1" indent="-457200">
              <a:buClr>
                <a:srgbClr val="39870C"/>
              </a:buClr>
              <a:buFont typeface="Arial" panose="020B0604020202020204" pitchFamily="34" charset="0"/>
              <a:buChar char="•"/>
            </a:pPr>
            <a:r>
              <a:rPr lang="nl-NL" sz="2800" dirty="0">
                <a:latin typeface="+mn-lt"/>
                <a:cs typeface="Calibri"/>
              </a:rPr>
              <a:t>Betrek waar nodig collega’s van buiten de organisatie (waterschap, LTO, provincie, et cetera).</a:t>
            </a:r>
          </a:p>
          <a:p>
            <a:pPr marL="857250" indent="-857250" algn="l">
              <a:buFont typeface="Arial" panose="020B0604020202020204" pitchFamily="34" charset="0"/>
              <a:buChar char="•"/>
            </a:pPr>
            <a:endParaRPr lang="nl-NL" sz="2800" dirty="0">
              <a:latin typeface="+mn-lt"/>
              <a:cs typeface="Calibri"/>
            </a:endParaRPr>
          </a:p>
          <a:p>
            <a:pPr marL="0" indent="0">
              <a:buNone/>
            </a:pPr>
            <a:r>
              <a:rPr lang="nl-NL" sz="3200" b="1" dirty="0">
                <a:solidFill>
                  <a:srgbClr val="39870C"/>
                </a:solidFill>
                <a:latin typeface="+mn-lt"/>
                <a:cs typeface="Calibri"/>
              </a:rPr>
              <a:t>Zorg voor een of meer collega's die een inleiding kunnen geven over:</a:t>
            </a:r>
            <a:endParaRPr lang="nl-NL" sz="2800" dirty="0">
              <a:latin typeface="+mn-lt"/>
              <a:cs typeface="Calibri"/>
            </a:endParaRPr>
          </a:p>
          <a:p>
            <a:pPr marL="457200" indent="-457200">
              <a:buClr>
                <a:srgbClr val="39870C"/>
              </a:buClr>
              <a:buFont typeface="Arial" panose="020B0604020202020204" pitchFamily="34" charset="0"/>
              <a:buChar char="•"/>
            </a:pPr>
            <a:r>
              <a:rPr lang="nl-NL" sz="2800" dirty="0">
                <a:latin typeface="+mn-lt"/>
                <a:cs typeface="Calibri"/>
              </a:rPr>
              <a:t>De kenmerken en werking van het bodem- en watersysteem – lokaal en regionaal.</a:t>
            </a:r>
          </a:p>
          <a:p>
            <a:pPr marL="457200" indent="-457200">
              <a:buClr>
                <a:srgbClr val="39870C"/>
              </a:buClr>
              <a:buFont typeface="Arial" panose="020B0604020202020204" pitchFamily="34" charset="0"/>
              <a:buChar char="•"/>
            </a:pPr>
            <a:r>
              <a:rPr lang="nl-NL" sz="2800" dirty="0">
                <a:latin typeface="+mn-lt"/>
                <a:cs typeface="Calibri"/>
              </a:rPr>
              <a:t>De context van de workshop (visie, concreet knelpunt, locatiekeuze et cetera).</a:t>
            </a:r>
          </a:p>
        </p:txBody>
      </p:sp>
      <p:sp>
        <p:nvSpPr>
          <p:cNvPr id="5" name="Tijdelijke aanduiding voor dianummer 77">
            <a:extLst>
              <a:ext uri="{FF2B5EF4-FFF2-40B4-BE49-F238E27FC236}">
                <a16:creationId xmlns:a16="http://schemas.microsoft.com/office/drawing/2014/main" id="{EB26E4A5-C8E4-C1AF-9CD2-522C21A71350}"/>
              </a:ext>
            </a:extLst>
          </p:cNvPr>
          <p:cNvSpPr>
            <a:spLocks noGrp="1"/>
          </p:cNvSpPr>
          <p:nvPr>
            <p:ph type="sldNum" sz="quarter" idx="7"/>
          </p:nvPr>
        </p:nvSpPr>
        <p:spPr>
          <a:xfrm>
            <a:off x="1532531" y="10514466"/>
            <a:ext cx="6747723" cy="258340"/>
          </a:xfrm>
        </p:spPr>
        <p:txBody>
          <a:bodyPr/>
          <a:lstStyle/>
          <a:p>
            <a:pPr marL="38100">
              <a:lnSpc>
                <a:spcPts val="1975"/>
              </a:lnSpc>
            </a:pPr>
            <a:r>
              <a:rPr lang="nl-NL" spc="50" dirty="0"/>
              <a:t>2  Voorbereiding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1843088" y="1080000"/>
            <a:ext cx="16489362" cy="1600438"/>
          </a:xfrm>
          <a:prstGeom prst="rect">
            <a:avLst/>
          </a:prstGeom>
        </p:spPr>
        <p:txBody>
          <a:bodyPr vert="horz" wrap="square" lIns="0" tIns="0" rIns="0" bIns="0" rtlCol="0">
            <a:spAutoFit/>
          </a:bodyPr>
          <a:lstStyle/>
          <a:p>
            <a:pPr marL="12700">
              <a:spcBef>
                <a:spcPts val="120"/>
              </a:spcBef>
            </a:pPr>
            <a:r>
              <a:rPr lang="nl-NL" sz="6000" dirty="0">
                <a:latin typeface="+mj-lt"/>
              </a:rPr>
              <a:t>Wat moet je allemaal regelen?</a:t>
            </a:r>
            <a:br>
              <a:rPr lang="nl-NL" sz="6000" dirty="0">
                <a:latin typeface="+mj-lt"/>
              </a:rPr>
            </a:br>
            <a:r>
              <a:rPr lang="nl-NL" sz="4400" b="1" dirty="0">
                <a:solidFill>
                  <a:srgbClr val="39870C"/>
                </a:solidFill>
                <a:latin typeface="+mj-lt"/>
                <a:cs typeface="Calibri-Light"/>
              </a:rPr>
              <a:t>Checklist</a:t>
            </a:r>
            <a:endParaRPr lang="nl-NL" sz="4400" dirty="0">
              <a:latin typeface="+mj-lt"/>
            </a:endParaRPr>
          </a:p>
        </p:txBody>
      </p:sp>
      <p:sp>
        <p:nvSpPr>
          <p:cNvPr id="3" name="object 3"/>
          <p:cNvSpPr txBox="1"/>
          <p:nvPr/>
        </p:nvSpPr>
        <p:spPr>
          <a:xfrm>
            <a:off x="1843088" y="3240000"/>
            <a:ext cx="7401941" cy="5293757"/>
          </a:xfrm>
          <a:prstGeom prst="rect">
            <a:avLst/>
          </a:prstGeom>
        </p:spPr>
        <p:txBody>
          <a:bodyPr vert="horz" wrap="square" lIns="0" tIns="0" rIns="0" bIns="0" rtlCol="0">
            <a:spAutoFit/>
          </a:bodyPr>
          <a:lstStyle/>
          <a:p>
            <a:pPr marL="12700"/>
            <a:r>
              <a:rPr lang="nl-NL" sz="3200" b="1" dirty="0">
                <a:latin typeface="+mn-lt"/>
                <a:cs typeface="Calibri-Light"/>
              </a:rPr>
              <a:t>Uitnodigen</a:t>
            </a:r>
          </a:p>
          <a:p>
            <a:pPr marL="469900" indent="-457200">
              <a:buClr>
                <a:srgbClr val="39870C"/>
              </a:buClr>
              <a:buFont typeface="Wingdings" pitchFamily="2" charset="2"/>
              <a:buChar char="q"/>
            </a:pPr>
            <a:r>
              <a:rPr lang="nl-NL" sz="2800" dirty="0">
                <a:latin typeface="+mn-lt"/>
                <a:cs typeface="Calibri-Light"/>
              </a:rPr>
              <a:t>Datum en locatie vastleggen.</a:t>
            </a:r>
          </a:p>
          <a:p>
            <a:pPr marL="469900" indent="-457200">
              <a:buClr>
                <a:srgbClr val="39870C"/>
              </a:buClr>
              <a:buFont typeface="Wingdings" pitchFamily="2" charset="2"/>
              <a:buChar char="q"/>
            </a:pPr>
            <a:r>
              <a:rPr lang="nl-NL" sz="2800" dirty="0">
                <a:latin typeface="+mn-lt"/>
                <a:cs typeface="Calibri-Light"/>
              </a:rPr>
              <a:t>Uitnodiging versturen (eventueel met huiswerk en/of programma) </a:t>
            </a:r>
          </a:p>
          <a:p>
            <a:pPr marL="469900" indent="-457200">
              <a:buClr>
                <a:srgbClr val="39870C"/>
              </a:buClr>
              <a:buFont typeface="Wingdings" pitchFamily="2" charset="2"/>
              <a:buChar char="q"/>
            </a:pPr>
            <a:r>
              <a:rPr lang="nl-NL" sz="2800" dirty="0">
                <a:latin typeface="+mn-lt"/>
                <a:cs typeface="Calibri-Light"/>
              </a:rPr>
              <a:t>Kaartmateriaal afdrukken (A0)</a:t>
            </a:r>
          </a:p>
          <a:p>
            <a:pPr marL="12700"/>
            <a:endParaRPr lang="nl-NL" sz="2800" dirty="0">
              <a:latin typeface="+mn-lt"/>
              <a:cs typeface="Calibri-Light"/>
            </a:endParaRPr>
          </a:p>
          <a:p>
            <a:pPr marL="12700"/>
            <a:r>
              <a:rPr lang="nl-NL" sz="3200" b="1" dirty="0">
                <a:latin typeface="+mn-lt"/>
                <a:cs typeface="Calibri-Light"/>
              </a:rPr>
              <a:t>Locatie</a:t>
            </a:r>
          </a:p>
          <a:p>
            <a:pPr marL="469900" indent="-457200">
              <a:buClr>
                <a:srgbClr val="39870C"/>
              </a:buClr>
              <a:buFont typeface="Wingdings" pitchFamily="2" charset="2"/>
              <a:buChar char="q"/>
            </a:pPr>
            <a:r>
              <a:rPr lang="nl-NL" sz="2800" dirty="0">
                <a:latin typeface="+mn-lt"/>
                <a:cs typeface="Calibri-Light"/>
              </a:rPr>
              <a:t>Een (groot) digitaal scherm </a:t>
            </a:r>
          </a:p>
          <a:p>
            <a:pPr marL="469900" indent="-457200">
              <a:buClr>
                <a:srgbClr val="39870C"/>
              </a:buClr>
              <a:buFont typeface="Wingdings" pitchFamily="2" charset="2"/>
              <a:buChar char="q"/>
            </a:pPr>
            <a:r>
              <a:rPr lang="nl-NL" sz="2800" dirty="0">
                <a:latin typeface="+mn-lt"/>
                <a:cs typeface="Calibri-Light"/>
              </a:rPr>
              <a:t>Meerdere grote tafels, zodat je met meerdere groepen aan een A0-kaart kan werken</a:t>
            </a:r>
          </a:p>
          <a:p>
            <a:pPr marL="469900" indent="-457200">
              <a:buClr>
                <a:srgbClr val="39870C"/>
              </a:buClr>
              <a:buFont typeface="Wingdings" pitchFamily="2" charset="2"/>
              <a:buChar char="q"/>
            </a:pPr>
            <a:r>
              <a:rPr lang="nl-NL" sz="2800" dirty="0">
                <a:latin typeface="+mn-lt"/>
                <a:cs typeface="Calibri-Light"/>
              </a:rPr>
              <a:t>Koffie / thee / versnapering</a:t>
            </a:r>
          </a:p>
          <a:p>
            <a:pPr marL="469900" indent="-457200">
              <a:buClr>
                <a:srgbClr val="39870C"/>
              </a:buClr>
              <a:buFont typeface="Wingdings" pitchFamily="2" charset="2"/>
              <a:buChar char="q"/>
            </a:pPr>
            <a:r>
              <a:rPr lang="nl-NL" sz="2800" dirty="0">
                <a:latin typeface="+mn-lt"/>
                <a:cs typeface="Calibri-Light"/>
              </a:rPr>
              <a:t>Werkmateriaal: post-its, stiften, legoblokjes</a:t>
            </a:r>
          </a:p>
        </p:txBody>
      </p:sp>
      <p:sp>
        <p:nvSpPr>
          <p:cNvPr id="7" name="object 3">
            <a:extLst>
              <a:ext uri="{FF2B5EF4-FFF2-40B4-BE49-F238E27FC236}">
                <a16:creationId xmlns:a16="http://schemas.microsoft.com/office/drawing/2014/main" id="{0BD57AEA-DE25-4BD3-E47E-D7EE970ED0A6}"/>
              </a:ext>
            </a:extLst>
          </p:cNvPr>
          <p:cNvSpPr txBox="1"/>
          <p:nvPr/>
        </p:nvSpPr>
        <p:spPr>
          <a:xfrm>
            <a:off x="10103548" y="3240000"/>
            <a:ext cx="8589702" cy="5724644"/>
          </a:xfrm>
          <a:prstGeom prst="rect">
            <a:avLst/>
          </a:prstGeom>
        </p:spPr>
        <p:txBody>
          <a:bodyPr vert="horz" wrap="square" lIns="0" tIns="0" rIns="0" bIns="0" rtlCol="0">
            <a:spAutoFit/>
          </a:bodyPr>
          <a:lstStyle/>
          <a:p>
            <a:pPr marL="12700"/>
            <a:r>
              <a:rPr lang="nl-NL" sz="3200" b="1" dirty="0">
                <a:latin typeface="+mn-lt"/>
                <a:cs typeface="Calibri-Light"/>
              </a:rPr>
              <a:t>Voorbereiding</a:t>
            </a:r>
          </a:p>
          <a:p>
            <a:pPr marL="12700"/>
            <a:r>
              <a:rPr lang="nl-NL" sz="2800" dirty="0">
                <a:latin typeface="+mn-lt"/>
                <a:cs typeface="Calibri-Light"/>
              </a:rPr>
              <a:t>PowerPoint samenstellen, met:</a:t>
            </a:r>
          </a:p>
          <a:p>
            <a:pPr marL="469900" indent="-457200">
              <a:buClr>
                <a:srgbClr val="39870C"/>
              </a:buClr>
              <a:buFont typeface="Wingdings" pitchFamily="2" charset="2"/>
              <a:buChar char="q"/>
            </a:pPr>
            <a:r>
              <a:rPr lang="nl-NL" sz="2800" dirty="0">
                <a:latin typeface="+mn-lt"/>
                <a:cs typeface="Calibri-Light"/>
              </a:rPr>
              <a:t>Programma</a:t>
            </a:r>
          </a:p>
          <a:p>
            <a:pPr marL="469900" indent="-457200">
              <a:buClr>
                <a:srgbClr val="39870C"/>
              </a:buClr>
              <a:buFont typeface="Wingdings" pitchFamily="2" charset="2"/>
              <a:buChar char="q"/>
            </a:pPr>
            <a:r>
              <a:rPr lang="nl-NL" sz="2800" dirty="0">
                <a:latin typeface="+mn-lt"/>
                <a:cs typeface="Calibri-Light"/>
              </a:rPr>
              <a:t>Inleiding </a:t>
            </a:r>
          </a:p>
          <a:p>
            <a:pPr marL="469900" indent="-457200">
              <a:buClr>
                <a:srgbClr val="39870C"/>
              </a:buClr>
              <a:buFont typeface="Wingdings" pitchFamily="2" charset="2"/>
              <a:buChar char="q"/>
            </a:pPr>
            <a:r>
              <a:rPr lang="nl-NL" sz="2800" dirty="0">
                <a:latin typeface="+mn-lt"/>
                <a:cs typeface="Calibri-Light"/>
              </a:rPr>
              <a:t>Doel: samenhang opgave </a:t>
            </a:r>
          </a:p>
          <a:p>
            <a:pPr marL="469900" indent="-457200">
              <a:buClr>
                <a:srgbClr val="39870C"/>
              </a:buClr>
              <a:buFont typeface="Wingdings" pitchFamily="2" charset="2"/>
              <a:buChar char="q"/>
            </a:pPr>
            <a:r>
              <a:rPr lang="nl-NL" sz="2800" dirty="0">
                <a:latin typeface="+mn-lt"/>
                <a:cs typeface="Calibri-Light"/>
              </a:rPr>
              <a:t>Toelichting regionaal en lokaal watersysteem </a:t>
            </a:r>
            <a:br>
              <a:rPr lang="nl-NL" sz="2800" dirty="0">
                <a:latin typeface="+mn-lt"/>
                <a:cs typeface="Calibri-Light"/>
              </a:rPr>
            </a:br>
            <a:r>
              <a:rPr lang="nl-NL" sz="2800" dirty="0">
                <a:latin typeface="+mn-lt"/>
                <a:cs typeface="Calibri-Light"/>
              </a:rPr>
              <a:t>(in- en uitzoomen)</a:t>
            </a:r>
          </a:p>
          <a:p>
            <a:pPr marL="469900" indent="-457200">
              <a:buClr>
                <a:srgbClr val="39870C"/>
              </a:buClr>
              <a:buFont typeface="Wingdings" pitchFamily="2" charset="2"/>
              <a:buChar char="q"/>
            </a:pPr>
            <a:r>
              <a:rPr lang="nl-NL" sz="2800" dirty="0">
                <a:latin typeface="+mn-lt"/>
                <a:cs typeface="Calibri-Light"/>
              </a:rPr>
              <a:t>Toelichting Klimaatonderlegger (als die wordt gebruikt)</a:t>
            </a:r>
          </a:p>
          <a:p>
            <a:pPr marL="469900" indent="-457200">
              <a:buClr>
                <a:srgbClr val="39870C"/>
              </a:buClr>
              <a:buFont typeface="Wingdings" pitchFamily="2" charset="2"/>
              <a:buChar char="q"/>
            </a:pPr>
            <a:r>
              <a:rPr lang="nl-NL" sz="2800" dirty="0">
                <a:latin typeface="+mn-lt"/>
                <a:cs typeface="Calibri-Light"/>
              </a:rPr>
              <a:t>Toelichting casussen </a:t>
            </a:r>
          </a:p>
          <a:p>
            <a:pPr marL="12700"/>
            <a:endParaRPr lang="nl-NL" sz="2800" dirty="0">
              <a:latin typeface="+mn-lt"/>
              <a:cs typeface="Calibri-Light"/>
            </a:endParaRPr>
          </a:p>
          <a:p>
            <a:pPr marL="12700"/>
            <a:r>
              <a:rPr lang="nl-NL" sz="3200" b="1" dirty="0">
                <a:latin typeface="+mn-lt"/>
                <a:cs typeface="Calibri-Light"/>
              </a:rPr>
              <a:t>Evaluatie</a:t>
            </a:r>
            <a:r>
              <a:rPr lang="nl-NL" sz="2800" b="1" dirty="0">
                <a:latin typeface="+mn-lt"/>
                <a:cs typeface="Calibri-Light"/>
              </a:rPr>
              <a:t> </a:t>
            </a:r>
          </a:p>
          <a:p>
            <a:pPr marL="469900" indent="-457200">
              <a:buClr>
                <a:srgbClr val="39870C"/>
              </a:buClr>
              <a:buFont typeface="Wingdings" pitchFamily="2" charset="2"/>
              <a:buChar char="q"/>
            </a:pPr>
            <a:r>
              <a:rPr lang="nl-NL" sz="2800" dirty="0">
                <a:latin typeface="+mn-lt"/>
                <a:cs typeface="Calibri-Light"/>
              </a:rPr>
              <a:t>Verslag met gemaakte afspraken</a:t>
            </a:r>
          </a:p>
          <a:p>
            <a:pPr marL="469900" indent="-457200">
              <a:buClr>
                <a:srgbClr val="39870C"/>
              </a:buClr>
              <a:buFont typeface="Wingdings" pitchFamily="2" charset="2"/>
              <a:buChar char="q"/>
            </a:pPr>
            <a:r>
              <a:rPr lang="nl-NL" sz="2800" dirty="0">
                <a:latin typeface="+mn-lt"/>
                <a:cs typeface="Calibri-Light"/>
              </a:rPr>
              <a:t>Foto’s (vooraf toestemming vragen)</a:t>
            </a:r>
          </a:p>
        </p:txBody>
      </p:sp>
      <p:sp>
        <p:nvSpPr>
          <p:cNvPr id="6" name="Tijdelijke aanduiding voor dianummer 77">
            <a:extLst>
              <a:ext uri="{FF2B5EF4-FFF2-40B4-BE49-F238E27FC236}">
                <a16:creationId xmlns:a16="http://schemas.microsoft.com/office/drawing/2014/main" id="{7A627A40-DF9C-2392-3769-61BB8E076575}"/>
              </a:ext>
            </a:extLst>
          </p:cNvPr>
          <p:cNvSpPr>
            <a:spLocks noGrp="1"/>
          </p:cNvSpPr>
          <p:nvPr>
            <p:ph type="sldNum" sz="quarter" idx="7"/>
          </p:nvPr>
        </p:nvSpPr>
        <p:spPr>
          <a:xfrm>
            <a:off x="1532531" y="10514466"/>
            <a:ext cx="6747723" cy="258340"/>
          </a:xfrm>
        </p:spPr>
        <p:txBody>
          <a:bodyPr/>
          <a:lstStyle/>
          <a:p>
            <a:pPr marL="38100">
              <a:lnSpc>
                <a:spcPts val="1975"/>
              </a:lnSpc>
            </a:pPr>
            <a:r>
              <a:rPr lang="nl-NL" spc="50" dirty="0"/>
              <a:t>3  Voorbereiding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object 3"/>
          <p:cNvSpPr txBox="1"/>
          <p:nvPr/>
        </p:nvSpPr>
        <p:spPr>
          <a:xfrm>
            <a:off x="1843088" y="1080000"/>
            <a:ext cx="16489362" cy="7509748"/>
          </a:xfrm>
          <a:prstGeom prst="rect">
            <a:avLst/>
          </a:prstGeom>
        </p:spPr>
        <p:txBody>
          <a:bodyPr vert="horz" wrap="square" lIns="0" tIns="0" rIns="0" bIns="0" rtlCol="0" anchor="t">
            <a:spAutoFit/>
          </a:bodyPr>
          <a:lstStyle/>
          <a:p>
            <a:pPr marL="12700"/>
            <a:r>
              <a:rPr lang="nl-NL" sz="6000" b="1" dirty="0">
                <a:solidFill>
                  <a:srgbClr val="01689B"/>
                </a:solidFill>
                <a:latin typeface="+mj-lt"/>
              </a:rPr>
              <a:t>Zorg voor de juiste informatie en kaarten</a:t>
            </a:r>
          </a:p>
          <a:p>
            <a:pPr marL="12700"/>
            <a:endParaRPr lang="nl-NL" sz="2800" dirty="0">
              <a:solidFill>
                <a:srgbClr val="39870C"/>
              </a:solidFill>
              <a:latin typeface="+mn-lt"/>
              <a:cs typeface="Calibri-Light"/>
            </a:endParaRPr>
          </a:p>
          <a:p>
            <a:pPr marL="12700"/>
            <a:r>
              <a:rPr lang="nl-NL" sz="3200" b="1" dirty="0">
                <a:solidFill>
                  <a:srgbClr val="39870C"/>
                </a:solidFill>
                <a:latin typeface="+mn-lt"/>
                <a:cs typeface="Calibri-Light"/>
              </a:rPr>
              <a:t>Water en bodem sturend: Kamerbrief</a:t>
            </a:r>
            <a:br>
              <a:rPr lang="nl-NL" sz="3600" b="1" dirty="0">
                <a:solidFill>
                  <a:srgbClr val="39870C"/>
                </a:solidFill>
                <a:latin typeface="+mn-lt"/>
                <a:cs typeface="Calibri-Light"/>
              </a:rPr>
            </a:br>
            <a:r>
              <a:rPr lang="nl-NL" sz="2800" b="0" dirty="0">
                <a:solidFill>
                  <a:schemeClr val="tx1"/>
                </a:solidFill>
                <a:latin typeface="+mn-lt"/>
              </a:rPr>
              <a:t>Lees de kamerbrief zorgvuldig, haal er de punten uit die voor jouw gebied van belang zijn.</a:t>
            </a:r>
          </a:p>
          <a:p>
            <a:pPr marL="12700"/>
            <a:endParaRPr lang="nl-NL" sz="2800" b="1" dirty="0">
              <a:latin typeface="+mn-lt"/>
              <a:cs typeface="Calibri-Light"/>
            </a:endParaRPr>
          </a:p>
          <a:p>
            <a:pPr marL="12700"/>
            <a:r>
              <a:rPr lang="nl-NL" sz="3200" b="1" dirty="0">
                <a:solidFill>
                  <a:srgbClr val="39870C"/>
                </a:solidFill>
                <a:latin typeface="+mn-lt"/>
                <a:cs typeface="Calibri-Light"/>
              </a:rPr>
              <a:t>Zoek naar geschikte bronnen en kaarten die je kunt gebruiken. </a:t>
            </a:r>
            <a:br>
              <a:rPr lang="nl-NL" sz="3200" b="1" dirty="0">
                <a:solidFill>
                  <a:srgbClr val="39870C"/>
                </a:solidFill>
                <a:latin typeface="+mn-lt"/>
                <a:cs typeface="Calibri-Light"/>
              </a:rPr>
            </a:br>
            <a:r>
              <a:rPr lang="nl-NL" sz="2800" dirty="0">
                <a:solidFill>
                  <a:schemeClr val="tx1"/>
                </a:solidFill>
                <a:latin typeface="+mn-lt"/>
                <a:cs typeface="Calibri-Light"/>
              </a:rPr>
              <a:t>Denk aan (zie ook blok 3b):</a:t>
            </a:r>
          </a:p>
          <a:p>
            <a:pPr marL="469900" indent="-457200">
              <a:buClr>
                <a:srgbClr val="39870C"/>
              </a:buClr>
              <a:buFont typeface="Arial" panose="020B0604020202020204" pitchFamily="34" charset="0"/>
              <a:buChar char="•"/>
            </a:pPr>
            <a:r>
              <a:rPr lang="nl-NL" sz="2800" dirty="0">
                <a:solidFill>
                  <a:srgbClr val="01689B"/>
                </a:solidFill>
                <a:latin typeface="+mn-lt"/>
                <a:cs typeface="Calibri-Light"/>
                <a:hlinkClick r:id="rId3">
                  <a:extLst>
                    <a:ext uri="{A12FA001-AC4F-418D-AE19-62706E023703}">
                      <ahyp:hlinkClr xmlns:ahyp="http://schemas.microsoft.com/office/drawing/2018/hyperlinkcolor" val="tx"/>
                    </a:ext>
                  </a:extLst>
                </a:hlinkClick>
              </a:rPr>
              <a:t>Hoogte- en bodemkaart (AHN)</a:t>
            </a:r>
            <a:endParaRPr lang="nl-NL" sz="2800" dirty="0">
              <a:solidFill>
                <a:srgbClr val="01689B"/>
              </a:solidFill>
              <a:latin typeface="+mn-lt"/>
              <a:cs typeface="Calibri-Light"/>
            </a:endParaRPr>
          </a:p>
          <a:p>
            <a:pPr marL="469900" indent="-457200">
              <a:buClr>
                <a:srgbClr val="39870C"/>
              </a:buClr>
              <a:buFont typeface="Arial" panose="020B0604020202020204" pitchFamily="34" charset="0"/>
              <a:buChar char="•"/>
            </a:pPr>
            <a:r>
              <a:rPr lang="nl-NL" sz="2800" dirty="0">
                <a:solidFill>
                  <a:srgbClr val="01689B"/>
                </a:solidFill>
                <a:latin typeface="+mn-lt"/>
                <a:cs typeface="Calibri-Light"/>
                <a:hlinkClick r:id="rId4">
                  <a:extLst>
                    <a:ext uri="{A12FA001-AC4F-418D-AE19-62706E023703}">
                      <ahyp:hlinkClr xmlns:ahyp="http://schemas.microsoft.com/office/drawing/2018/hyperlinkcolor" val="tx"/>
                    </a:ext>
                  </a:extLst>
                </a:hlinkClick>
              </a:rPr>
              <a:t>Klimaatonderlegger Brabant</a:t>
            </a:r>
            <a:endParaRPr lang="nl-NL" sz="2800" dirty="0">
              <a:latin typeface="+mn-lt"/>
              <a:cs typeface="Calibri-Light"/>
            </a:endParaRPr>
          </a:p>
          <a:p>
            <a:pPr marL="469900" indent="-457200">
              <a:buClr>
                <a:srgbClr val="39870C"/>
              </a:buClr>
              <a:buFont typeface="Arial" panose="020B0604020202020204" pitchFamily="34" charset="0"/>
              <a:buChar char="•"/>
            </a:pPr>
            <a:r>
              <a:rPr lang="nl-NL" sz="2800" dirty="0">
                <a:solidFill>
                  <a:srgbClr val="01689B"/>
                </a:solidFill>
                <a:latin typeface="+mn-lt"/>
                <a:cs typeface="Calibri-Light"/>
                <a:hlinkClick r:id="rId5">
                  <a:extLst>
                    <a:ext uri="{A12FA001-AC4F-418D-AE19-62706E023703}">
                      <ahyp:hlinkClr xmlns:ahyp="http://schemas.microsoft.com/office/drawing/2018/hyperlinkcolor" val="tx"/>
                    </a:ext>
                  </a:extLst>
                </a:hlinkClick>
              </a:rPr>
              <a:t>Klimaateffectatlas</a:t>
            </a:r>
            <a:endParaRPr lang="nl-NL" sz="2800" dirty="0">
              <a:solidFill>
                <a:srgbClr val="01689B"/>
              </a:solidFill>
              <a:latin typeface="+mn-lt"/>
              <a:cs typeface="Calibri-Light"/>
            </a:endParaRPr>
          </a:p>
          <a:p>
            <a:pPr marL="469900" indent="-457200">
              <a:buClr>
                <a:srgbClr val="39870C"/>
              </a:buClr>
              <a:buFont typeface="Arial" panose="020B0604020202020204" pitchFamily="34" charset="0"/>
              <a:buChar char="•"/>
            </a:pPr>
            <a:r>
              <a:rPr lang="nl-NL" sz="2800" dirty="0">
                <a:latin typeface="+mn-lt"/>
                <a:cs typeface="Calibri-Light"/>
              </a:rPr>
              <a:t>DPRA-stresstesten (Deltaprogramma Ruimtelijke Adaptatie). Opvraagbaar bij gemeente(n)</a:t>
            </a:r>
          </a:p>
          <a:p>
            <a:pPr marL="469900" indent="-457200">
              <a:buClr>
                <a:srgbClr val="39870C"/>
              </a:buClr>
              <a:buFont typeface="Arial" panose="020B0604020202020204" pitchFamily="34" charset="0"/>
              <a:buChar char="•"/>
            </a:pPr>
            <a:r>
              <a:rPr lang="nl-NL" sz="2800">
                <a:latin typeface="+mn-lt"/>
              </a:rPr>
              <a:t>Normen wateroverlast: te vinden in de omgevingsverordeningen van provincies.</a:t>
            </a:r>
          </a:p>
          <a:p>
            <a:pPr marL="469900" indent="-457200">
              <a:buClr>
                <a:srgbClr val="39870C"/>
              </a:buClr>
              <a:buFont typeface="Arial" panose="020B0604020202020204" pitchFamily="34" charset="0"/>
              <a:buChar char="•"/>
            </a:pPr>
            <a:r>
              <a:rPr lang="nl-NL" sz="2800">
                <a:solidFill>
                  <a:srgbClr val="01689B"/>
                </a:solidFill>
                <a:latin typeface="+mn-lt"/>
                <a:cs typeface="Calibri-Light"/>
                <a:hlinkClick r:id="rId6">
                  <a:extLst>
                    <a:ext uri="{A12FA001-AC4F-418D-AE19-62706E023703}">
                      <ahyp:hlinkClr xmlns:ahyp="http://schemas.microsoft.com/office/drawing/2018/hyperlinkcolor" val="tx"/>
                    </a:ext>
                  </a:extLst>
                </a:hlinkClick>
              </a:rPr>
              <a:t>De </a:t>
            </a:r>
            <a:r>
              <a:rPr lang="nl-NL" sz="2800" dirty="0">
                <a:solidFill>
                  <a:srgbClr val="01689B"/>
                </a:solidFill>
                <a:latin typeface="+mn-lt"/>
                <a:cs typeface="Calibri-Light"/>
                <a:hlinkClick r:id="rId6">
                  <a:extLst>
                    <a:ext uri="{A12FA001-AC4F-418D-AE19-62706E023703}">
                      <ahyp:hlinkClr xmlns:ahyp="http://schemas.microsoft.com/office/drawing/2018/hyperlinkcolor" val="tx"/>
                    </a:ext>
                  </a:extLst>
                </a:hlinkClick>
              </a:rPr>
              <a:t>Landelijke Maatlat voor klimaatadaptief bouwen </a:t>
            </a:r>
            <a:endParaRPr lang="nl-NL" sz="2800" dirty="0">
              <a:solidFill>
                <a:srgbClr val="01689B"/>
              </a:solidFill>
              <a:latin typeface="+mn-lt"/>
              <a:cs typeface="Calibri-Light"/>
            </a:endParaRPr>
          </a:p>
          <a:p>
            <a:pPr marL="469900" indent="-457200">
              <a:buClr>
                <a:srgbClr val="39870C"/>
              </a:buClr>
              <a:buFont typeface="Arial" panose="020B0604020202020204" pitchFamily="34" charset="0"/>
              <a:buChar char="•"/>
            </a:pPr>
            <a:r>
              <a:rPr lang="nl-NL" sz="2800" dirty="0">
                <a:solidFill>
                  <a:srgbClr val="01689B"/>
                </a:solidFill>
                <a:latin typeface="+mn-lt"/>
                <a:cs typeface="Calibri-Light"/>
                <a:hlinkClick r:id="rId7">
                  <a:extLst>
                    <a:ext uri="{A12FA001-AC4F-418D-AE19-62706E023703}">
                      <ahyp:hlinkClr xmlns:ahyp="http://schemas.microsoft.com/office/drawing/2018/hyperlinkcolor" val="tx"/>
                    </a:ext>
                  </a:extLst>
                </a:hlinkClick>
              </a:rPr>
              <a:t>Water-signaleringskaart Brabant </a:t>
            </a:r>
            <a:endParaRPr lang="nl-NL" sz="2800" dirty="0">
              <a:solidFill>
                <a:srgbClr val="01689B"/>
              </a:solidFill>
              <a:latin typeface="+mn-lt"/>
              <a:cs typeface="Calibri-Light"/>
            </a:endParaRPr>
          </a:p>
          <a:p>
            <a:pPr marL="469900" indent="-457200">
              <a:buClr>
                <a:srgbClr val="39870C"/>
              </a:buClr>
              <a:buFont typeface="Arial" panose="020B0604020202020204" pitchFamily="34" charset="0"/>
              <a:buChar char="•"/>
            </a:pPr>
            <a:r>
              <a:rPr lang="nl-NL" sz="2800" dirty="0">
                <a:latin typeface="+mn-lt"/>
                <a:cs typeface="Calibri-Light"/>
              </a:rPr>
              <a:t>Kaarten waarop zichtbaar het watersysteem, landgebruik, </a:t>
            </a:r>
          </a:p>
          <a:p>
            <a:pPr marL="469900" indent="-457200">
              <a:buClr>
                <a:srgbClr val="39870C"/>
              </a:buClr>
              <a:buFont typeface="Arial" panose="020B0604020202020204" pitchFamily="34" charset="0"/>
              <a:buChar char="•"/>
            </a:pPr>
            <a:r>
              <a:rPr lang="nl-NL" sz="2800" dirty="0">
                <a:solidFill>
                  <a:srgbClr val="01689B"/>
                </a:solidFill>
                <a:latin typeface="+mn-lt"/>
                <a:cs typeface="Calibri-Light"/>
                <a:hlinkClick r:id="rId8">
                  <a:extLst>
                    <a:ext uri="{A12FA001-AC4F-418D-AE19-62706E023703}">
                      <ahyp:hlinkClr xmlns:ahyp="http://schemas.microsoft.com/office/drawing/2018/hyperlinkcolor" val="tx"/>
                    </a:ext>
                  </a:extLst>
                </a:hlinkClick>
              </a:rPr>
              <a:t>Historische kaart (Topotijdreis)</a:t>
            </a:r>
            <a:endParaRPr lang="nl-NL" sz="2800" dirty="0">
              <a:solidFill>
                <a:srgbClr val="01689B"/>
              </a:solidFill>
              <a:latin typeface="+mn-lt"/>
              <a:cs typeface="Calibri-Light"/>
            </a:endParaRPr>
          </a:p>
        </p:txBody>
      </p:sp>
      <p:sp>
        <p:nvSpPr>
          <p:cNvPr id="6" name="Tijdelijke aanduiding voor dianummer 77">
            <a:extLst>
              <a:ext uri="{FF2B5EF4-FFF2-40B4-BE49-F238E27FC236}">
                <a16:creationId xmlns:a16="http://schemas.microsoft.com/office/drawing/2014/main" id="{64D84B55-0A50-CD3D-9769-9E072EADC41D}"/>
              </a:ext>
            </a:extLst>
          </p:cNvPr>
          <p:cNvSpPr>
            <a:spLocks noGrp="1"/>
          </p:cNvSpPr>
          <p:nvPr>
            <p:ph type="sldNum" sz="quarter" idx="7"/>
          </p:nvPr>
        </p:nvSpPr>
        <p:spPr>
          <a:xfrm>
            <a:off x="1532531" y="10514466"/>
            <a:ext cx="6747723" cy="258340"/>
          </a:xfrm>
        </p:spPr>
        <p:txBody>
          <a:bodyPr/>
          <a:lstStyle/>
          <a:p>
            <a:pPr marL="38100">
              <a:lnSpc>
                <a:spcPts val="1975"/>
              </a:lnSpc>
            </a:pPr>
            <a:r>
              <a:rPr lang="nl-NL" spc="50" dirty="0"/>
              <a:t>4  Voorbereiding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spTree>
    <p:extLst>
      <p:ext uri="{BB962C8B-B14F-4D97-AF65-F5344CB8AC3E}">
        <p14:creationId xmlns:p14="http://schemas.microsoft.com/office/powerpoint/2010/main" val="709183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6" name="object 76"/>
          <p:cNvSpPr txBox="1">
            <a:spLocks noGrp="1"/>
          </p:cNvSpPr>
          <p:nvPr>
            <p:ph type="title"/>
          </p:nvPr>
        </p:nvSpPr>
        <p:spPr>
          <a:xfrm>
            <a:off x="3683843" y="4320000"/>
            <a:ext cx="2787719" cy="938719"/>
          </a:xfrm>
          <a:prstGeom prst="rect">
            <a:avLst/>
          </a:prstGeom>
        </p:spPr>
        <p:txBody>
          <a:bodyPr vert="horz" wrap="square" lIns="0" tIns="15240" rIns="0" bIns="0" rtlCol="0">
            <a:spAutoFit/>
          </a:bodyPr>
          <a:lstStyle/>
          <a:p>
            <a:pPr marL="12700">
              <a:lnSpc>
                <a:spcPct val="100000"/>
              </a:lnSpc>
              <a:spcBef>
                <a:spcPts val="120"/>
              </a:spcBef>
            </a:pPr>
            <a:r>
              <a:rPr sz="6000" dirty="0">
                <a:solidFill>
                  <a:srgbClr val="F9E11E"/>
                </a:solidFill>
                <a:latin typeface="+mj-lt"/>
              </a:rPr>
              <a:t>Deel</a:t>
            </a:r>
            <a:r>
              <a:rPr sz="6000" spc="5" dirty="0">
                <a:solidFill>
                  <a:srgbClr val="F9E11E"/>
                </a:solidFill>
                <a:latin typeface="+mj-lt"/>
              </a:rPr>
              <a:t> </a:t>
            </a:r>
            <a:r>
              <a:rPr sz="6000" spc="-50" dirty="0">
                <a:solidFill>
                  <a:srgbClr val="F9E11E"/>
                </a:solidFill>
                <a:latin typeface="+mj-lt"/>
              </a:rPr>
              <a:t>2</a:t>
            </a:r>
            <a:endParaRPr sz="6000" dirty="0">
              <a:latin typeface="+mj-lt"/>
            </a:endParaRPr>
          </a:p>
        </p:txBody>
      </p:sp>
      <p:sp>
        <p:nvSpPr>
          <p:cNvPr id="78" name="Tijdelijke aanduiding voor dianummer 77">
            <a:extLst>
              <a:ext uri="{FF2B5EF4-FFF2-40B4-BE49-F238E27FC236}">
                <a16:creationId xmlns:a16="http://schemas.microsoft.com/office/drawing/2014/main" id="{813440CE-B521-2105-65E1-4F4ABC4C99BE}"/>
              </a:ext>
            </a:extLst>
          </p:cNvPr>
          <p:cNvSpPr>
            <a:spLocks noGrp="1"/>
          </p:cNvSpPr>
          <p:nvPr>
            <p:ph type="sldNum" sz="quarter" idx="7"/>
          </p:nvPr>
        </p:nvSpPr>
        <p:spPr>
          <a:xfrm>
            <a:off x="1532531" y="10514466"/>
            <a:ext cx="8519519" cy="514821"/>
          </a:xfrm>
        </p:spPr>
        <p:txBody>
          <a:bodyPr/>
          <a:lstStyle/>
          <a:p>
            <a:pPr marL="38100">
              <a:lnSpc>
                <a:spcPts val="1975"/>
              </a:lnSpc>
            </a:pPr>
            <a:r>
              <a:rPr lang="nl-NL" dirty="0"/>
              <a:t>1  Standaard bouwstenen</a:t>
            </a:r>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sp>
        <p:nvSpPr>
          <p:cNvPr id="6" name="object 2">
            <a:extLst>
              <a:ext uri="{FF2B5EF4-FFF2-40B4-BE49-F238E27FC236}">
                <a16:creationId xmlns:a16="http://schemas.microsoft.com/office/drawing/2014/main" id="{2165171F-568E-C1F7-1326-88453E990D2A}"/>
              </a:ext>
            </a:extLst>
          </p:cNvPr>
          <p:cNvSpPr txBox="1"/>
          <p:nvPr/>
        </p:nvSpPr>
        <p:spPr>
          <a:xfrm>
            <a:off x="3714750" y="4320000"/>
            <a:ext cx="3168860" cy="938719"/>
          </a:xfrm>
          <a:prstGeom prst="rect">
            <a:avLst/>
          </a:prstGeom>
        </p:spPr>
        <p:txBody>
          <a:bodyPr vert="horz" wrap="square" lIns="0" tIns="15240" rIns="0" bIns="0" rtlCol="0">
            <a:spAutoFit/>
          </a:bodyPr>
          <a:lstStyle/>
          <a:p>
            <a:pPr marL="12700">
              <a:lnSpc>
                <a:spcPct val="100000"/>
              </a:lnSpc>
              <a:spcBef>
                <a:spcPts val="120"/>
              </a:spcBef>
            </a:pPr>
            <a:r>
              <a:rPr sz="6000" b="1" dirty="0">
                <a:solidFill>
                  <a:srgbClr val="39870C"/>
                </a:solidFill>
                <a:latin typeface="+mj-lt"/>
                <a:cs typeface="Calibri"/>
              </a:rPr>
              <a:t>Deel</a:t>
            </a:r>
            <a:r>
              <a:rPr sz="6000" b="1" spc="5" dirty="0">
                <a:solidFill>
                  <a:srgbClr val="39870C"/>
                </a:solidFill>
                <a:latin typeface="+mj-lt"/>
                <a:cs typeface="Calibri"/>
              </a:rPr>
              <a:t> </a:t>
            </a:r>
            <a:r>
              <a:rPr sz="6000" b="1" spc="-25" dirty="0">
                <a:solidFill>
                  <a:srgbClr val="39870C"/>
                </a:solidFill>
                <a:latin typeface="+mj-lt"/>
                <a:cs typeface="Calibri"/>
              </a:rPr>
              <a:t>3a</a:t>
            </a:r>
            <a:endParaRPr sz="6000" dirty="0">
              <a:latin typeface="+mj-lt"/>
              <a:cs typeface="Calibri"/>
            </a:endParaRPr>
          </a:p>
        </p:txBody>
      </p:sp>
      <p:sp>
        <p:nvSpPr>
          <p:cNvPr id="7" name="object 3">
            <a:extLst>
              <a:ext uri="{FF2B5EF4-FFF2-40B4-BE49-F238E27FC236}">
                <a16:creationId xmlns:a16="http://schemas.microsoft.com/office/drawing/2014/main" id="{C192A970-2A13-D6AC-A901-DDAEC0325DC1}"/>
              </a:ext>
            </a:extLst>
          </p:cNvPr>
          <p:cNvSpPr txBox="1"/>
          <p:nvPr/>
        </p:nvSpPr>
        <p:spPr>
          <a:xfrm>
            <a:off x="3714750" y="4968000"/>
            <a:ext cx="15410560" cy="1858201"/>
          </a:xfrm>
          <a:prstGeom prst="rect">
            <a:avLst/>
          </a:prstGeom>
        </p:spPr>
        <p:txBody>
          <a:bodyPr vert="horz" wrap="square" lIns="0" tIns="11430" rIns="0" bIns="0" rtlCol="0">
            <a:spAutoFit/>
          </a:bodyPr>
          <a:lstStyle/>
          <a:p>
            <a:pPr marL="12700">
              <a:lnSpc>
                <a:spcPct val="100000"/>
              </a:lnSpc>
              <a:spcBef>
                <a:spcPts val="90"/>
              </a:spcBef>
            </a:pPr>
            <a:r>
              <a:rPr sz="12000" b="1" spc="-45" dirty="0" err="1">
                <a:solidFill>
                  <a:srgbClr val="01689B"/>
                </a:solidFill>
                <a:latin typeface="+mj-lt"/>
                <a:cs typeface="Calibri"/>
              </a:rPr>
              <a:t>Standaard</a:t>
            </a:r>
            <a:r>
              <a:rPr lang="nl-NL" sz="12000" b="1" spc="-45" dirty="0">
                <a:solidFill>
                  <a:srgbClr val="01689B"/>
                </a:solidFill>
                <a:latin typeface="+mj-lt"/>
                <a:cs typeface="Calibri"/>
              </a:rPr>
              <a:t> bouwstenen</a:t>
            </a:r>
            <a:endParaRPr sz="12000" dirty="0">
              <a:latin typeface="+mj-lt"/>
              <a:cs typeface="Calibri"/>
            </a:endParaRPr>
          </a:p>
        </p:txBody>
      </p:sp>
      <p:sp>
        <p:nvSpPr>
          <p:cNvPr id="9" name="Tekstvak 8">
            <a:extLst>
              <a:ext uri="{FF2B5EF4-FFF2-40B4-BE49-F238E27FC236}">
                <a16:creationId xmlns:a16="http://schemas.microsoft.com/office/drawing/2014/main" id="{82909109-E49C-ACB2-0ED8-03A3AF019012}"/>
              </a:ext>
            </a:extLst>
          </p:cNvPr>
          <p:cNvSpPr txBox="1"/>
          <p:nvPr/>
        </p:nvSpPr>
        <p:spPr>
          <a:xfrm>
            <a:off x="3614738" y="6840000"/>
            <a:ext cx="14705784" cy="1969770"/>
          </a:xfrm>
          <a:prstGeom prst="rect">
            <a:avLst/>
          </a:prstGeom>
          <a:noFill/>
        </p:spPr>
        <p:txBody>
          <a:bodyPr wrap="square" tIns="0" bIns="0" rtlCol="0">
            <a:spAutoFit/>
          </a:bodyPr>
          <a:lstStyle/>
          <a:p>
            <a:pPr algn="l"/>
            <a:r>
              <a:rPr lang="nl-NL" sz="3200" b="1" dirty="0">
                <a:solidFill>
                  <a:srgbClr val="39870C"/>
                </a:solidFill>
                <a:latin typeface="+mn-lt"/>
                <a:cs typeface="Calibri-Light"/>
              </a:rPr>
              <a:t>Bedoeld voor de mensen die de workshop gaan geven.</a:t>
            </a:r>
          </a:p>
          <a:p>
            <a:pPr algn="l"/>
            <a:r>
              <a:rPr lang="nl-NL" sz="3200" dirty="0">
                <a:solidFill>
                  <a:srgbClr val="39870C"/>
                </a:solidFill>
                <a:latin typeface="+mn-lt"/>
                <a:cs typeface="Calibri-Light"/>
              </a:rPr>
              <a:t>Dit deel bevat standaard-bouwstenen met informatie en afbeeldingen die gebruikt kunnen worden bij de workshop en de communicatie over de workshop. Tip: maak een keuze!</a:t>
            </a:r>
          </a:p>
        </p:txBody>
      </p:sp>
    </p:spTree>
    <p:extLst>
      <p:ext uri="{BB962C8B-B14F-4D97-AF65-F5344CB8AC3E}">
        <p14:creationId xmlns:p14="http://schemas.microsoft.com/office/powerpoint/2010/main" val="1341337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p:cNvSpPr txBox="1"/>
          <p:nvPr/>
        </p:nvSpPr>
        <p:spPr>
          <a:xfrm>
            <a:off x="1834342" y="1080000"/>
            <a:ext cx="16498108" cy="923330"/>
          </a:xfrm>
          <a:prstGeom prst="rect">
            <a:avLst/>
          </a:prstGeom>
        </p:spPr>
        <p:txBody>
          <a:bodyPr vert="horz" wrap="square" lIns="0" tIns="0" rIns="0" bIns="0" rtlCol="0">
            <a:spAutoFit/>
          </a:bodyPr>
          <a:lstStyle/>
          <a:p>
            <a:pPr marL="12065" marR="5080">
              <a:spcBef>
                <a:spcPts val="430"/>
              </a:spcBef>
              <a:tabLst>
                <a:tab pos="766445" algn="l"/>
              </a:tabLst>
            </a:pPr>
            <a:r>
              <a:rPr lang="nl-NL" sz="6000" b="1" dirty="0">
                <a:solidFill>
                  <a:srgbClr val="01689B"/>
                </a:solidFill>
                <a:latin typeface="+mj-lt"/>
              </a:rPr>
              <a:t>Hoofdprincipes Water- en bodem sturend</a:t>
            </a:r>
            <a:endParaRPr lang="nl-NL" sz="2800" dirty="0">
              <a:latin typeface="+mn-lt"/>
              <a:cs typeface="Calibri"/>
            </a:endParaRPr>
          </a:p>
        </p:txBody>
      </p:sp>
      <p:sp>
        <p:nvSpPr>
          <p:cNvPr id="3" name="object 3"/>
          <p:cNvSpPr txBox="1">
            <a:spLocks noGrp="1"/>
          </p:cNvSpPr>
          <p:nvPr>
            <p:ph type="sldNum" sz="quarter" idx="7"/>
          </p:nvPr>
        </p:nvSpPr>
        <p:spPr>
          <a:xfrm>
            <a:off x="1532532" y="10514466"/>
            <a:ext cx="8806856" cy="258340"/>
          </a:xfrm>
          <a:prstGeom prst="rect">
            <a:avLst/>
          </a:prstGeom>
        </p:spPr>
        <p:txBody>
          <a:bodyPr vert="horz" wrap="square" lIns="0" tIns="0" rIns="0" bIns="0" rtlCol="0">
            <a:spAutoFit/>
          </a:bodyPr>
          <a:lstStyle/>
          <a:p>
            <a:pPr marL="38100">
              <a:lnSpc>
                <a:spcPts val="1975"/>
              </a:lnSpc>
            </a:pPr>
            <a:r>
              <a:rPr lang="nl-NL" dirty="0"/>
              <a:t>2  Standaard bouwstenen</a:t>
            </a:r>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endParaRPr spc="-10" dirty="0"/>
          </a:p>
        </p:txBody>
      </p:sp>
      <p:sp>
        <p:nvSpPr>
          <p:cNvPr id="5" name="object 2">
            <a:extLst>
              <a:ext uri="{FF2B5EF4-FFF2-40B4-BE49-F238E27FC236}">
                <a16:creationId xmlns:a16="http://schemas.microsoft.com/office/drawing/2014/main" id="{001DDB0E-E929-5A40-E9B0-8FCCEDD2F2C3}"/>
              </a:ext>
            </a:extLst>
          </p:cNvPr>
          <p:cNvSpPr txBox="1"/>
          <p:nvPr/>
        </p:nvSpPr>
        <p:spPr>
          <a:xfrm>
            <a:off x="1834342" y="2520000"/>
            <a:ext cx="6777508" cy="5724644"/>
          </a:xfrm>
          <a:prstGeom prst="rect">
            <a:avLst/>
          </a:prstGeom>
        </p:spPr>
        <p:txBody>
          <a:bodyPr vert="horz" wrap="square" lIns="0" tIns="0" rIns="0" bIns="0" rtlCol="0">
            <a:spAutoFit/>
          </a:bodyPr>
          <a:lstStyle/>
          <a:p>
            <a:pPr lvl="1"/>
            <a:r>
              <a:rPr lang="nl-NL" sz="3200" b="1" dirty="0">
                <a:solidFill>
                  <a:srgbClr val="39870C"/>
                </a:solidFill>
                <a:latin typeface="+mn-lt"/>
              </a:rPr>
              <a:t>Nationale inrichtingsprincipes</a:t>
            </a:r>
          </a:p>
          <a:p>
            <a:pPr lvl="1"/>
            <a:endParaRPr lang="nl-NL" sz="3200" b="1" dirty="0">
              <a:solidFill>
                <a:srgbClr val="39870C"/>
              </a:solidFill>
              <a:latin typeface="+mn-lt"/>
            </a:endParaRPr>
          </a:p>
          <a:p>
            <a:pPr lvl="1"/>
            <a:r>
              <a:rPr lang="nl-NL" sz="2800" i="1" dirty="0">
                <a:solidFill>
                  <a:srgbClr val="01689B"/>
                </a:solidFill>
                <a:latin typeface="+mn-lt"/>
                <a:hlinkClick r:id="rId3">
                  <a:extLst>
                    <a:ext uri="{A12FA001-AC4F-418D-AE19-62706E023703}">
                      <ahyp:hlinkClr xmlns:ahyp="http://schemas.microsoft.com/office/drawing/2018/hyperlinkcolor" val="tx"/>
                    </a:ext>
                  </a:extLst>
                </a:hlinkClick>
              </a:rPr>
              <a:t>Kamerbrief Water en Bodem Sturend van 25 november 2022</a:t>
            </a:r>
            <a:endParaRPr lang="nl-NL" sz="2800" i="1" dirty="0">
              <a:solidFill>
                <a:srgbClr val="01689B"/>
              </a:solidFill>
              <a:latin typeface="+mn-lt"/>
            </a:endParaRPr>
          </a:p>
          <a:p>
            <a:pPr marL="457200" lvl="1" indent="-457200">
              <a:buClr>
                <a:srgbClr val="39870C"/>
              </a:buClr>
              <a:buFont typeface="Arial" panose="020B0604020202020204" pitchFamily="34" charset="0"/>
              <a:buChar char="•"/>
            </a:pPr>
            <a:r>
              <a:rPr lang="nl-NL" sz="2800" dirty="0">
                <a:latin typeface="+mn-lt"/>
              </a:rPr>
              <a:t>Niet afwentelen (in tijd, locatie en van privaat naar publiek)</a:t>
            </a:r>
          </a:p>
          <a:p>
            <a:pPr marL="457200" lvl="1" indent="-457200">
              <a:buClr>
                <a:srgbClr val="39870C"/>
              </a:buClr>
              <a:buFont typeface="Arial" panose="020B0604020202020204" pitchFamily="34" charset="0"/>
              <a:buChar char="•"/>
            </a:pPr>
            <a:r>
              <a:rPr lang="nl-NL" sz="2800" dirty="0">
                <a:latin typeface="+mn-lt"/>
                <a:cs typeface="Calibri"/>
              </a:rPr>
              <a:t>Meer rekening houden met extremen</a:t>
            </a:r>
          </a:p>
          <a:p>
            <a:pPr marL="457200" lvl="1" indent="-457200">
              <a:buClr>
                <a:srgbClr val="39870C"/>
              </a:buClr>
              <a:buFont typeface="Arial" panose="020B0604020202020204" pitchFamily="34" charset="0"/>
              <a:buChar char="•"/>
            </a:pPr>
            <a:r>
              <a:rPr lang="nl-NL" sz="2800" dirty="0">
                <a:latin typeface="+mn-lt"/>
                <a:cs typeface="Calibri"/>
              </a:rPr>
              <a:t>Droogte, hitte, wateroverlast in samenhang</a:t>
            </a:r>
          </a:p>
          <a:p>
            <a:pPr marL="457200" lvl="1" indent="-457200">
              <a:buClr>
                <a:srgbClr val="39870C"/>
              </a:buClr>
              <a:buFont typeface="Arial" panose="020B0604020202020204" pitchFamily="34" charset="0"/>
              <a:buChar char="•"/>
            </a:pPr>
            <a:r>
              <a:rPr lang="nl-NL" sz="2800" dirty="0" err="1">
                <a:latin typeface="+mn-lt"/>
                <a:cs typeface="Calibri"/>
              </a:rPr>
              <a:t>Meerlaagsveiligheid</a:t>
            </a:r>
            <a:endParaRPr lang="nl-NL" sz="2800" dirty="0">
              <a:latin typeface="+mn-lt"/>
              <a:cs typeface="Calibri"/>
            </a:endParaRPr>
          </a:p>
          <a:p>
            <a:pPr marL="457200" lvl="1" indent="-457200">
              <a:buClr>
                <a:srgbClr val="39870C"/>
              </a:buClr>
              <a:buFont typeface="Arial" panose="020B0604020202020204" pitchFamily="34" charset="0"/>
              <a:buChar char="•"/>
            </a:pPr>
            <a:r>
              <a:rPr lang="nl-NL" sz="2800" dirty="0">
                <a:latin typeface="+mn-lt"/>
                <a:cs typeface="Calibri"/>
              </a:rPr>
              <a:t>Minder afdekken, vergraven en niet verontreinigen</a:t>
            </a:r>
            <a:endParaRPr lang="nl-NL" sz="2800" dirty="0">
              <a:latin typeface="Calibri-Light"/>
              <a:cs typeface="Calibri"/>
            </a:endParaRPr>
          </a:p>
          <a:p>
            <a:pPr marL="457200" lvl="1" indent="-457200">
              <a:buClr>
                <a:srgbClr val="39870C"/>
              </a:buClr>
              <a:buFont typeface="Arial" panose="020B0604020202020204" pitchFamily="34" charset="0"/>
              <a:buChar char="•"/>
            </a:pPr>
            <a:r>
              <a:rPr lang="nl-NL" sz="2800" dirty="0">
                <a:latin typeface="Calibri-Light"/>
                <a:cs typeface="Calibri"/>
              </a:rPr>
              <a:t>Integrale aanpak</a:t>
            </a:r>
          </a:p>
          <a:p>
            <a:pPr marL="457200" lvl="1" indent="-457200">
              <a:buClr>
                <a:srgbClr val="39870C"/>
              </a:buClr>
              <a:buFont typeface="Arial" panose="020B0604020202020204" pitchFamily="34" charset="0"/>
              <a:buChar char="•"/>
            </a:pPr>
            <a:r>
              <a:rPr lang="nl-NL" sz="2800" i="1" dirty="0" err="1">
                <a:latin typeface="Calibri-Light"/>
                <a:cs typeface="Calibri"/>
              </a:rPr>
              <a:t>Comply</a:t>
            </a:r>
            <a:r>
              <a:rPr lang="nl-NL" sz="2800" i="1" dirty="0">
                <a:latin typeface="Calibri-Light"/>
                <a:cs typeface="Calibri"/>
              </a:rPr>
              <a:t> or </a:t>
            </a:r>
            <a:r>
              <a:rPr lang="nl-NL" sz="2800" i="1" dirty="0" err="1">
                <a:latin typeface="Calibri-Light"/>
                <a:cs typeface="Calibri"/>
              </a:rPr>
              <a:t>explain</a:t>
            </a:r>
            <a:endParaRPr lang="nl-NL" sz="2800" i="1" dirty="0">
              <a:latin typeface="+mn-lt"/>
              <a:cs typeface="Calibri"/>
            </a:endParaRPr>
          </a:p>
        </p:txBody>
      </p:sp>
      <p:pic>
        <p:nvPicPr>
          <p:cNvPr id="4" name="Afbeelding 3">
            <a:extLst>
              <a:ext uri="{FF2B5EF4-FFF2-40B4-BE49-F238E27FC236}">
                <a16:creationId xmlns:a16="http://schemas.microsoft.com/office/drawing/2014/main" id="{BFC20DB3-03B0-CEBF-07BD-E24BE52A3F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3960" y="2285200"/>
            <a:ext cx="9436122" cy="5304172"/>
          </a:xfrm>
          <a:prstGeom prst="rect">
            <a:avLst/>
          </a:prstGeom>
        </p:spPr>
      </p:pic>
      <p:sp>
        <p:nvSpPr>
          <p:cNvPr id="6" name="Tekstvak 5">
            <a:extLst>
              <a:ext uri="{FF2B5EF4-FFF2-40B4-BE49-F238E27FC236}">
                <a16:creationId xmlns:a16="http://schemas.microsoft.com/office/drawing/2014/main" id="{0376F49F-6494-4952-2D06-0E349641CCA0}"/>
              </a:ext>
            </a:extLst>
          </p:cNvPr>
          <p:cNvSpPr txBox="1"/>
          <p:nvPr/>
        </p:nvSpPr>
        <p:spPr>
          <a:xfrm>
            <a:off x="10052050" y="7528694"/>
            <a:ext cx="8217708" cy="1384995"/>
          </a:xfrm>
          <a:prstGeom prst="rect">
            <a:avLst/>
          </a:prstGeom>
          <a:noFill/>
        </p:spPr>
        <p:txBody>
          <a:bodyPr wrap="square" rtlCol="0">
            <a:spAutoFit/>
          </a:bodyPr>
          <a:lstStyle/>
          <a:p>
            <a:pPr lvl="1" defTabSz="626400"/>
            <a:r>
              <a:rPr lang="nl-NL" sz="2800" i="1" dirty="0">
                <a:latin typeface="+mn-lt"/>
              </a:rPr>
              <a:t>Bron: </a:t>
            </a:r>
            <a:r>
              <a:rPr lang="nl-NL" sz="2800" i="1" dirty="0">
                <a:solidFill>
                  <a:srgbClr val="01689B"/>
                </a:solidFill>
                <a:latin typeface="+mn-lt"/>
                <a:hlinkClick r:id="rId5">
                  <a:extLst>
                    <a:ext uri="{A12FA001-AC4F-418D-AE19-62706E023703}">
                      <ahyp:hlinkClr xmlns:ahyp="http://schemas.microsoft.com/office/drawing/2018/hyperlinkcolor" val="tx"/>
                    </a:ext>
                  </a:extLst>
                </a:hlinkClick>
              </a:rPr>
              <a:t>Nationaal Uitvoeringsprogramma Klimaatadaptatie Slimmer, intensiever, voor en door iedereen (17-11-2023)</a:t>
            </a:r>
            <a:endParaRPr lang="nl-NL" sz="2800" i="1" dirty="0">
              <a:solidFill>
                <a:srgbClr val="01689B"/>
              </a:solidFill>
              <a:latin typeface="+mn-lt"/>
            </a:endParaRPr>
          </a:p>
        </p:txBody>
      </p:sp>
    </p:spTree>
    <p:extLst>
      <p:ext uri="{BB962C8B-B14F-4D97-AF65-F5344CB8AC3E}">
        <p14:creationId xmlns:p14="http://schemas.microsoft.com/office/powerpoint/2010/main" val="3590830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2"/>
          <p:cNvSpPr txBox="1"/>
          <p:nvPr/>
        </p:nvSpPr>
        <p:spPr>
          <a:xfrm>
            <a:off x="1834342" y="1080000"/>
            <a:ext cx="10161978" cy="1692771"/>
          </a:xfrm>
          <a:prstGeom prst="rect">
            <a:avLst/>
          </a:prstGeom>
        </p:spPr>
        <p:txBody>
          <a:bodyPr vert="horz" wrap="square" lIns="0" tIns="0" rIns="0" bIns="0" rtlCol="0">
            <a:spAutoFit/>
          </a:bodyPr>
          <a:lstStyle/>
          <a:p>
            <a:pPr marR="5080">
              <a:lnSpc>
                <a:spcPts val="6400"/>
              </a:lnSpc>
              <a:tabLst>
                <a:tab pos="766445" algn="l"/>
              </a:tabLst>
            </a:pPr>
            <a:r>
              <a:rPr lang="nl-NL" sz="6000" b="1" dirty="0">
                <a:solidFill>
                  <a:srgbClr val="01689B"/>
                </a:solidFill>
                <a:latin typeface="+mj-lt"/>
                <a:hlinkClick r:id="rId4">
                  <a:extLst>
                    <a:ext uri="{A12FA001-AC4F-418D-AE19-62706E023703}">
                      <ahyp:hlinkClr xmlns:ahyp="http://schemas.microsoft.com/office/drawing/2018/hyperlinkcolor" val="tx"/>
                    </a:ext>
                  </a:extLst>
                </a:hlinkClick>
              </a:rPr>
              <a:t>Hoofdprincipes </a:t>
            </a:r>
            <a:br>
              <a:rPr lang="nl-NL" sz="6000" b="1" dirty="0">
                <a:solidFill>
                  <a:srgbClr val="01689B"/>
                </a:solidFill>
                <a:latin typeface="+mj-lt"/>
                <a:hlinkClick r:id="rId4">
                  <a:extLst>
                    <a:ext uri="{A12FA001-AC4F-418D-AE19-62706E023703}">
                      <ahyp:hlinkClr xmlns:ahyp="http://schemas.microsoft.com/office/drawing/2018/hyperlinkcolor" val="tx"/>
                    </a:ext>
                  </a:extLst>
                </a:hlinkClick>
              </a:rPr>
            </a:br>
            <a:r>
              <a:rPr lang="nl-NL" sz="6000" b="1" dirty="0">
                <a:solidFill>
                  <a:srgbClr val="01689B"/>
                </a:solidFill>
                <a:latin typeface="+mj-lt"/>
                <a:hlinkClick r:id="rId4">
                  <a:extLst>
                    <a:ext uri="{A12FA001-AC4F-418D-AE19-62706E023703}">
                      <ahyp:hlinkClr xmlns:ahyp="http://schemas.microsoft.com/office/drawing/2018/hyperlinkcolor" val="tx"/>
                    </a:ext>
                  </a:extLst>
                </a:hlinkClick>
              </a:rPr>
              <a:t>Water- en bodem sturend</a:t>
            </a:r>
            <a:endParaRPr lang="nl-NL" sz="2800" dirty="0">
              <a:solidFill>
                <a:srgbClr val="01689B"/>
              </a:solidFill>
              <a:latin typeface="+mn-lt"/>
              <a:cs typeface="Calibri"/>
            </a:endParaRPr>
          </a:p>
        </p:txBody>
      </p:sp>
      <p:sp>
        <p:nvSpPr>
          <p:cNvPr id="3" name="object 3"/>
          <p:cNvSpPr txBox="1">
            <a:spLocks noGrp="1"/>
          </p:cNvSpPr>
          <p:nvPr>
            <p:ph type="sldNum" sz="quarter" idx="7"/>
          </p:nvPr>
        </p:nvSpPr>
        <p:spPr>
          <a:xfrm>
            <a:off x="1532532" y="10514466"/>
            <a:ext cx="8806856" cy="258340"/>
          </a:xfrm>
          <a:prstGeom prst="rect">
            <a:avLst/>
          </a:prstGeom>
        </p:spPr>
        <p:txBody>
          <a:bodyPr vert="horz" wrap="square" lIns="0" tIns="0" rIns="0" bIns="0" rtlCol="0">
            <a:spAutoFit/>
          </a:bodyPr>
          <a:lstStyle/>
          <a:p>
            <a:pPr marL="38100">
              <a:lnSpc>
                <a:spcPts val="1975"/>
              </a:lnSpc>
            </a:pPr>
            <a:r>
              <a:rPr lang="nl-NL" spc="50" dirty="0"/>
              <a:t>3</a:t>
            </a:r>
            <a:r>
              <a:rPr spc="50" dirty="0"/>
              <a:t> </a:t>
            </a:r>
            <a:r>
              <a:rPr lang="nl-NL" spc="50" dirty="0"/>
              <a:t> </a:t>
            </a:r>
            <a:r>
              <a:rPr lang="nl-NL" dirty="0"/>
              <a:t>Standaard bouwstenen</a:t>
            </a:r>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endParaRPr spc="-10" dirty="0"/>
          </a:p>
        </p:txBody>
      </p:sp>
      <p:pic>
        <p:nvPicPr>
          <p:cNvPr id="7" name="Picture 6">
            <a:extLst>
              <a:ext uri="{FF2B5EF4-FFF2-40B4-BE49-F238E27FC236}">
                <a16:creationId xmlns:a16="http://schemas.microsoft.com/office/drawing/2014/main" id="{D5D45DA0-EB92-2387-BEAB-B8857E3A447C}"/>
              </a:ext>
            </a:extLst>
          </p:cNvPr>
          <p:cNvPicPr>
            <a:picLocks noChangeAspect="1"/>
          </p:cNvPicPr>
          <p:nvPr/>
        </p:nvPicPr>
        <p:blipFill>
          <a:blip r:embed="rId5"/>
          <a:stretch>
            <a:fillRect/>
          </a:stretch>
        </p:blipFill>
        <p:spPr>
          <a:xfrm>
            <a:off x="10412099" y="106176"/>
            <a:ext cx="7011743" cy="9797089"/>
          </a:xfrm>
          <a:prstGeom prst="rect">
            <a:avLst/>
          </a:prstGeom>
        </p:spPr>
      </p:pic>
      <p:pic>
        <p:nvPicPr>
          <p:cNvPr id="8" name="Picture 2">
            <a:extLst>
              <a:ext uri="{FF2B5EF4-FFF2-40B4-BE49-F238E27FC236}">
                <a16:creationId xmlns:a16="http://schemas.microsoft.com/office/drawing/2014/main" id="{A2F28E08-4977-85F1-E355-A316776DEEF4}"/>
              </a:ext>
            </a:extLst>
          </p:cNvPr>
          <p:cNvPicPr>
            <a:picLocks noChangeAspect="1"/>
          </p:cNvPicPr>
          <p:nvPr/>
        </p:nvPicPr>
        <p:blipFill rotWithShape="1">
          <a:blip r:embed="rId6"/>
          <a:srcRect l="-2" r="21545" b="1054"/>
          <a:stretch/>
        </p:blipFill>
        <p:spPr>
          <a:xfrm>
            <a:off x="2911380" y="2774275"/>
            <a:ext cx="7140670" cy="7140670"/>
          </a:xfrm>
          <a:prstGeom prst="rect">
            <a:avLst/>
          </a:prstGeom>
        </p:spPr>
      </p:pic>
    </p:spTree>
    <p:extLst>
      <p:ext uri="{BB962C8B-B14F-4D97-AF65-F5344CB8AC3E}">
        <p14:creationId xmlns:p14="http://schemas.microsoft.com/office/powerpoint/2010/main" val="696086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p:cNvSpPr txBox="1"/>
          <p:nvPr/>
        </p:nvSpPr>
        <p:spPr>
          <a:xfrm>
            <a:off x="1834342" y="1080000"/>
            <a:ext cx="16498108" cy="8125301"/>
          </a:xfrm>
          <a:prstGeom prst="rect">
            <a:avLst/>
          </a:prstGeom>
        </p:spPr>
        <p:txBody>
          <a:bodyPr vert="horz" wrap="square" lIns="0" tIns="0" rIns="0" bIns="0" rtlCol="0">
            <a:spAutoFit/>
          </a:bodyPr>
          <a:lstStyle/>
          <a:p>
            <a:pPr marL="12065" marR="5080">
              <a:spcBef>
                <a:spcPts val="430"/>
              </a:spcBef>
              <a:tabLst>
                <a:tab pos="766445" algn="l"/>
              </a:tabLst>
            </a:pPr>
            <a:r>
              <a:rPr lang="nl-NL" sz="6000" b="1" dirty="0">
                <a:solidFill>
                  <a:srgbClr val="01689B"/>
                </a:solidFill>
                <a:latin typeface="+mj-lt"/>
              </a:rPr>
              <a:t>Waarom ‘water en bodem sturend’? </a:t>
            </a:r>
            <a:r>
              <a:rPr lang="nl-NL" sz="6000" dirty="0">
                <a:solidFill>
                  <a:srgbClr val="01689B"/>
                </a:solidFill>
                <a:latin typeface="+mj-lt"/>
              </a:rPr>
              <a:t>– citaten 1</a:t>
            </a:r>
          </a:p>
          <a:p>
            <a:pPr lvl="1"/>
            <a:endParaRPr lang="nl-NL" sz="2800" b="1" dirty="0">
              <a:latin typeface="+mn-lt"/>
            </a:endParaRPr>
          </a:p>
          <a:p>
            <a:pPr lvl="1"/>
            <a:r>
              <a:rPr lang="nl-NL" sz="2800" b="1" dirty="0">
                <a:solidFill>
                  <a:srgbClr val="01689B"/>
                </a:solidFill>
                <a:latin typeface="+mn-lt"/>
                <a:hlinkClick r:id="rId3">
                  <a:extLst>
                    <a:ext uri="{A12FA001-AC4F-418D-AE19-62706E023703}">
                      <ahyp:hlinkClr xmlns:ahyp="http://schemas.microsoft.com/office/drawing/2018/hyperlinkcolor" val="tx"/>
                    </a:ext>
                  </a:extLst>
                </a:hlinkClick>
              </a:rPr>
              <a:t>Vooraf: oproep Deltacommissaris aan kabinet</a:t>
            </a:r>
            <a:r>
              <a:rPr lang="nl-NL" sz="2800" b="1" dirty="0">
                <a:latin typeface="+mn-lt"/>
              </a:rPr>
              <a:t>:</a:t>
            </a:r>
          </a:p>
          <a:p>
            <a:pPr lvl="1"/>
            <a:endParaRPr lang="nl-NL" sz="2800" dirty="0">
              <a:latin typeface="+mn-lt"/>
            </a:endParaRPr>
          </a:p>
          <a:p>
            <a:pPr lvl="1" algn="ctr"/>
            <a:r>
              <a:rPr lang="nl-NL" sz="3200" i="1" dirty="0">
                <a:solidFill>
                  <a:srgbClr val="39870C"/>
                </a:solidFill>
                <a:latin typeface="+mn-lt"/>
              </a:rPr>
              <a:t>“De urgente transities op het gebied van </a:t>
            </a:r>
            <a:br>
              <a:rPr lang="nl-NL" sz="3200" i="1" dirty="0">
                <a:solidFill>
                  <a:srgbClr val="39870C"/>
                </a:solidFill>
                <a:latin typeface="+mn-lt"/>
              </a:rPr>
            </a:br>
            <a:r>
              <a:rPr lang="nl-NL" sz="3200" i="1" dirty="0">
                <a:solidFill>
                  <a:srgbClr val="39870C"/>
                </a:solidFill>
                <a:latin typeface="+mn-lt"/>
              </a:rPr>
              <a:t>woningbouw, mobiliteit, energie, landbouw en biodiversiteit </a:t>
            </a:r>
            <a:br>
              <a:rPr lang="nl-NL" sz="3200" i="1" dirty="0">
                <a:solidFill>
                  <a:srgbClr val="39870C"/>
                </a:solidFill>
                <a:latin typeface="+mn-lt"/>
              </a:rPr>
            </a:br>
            <a:r>
              <a:rPr lang="nl-NL" sz="3200" i="1" dirty="0">
                <a:solidFill>
                  <a:srgbClr val="39870C"/>
                </a:solidFill>
                <a:latin typeface="+mn-lt"/>
              </a:rPr>
              <a:t>vragen om onderlinge samenhang en synchronisatie. Klimaatadaptatie is daarbij </a:t>
            </a:r>
            <a:br>
              <a:rPr lang="nl-NL" sz="3200" i="1" dirty="0">
                <a:solidFill>
                  <a:srgbClr val="39870C"/>
                </a:solidFill>
                <a:latin typeface="+mn-lt"/>
              </a:rPr>
            </a:br>
            <a:r>
              <a:rPr lang="nl-NL" sz="3200" i="1" dirty="0">
                <a:solidFill>
                  <a:srgbClr val="39870C"/>
                </a:solidFill>
                <a:latin typeface="+mn-lt"/>
              </a:rPr>
              <a:t>een gelijkwaardige, zo niet </a:t>
            </a:r>
            <a:r>
              <a:rPr lang="nl-NL" sz="3200" i="1" dirty="0" err="1">
                <a:solidFill>
                  <a:srgbClr val="39870C"/>
                </a:solidFill>
                <a:latin typeface="+mn-lt"/>
              </a:rPr>
              <a:t>randvoorwaardelijke</a:t>
            </a:r>
            <a:r>
              <a:rPr lang="nl-NL" sz="3200" i="1" dirty="0">
                <a:solidFill>
                  <a:srgbClr val="39870C"/>
                </a:solidFill>
                <a:latin typeface="+mn-lt"/>
              </a:rPr>
              <a:t> opgave.”</a:t>
            </a:r>
          </a:p>
          <a:p>
            <a:pPr lvl="1" algn="ctr"/>
            <a:endParaRPr lang="nl-NL" sz="3200" i="1" dirty="0">
              <a:solidFill>
                <a:srgbClr val="39870C"/>
              </a:solidFill>
              <a:latin typeface="+mn-lt"/>
            </a:endParaRPr>
          </a:p>
          <a:p>
            <a:pPr lvl="1" algn="ctr"/>
            <a:r>
              <a:rPr lang="nl-NL" sz="3200" i="1" dirty="0">
                <a:solidFill>
                  <a:srgbClr val="01689B"/>
                </a:solidFill>
                <a:latin typeface="+mn-lt"/>
              </a:rPr>
              <a:t>“De traditionele aanpak van het waterbeheer om via technische maatregelen het gewenste landgebruik mogelijk te maken is vastgelopen in diverse gebieden, zoals in de veengebieden en op de zandgronden. Dit vraagt om een omslag. Het landgebruik moet worden aangepast aan de waterbeschikbaarheid in plaats van andersom.”</a:t>
            </a:r>
          </a:p>
          <a:p>
            <a:pPr lvl="1" algn="ctr"/>
            <a:endParaRPr lang="nl-NL" sz="3200" i="1" dirty="0">
              <a:solidFill>
                <a:srgbClr val="39870C"/>
              </a:solidFill>
              <a:latin typeface="+mn-lt"/>
            </a:endParaRPr>
          </a:p>
          <a:p>
            <a:pPr lvl="1" algn="ctr"/>
            <a:r>
              <a:rPr lang="nl-NL" sz="3200" i="1" dirty="0">
                <a:solidFill>
                  <a:srgbClr val="39870C"/>
                </a:solidFill>
                <a:latin typeface="+mn-lt"/>
              </a:rPr>
              <a:t>“Nederland staat een grote verbouwing te wachten. Mijn oproep hierbij is steeds: </a:t>
            </a:r>
            <a:br>
              <a:rPr lang="nl-NL" sz="3200" i="1" dirty="0">
                <a:solidFill>
                  <a:srgbClr val="39870C"/>
                </a:solidFill>
                <a:latin typeface="+mn-lt"/>
              </a:rPr>
            </a:br>
            <a:r>
              <a:rPr lang="nl-NL" sz="3200" i="1" dirty="0">
                <a:solidFill>
                  <a:srgbClr val="39870C"/>
                </a:solidFill>
                <a:latin typeface="+mn-lt"/>
              </a:rPr>
              <a:t>‘Iedere schop in de grond klimaatbestendig.’ ”</a:t>
            </a:r>
            <a:endParaRPr lang="nl-NL" sz="2800" dirty="0">
              <a:latin typeface="+mn-lt"/>
              <a:cs typeface="Calibri"/>
            </a:endParaRPr>
          </a:p>
        </p:txBody>
      </p:sp>
      <p:sp>
        <p:nvSpPr>
          <p:cNvPr id="3" name="object 3"/>
          <p:cNvSpPr txBox="1">
            <a:spLocks noGrp="1"/>
          </p:cNvSpPr>
          <p:nvPr>
            <p:ph type="sldNum" sz="quarter" idx="7"/>
          </p:nvPr>
        </p:nvSpPr>
        <p:spPr>
          <a:xfrm>
            <a:off x="1532532" y="10514466"/>
            <a:ext cx="8806856" cy="258340"/>
          </a:xfrm>
          <a:prstGeom prst="rect">
            <a:avLst/>
          </a:prstGeom>
        </p:spPr>
        <p:txBody>
          <a:bodyPr vert="horz" wrap="square" lIns="0" tIns="0" rIns="0" bIns="0" rtlCol="0">
            <a:spAutoFit/>
          </a:bodyPr>
          <a:lstStyle/>
          <a:p>
            <a:pPr marL="38100">
              <a:lnSpc>
                <a:spcPts val="1975"/>
              </a:lnSpc>
            </a:pPr>
            <a:r>
              <a:rPr lang="nl-NL" dirty="0"/>
              <a:t>4</a:t>
            </a:r>
            <a:r>
              <a:rPr spc="50" dirty="0"/>
              <a:t> </a:t>
            </a:r>
            <a:r>
              <a:rPr lang="nl-NL" spc="50" dirty="0"/>
              <a:t> </a:t>
            </a:r>
            <a:r>
              <a:rPr lang="nl-NL" dirty="0"/>
              <a:t>Standaard bouwstenen</a:t>
            </a:r>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endParaRPr spc="-10" dirty="0"/>
          </a:p>
        </p:txBody>
      </p:sp>
    </p:spTree>
    <p:extLst>
      <p:ext uri="{BB962C8B-B14F-4D97-AF65-F5344CB8AC3E}">
        <p14:creationId xmlns:p14="http://schemas.microsoft.com/office/powerpoint/2010/main" val="32304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p:cNvSpPr txBox="1"/>
          <p:nvPr/>
        </p:nvSpPr>
        <p:spPr>
          <a:xfrm>
            <a:off x="1843088" y="1080000"/>
            <a:ext cx="16489362" cy="8494633"/>
          </a:xfrm>
          <a:prstGeom prst="rect">
            <a:avLst/>
          </a:prstGeom>
        </p:spPr>
        <p:txBody>
          <a:bodyPr vert="horz" wrap="square" lIns="0" tIns="0" rIns="0" bIns="0" rtlCol="0">
            <a:spAutoFit/>
          </a:bodyPr>
          <a:lstStyle/>
          <a:p>
            <a:pPr marL="12065" marR="5080">
              <a:spcBef>
                <a:spcPts val="430"/>
              </a:spcBef>
              <a:tabLst>
                <a:tab pos="766445" algn="l"/>
              </a:tabLst>
            </a:pPr>
            <a:r>
              <a:rPr lang="nl-NL" sz="6000" b="1" dirty="0">
                <a:solidFill>
                  <a:srgbClr val="01689B"/>
                </a:solidFill>
                <a:latin typeface="+mj-lt"/>
              </a:rPr>
              <a:t>Waarom ‘water en bodem sturend’? </a:t>
            </a:r>
            <a:r>
              <a:rPr lang="nl-NL" sz="6000" dirty="0">
                <a:solidFill>
                  <a:srgbClr val="01689B"/>
                </a:solidFill>
                <a:latin typeface="+mj-lt"/>
              </a:rPr>
              <a:t>– citaten 2</a:t>
            </a:r>
          </a:p>
          <a:p>
            <a:pPr lvl="1"/>
            <a:endParaRPr lang="nl-NL" sz="2800" b="1" dirty="0">
              <a:latin typeface="+mn-lt"/>
            </a:endParaRPr>
          </a:p>
          <a:p>
            <a:pPr lvl="1"/>
            <a:r>
              <a:rPr lang="nl-NL" sz="2800" b="1" dirty="0">
                <a:latin typeface="+mn-lt"/>
              </a:rPr>
              <a:t>“Water en bodem gaan grote impact hebben op elke ruimtelijke keuze die we gaan maken.” Deze dringende boodschap is afgegeven door het Rijk, in de </a:t>
            </a:r>
            <a:r>
              <a:rPr lang="nl-NL" sz="2800" b="1" dirty="0">
                <a:solidFill>
                  <a:srgbClr val="01689B"/>
                </a:solidFill>
                <a:latin typeface="+mn-lt"/>
                <a:hlinkClick r:id="rId3">
                  <a:extLst>
                    <a:ext uri="{A12FA001-AC4F-418D-AE19-62706E023703}">
                      <ahyp:hlinkClr xmlns:ahyp="http://schemas.microsoft.com/office/drawing/2018/hyperlinkcolor" val="tx"/>
                    </a:ext>
                  </a:extLst>
                </a:hlinkClick>
              </a:rPr>
              <a:t>Kamerbrief ‘Water en bodem sturend</a:t>
            </a:r>
            <a:r>
              <a:rPr lang="nl-NL" sz="2800" b="1" dirty="0">
                <a:solidFill>
                  <a:srgbClr val="39870C"/>
                </a:solidFill>
                <a:latin typeface="+mn-lt"/>
              </a:rPr>
              <a:t>’ </a:t>
            </a:r>
            <a:r>
              <a:rPr lang="nl-NL" sz="2800" b="1" dirty="0">
                <a:latin typeface="+mn-lt"/>
              </a:rPr>
              <a:t>van 25 november 2022. </a:t>
            </a:r>
          </a:p>
          <a:p>
            <a:pPr lvl="1" algn="ctr"/>
            <a:endParaRPr lang="nl-NL" sz="3200" dirty="0">
              <a:solidFill>
                <a:schemeClr val="tx1"/>
              </a:solidFill>
              <a:latin typeface="+mn-lt"/>
            </a:endParaRPr>
          </a:p>
          <a:p>
            <a:pPr lvl="1" algn="ctr"/>
            <a:r>
              <a:rPr lang="nl-NL" sz="2800" dirty="0">
                <a:solidFill>
                  <a:schemeClr val="tx1"/>
                </a:solidFill>
                <a:latin typeface="+mn-lt"/>
              </a:rPr>
              <a:t>Minister Harbers: </a:t>
            </a:r>
            <a:br>
              <a:rPr lang="nl-NL" sz="2800" dirty="0">
                <a:solidFill>
                  <a:schemeClr val="tx1"/>
                </a:solidFill>
                <a:latin typeface="+mn-lt"/>
              </a:rPr>
            </a:br>
            <a:r>
              <a:rPr lang="nl-NL" sz="3200" i="1" dirty="0">
                <a:solidFill>
                  <a:srgbClr val="39870C"/>
                </a:solidFill>
                <a:latin typeface="+mn-lt"/>
              </a:rPr>
              <a:t>“Eeuwenlang hebben we met eigen handen ons land gemaakt tot wat het is, bijvoorbeeld door dijken te bouwen en sloten te graven. Maar we lopen nu steeds meer tegen de grenzen aan, vanwege het intensieve gebruik en de klimaatverandering. Door meer rekening te houden met ons water, kunnen we ook in de toekomst blijven wonen en werken in Nederland. Daarom maken we nu deze keuzes.”</a:t>
            </a:r>
          </a:p>
          <a:p>
            <a:pPr lvl="1" algn="ctr"/>
            <a:endParaRPr lang="nl-NL" sz="3200" i="1" dirty="0">
              <a:solidFill>
                <a:srgbClr val="39870C"/>
              </a:solidFill>
              <a:latin typeface="+mn-lt"/>
            </a:endParaRPr>
          </a:p>
          <a:p>
            <a:pPr lvl="1" algn="ctr"/>
            <a:r>
              <a:rPr lang="nl-NL" sz="2800" dirty="0">
                <a:solidFill>
                  <a:schemeClr val="tx1"/>
                </a:solidFill>
                <a:latin typeface="+mn-lt"/>
              </a:rPr>
              <a:t>Staatssecretaris Heijnen: </a:t>
            </a:r>
            <a:br>
              <a:rPr lang="nl-NL" sz="2800" dirty="0">
                <a:solidFill>
                  <a:schemeClr val="tx1"/>
                </a:solidFill>
                <a:latin typeface="+mn-lt"/>
              </a:rPr>
            </a:br>
            <a:r>
              <a:rPr lang="nl-NL" sz="3200" i="1" dirty="0">
                <a:solidFill>
                  <a:srgbClr val="39870C"/>
                </a:solidFill>
                <a:latin typeface="+mn-lt"/>
              </a:rPr>
              <a:t>“Onze bodem is letterlijk de basis onder alles wat we doen. Het is het fundament voor onze huizen, de bron van ons drinkwater en onze voeding en de plek waaruit elektriciteit en warmte onze huizen binnenkomen. Elk stukje van de bodem is in gebruik, daarom vind ik het ook een goede zaak om er zuinig mee om te gaan. Deze keuzes zijn daarvoor een belangrijke stap.”</a:t>
            </a:r>
            <a:endParaRPr lang="nl-NL" sz="2800" dirty="0">
              <a:latin typeface="+mn-lt"/>
              <a:cs typeface="Calibri"/>
            </a:endParaRPr>
          </a:p>
        </p:txBody>
      </p:sp>
      <p:sp>
        <p:nvSpPr>
          <p:cNvPr id="3" name="object 3"/>
          <p:cNvSpPr txBox="1">
            <a:spLocks noGrp="1"/>
          </p:cNvSpPr>
          <p:nvPr>
            <p:ph type="sldNum" sz="quarter" idx="7"/>
          </p:nvPr>
        </p:nvSpPr>
        <p:spPr>
          <a:xfrm>
            <a:off x="1532532" y="10514466"/>
            <a:ext cx="8806856" cy="258340"/>
          </a:xfrm>
          <a:prstGeom prst="rect">
            <a:avLst/>
          </a:prstGeom>
        </p:spPr>
        <p:txBody>
          <a:bodyPr vert="horz" wrap="square" lIns="0" tIns="0" rIns="0" bIns="0" rtlCol="0">
            <a:spAutoFit/>
          </a:bodyPr>
          <a:lstStyle/>
          <a:p>
            <a:pPr marL="38100">
              <a:lnSpc>
                <a:spcPts val="1975"/>
              </a:lnSpc>
            </a:pPr>
            <a:r>
              <a:rPr lang="nl-NL" dirty="0"/>
              <a:t>5 </a:t>
            </a:r>
            <a:r>
              <a:rPr spc="50" dirty="0"/>
              <a:t> </a:t>
            </a:r>
            <a:r>
              <a:rPr lang="nl-NL" dirty="0"/>
              <a:t>Standaard bouwstenen</a:t>
            </a:r>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endParaRPr spc="-10" dirty="0"/>
          </a:p>
        </p:txBody>
      </p:sp>
    </p:spTree>
    <p:extLst>
      <p:ext uri="{BB962C8B-B14F-4D97-AF65-F5344CB8AC3E}">
        <p14:creationId xmlns:p14="http://schemas.microsoft.com/office/powerpoint/2010/main" val="574002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2"/>
          <p:cNvSpPr txBox="1"/>
          <p:nvPr/>
        </p:nvSpPr>
        <p:spPr>
          <a:xfrm>
            <a:off x="1834342" y="1080000"/>
            <a:ext cx="16498108" cy="923330"/>
          </a:xfrm>
          <a:prstGeom prst="rect">
            <a:avLst/>
          </a:prstGeom>
        </p:spPr>
        <p:txBody>
          <a:bodyPr vert="horz" wrap="square" lIns="0" tIns="0" rIns="0" bIns="0" rtlCol="0">
            <a:spAutoFit/>
          </a:bodyPr>
          <a:lstStyle/>
          <a:p>
            <a:pPr marL="12065" marR="5080">
              <a:spcBef>
                <a:spcPts val="430"/>
              </a:spcBef>
              <a:tabLst>
                <a:tab pos="766445" algn="l"/>
              </a:tabLst>
            </a:pPr>
            <a:r>
              <a:rPr lang="nl-NL" sz="6000" b="1" dirty="0">
                <a:solidFill>
                  <a:srgbClr val="01689B"/>
                </a:solidFill>
                <a:latin typeface="+mj-lt"/>
              </a:rPr>
              <a:t>Waarom ‘water en bodem sturend’? </a:t>
            </a:r>
            <a:r>
              <a:rPr lang="nl-NL" sz="6000" dirty="0">
                <a:solidFill>
                  <a:srgbClr val="01689B"/>
                </a:solidFill>
                <a:latin typeface="+mj-lt"/>
              </a:rPr>
              <a:t>– citaten 3</a:t>
            </a:r>
            <a:endParaRPr lang="nl-NL" sz="2800" i="1" dirty="0">
              <a:latin typeface="+mn-lt"/>
            </a:endParaRPr>
          </a:p>
        </p:txBody>
      </p:sp>
      <p:sp>
        <p:nvSpPr>
          <p:cNvPr id="3" name="object 3"/>
          <p:cNvSpPr txBox="1">
            <a:spLocks noGrp="1"/>
          </p:cNvSpPr>
          <p:nvPr>
            <p:ph type="sldNum" sz="quarter" idx="7"/>
          </p:nvPr>
        </p:nvSpPr>
        <p:spPr>
          <a:xfrm>
            <a:off x="1532532" y="10514466"/>
            <a:ext cx="8806856" cy="258340"/>
          </a:xfrm>
          <a:prstGeom prst="rect">
            <a:avLst/>
          </a:prstGeom>
        </p:spPr>
        <p:txBody>
          <a:bodyPr vert="horz" wrap="square" lIns="0" tIns="0" rIns="0" bIns="0" rtlCol="0">
            <a:spAutoFit/>
          </a:bodyPr>
          <a:lstStyle/>
          <a:p>
            <a:pPr marL="38100">
              <a:lnSpc>
                <a:spcPts val="1975"/>
              </a:lnSpc>
            </a:pPr>
            <a:r>
              <a:rPr lang="nl-NL" dirty="0"/>
              <a:t>6</a:t>
            </a:r>
            <a:r>
              <a:rPr spc="50" dirty="0"/>
              <a:t> </a:t>
            </a:r>
            <a:r>
              <a:rPr lang="nl-NL" spc="50" dirty="0"/>
              <a:t> </a:t>
            </a:r>
            <a:r>
              <a:rPr lang="nl-NL" dirty="0"/>
              <a:t>Standaard bouwstenen</a:t>
            </a:r>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endParaRPr spc="-10" dirty="0"/>
          </a:p>
        </p:txBody>
      </p:sp>
      <p:pic>
        <p:nvPicPr>
          <p:cNvPr id="5" name="Afbeelding 4" descr="Afbeelding met plant, schermopname&#10;&#10;Automatisch gegenereerde beschrijving">
            <a:extLst>
              <a:ext uri="{FF2B5EF4-FFF2-40B4-BE49-F238E27FC236}">
                <a16:creationId xmlns:a16="http://schemas.microsoft.com/office/drawing/2014/main" id="{72061525-7703-DF71-6822-A7E0E25CC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98" t="6405" r="5122" b="7361"/>
          <a:stretch/>
        </p:blipFill>
        <p:spPr>
          <a:xfrm>
            <a:off x="1532532" y="2320212"/>
            <a:ext cx="10692000" cy="7236000"/>
          </a:xfrm>
          <a:prstGeom prst="rect">
            <a:avLst/>
          </a:prstGeom>
        </p:spPr>
      </p:pic>
      <p:sp>
        <p:nvSpPr>
          <p:cNvPr id="9" name="object 2">
            <a:extLst>
              <a:ext uri="{FF2B5EF4-FFF2-40B4-BE49-F238E27FC236}">
                <a16:creationId xmlns:a16="http://schemas.microsoft.com/office/drawing/2014/main" id="{219E0B0F-B0BB-66AF-56B9-1814D3EEA714}"/>
              </a:ext>
            </a:extLst>
          </p:cNvPr>
          <p:cNvSpPr txBox="1"/>
          <p:nvPr/>
        </p:nvSpPr>
        <p:spPr>
          <a:xfrm>
            <a:off x="12716420" y="2520000"/>
            <a:ext cx="5616030" cy="7017306"/>
          </a:xfrm>
          <a:prstGeom prst="rect">
            <a:avLst/>
          </a:prstGeom>
        </p:spPr>
        <p:txBody>
          <a:bodyPr vert="horz" wrap="square" lIns="0" tIns="0" rIns="0" bIns="0" rtlCol="0">
            <a:spAutoFit/>
          </a:bodyPr>
          <a:lstStyle/>
          <a:p>
            <a:pPr lvl="1" algn="l"/>
            <a:r>
              <a:rPr lang="nl-NL" sz="3200" i="1" dirty="0">
                <a:solidFill>
                  <a:srgbClr val="39870C"/>
                </a:solidFill>
                <a:latin typeface="+mn-lt"/>
              </a:rPr>
              <a:t>“Water en bodem sturend legt een sterke basis voor de verschillende ruimtelijke opgaven waar we in Nederland voor staan, en zou daarom richtinggevend moeten zijn. Niet alles kan overal, maar belangrijker nog: veel dingen werken beter, als je ze op de juiste plek doet.” </a:t>
            </a:r>
          </a:p>
          <a:p>
            <a:pPr lvl="1"/>
            <a:endParaRPr lang="nl-NL" sz="2800" b="1" dirty="0">
              <a:latin typeface="+mn-lt"/>
            </a:endParaRPr>
          </a:p>
          <a:p>
            <a:pPr lvl="1"/>
            <a:r>
              <a:rPr lang="nl-NL" sz="2800" dirty="0">
                <a:latin typeface="+mn-lt"/>
              </a:rPr>
              <a:t>Water en bodem maken deel uit van het natuurlijke systeem. Dit systeem ‘draagt’ als het ware alle andere systemen. Zie afbeelding.</a:t>
            </a:r>
          </a:p>
          <a:p>
            <a:pPr lvl="1"/>
            <a:r>
              <a:rPr lang="nl-NL" sz="2800" i="1" dirty="0">
                <a:latin typeface="+mn-lt"/>
              </a:rPr>
              <a:t>Bron: WUR (14-06-2023).</a:t>
            </a:r>
          </a:p>
        </p:txBody>
      </p:sp>
    </p:spTree>
    <p:extLst>
      <p:ext uri="{BB962C8B-B14F-4D97-AF65-F5344CB8AC3E}">
        <p14:creationId xmlns:p14="http://schemas.microsoft.com/office/powerpoint/2010/main" val="560717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a:lnSpc>
                <a:spcPts val="1975"/>
              </a:lnSpc>
            </a:pPr>
            <a:fld id="{81D60167-4931-47E6-BA6A-407CBD079E47}" type="slidenum">
              <a:rPr dirty="0"/>
              <a:t>2</a:t>
            </a:fld>
            <a:r>
              <a:rPr spc="50" dirty="0"/>
              <a:t>  </a:t>
            </a:r>
            <a:r>
              <a:rPr dirty="0">
                <a:solidFill>
                  <a:srgbClr val="39870C"/>
                </a:solidFill>
              </a:rPr>
              <a:t>•</a:t>
            </a:r>
            <a:r>
              <a:rPr spc="50" dirty="0">
                <a:solidFill>
                  <a:srgbClr val="39870C"/>
                </a:solidFill>
              </a:rPr>
              <a:t>  </a:t>
            </a:r>
            <a:r>
              <a:rPr dirty="0">
                <a:solidFill>
                  <a:srgbClr val="39870C"/>
                </a:solidFill>
              </a:rPr>
              <a:t>Workshop</a:t>
            </a:r>
            <a:r>
              <a:rPr spc="5" dirty="0">
                <a:solidFill>
                  <a:srgbClr val="39870C"/>
                </a:solidFill>
              </a:rPr>
              <a:t> </a:t>
            </a:r>
            <a:r>
              <a:rPr dirty="0"/>
              <a:t>Klimaatrobuuste</a:t>
            </a:r>
            <a:r>
              <a:rPr spc="5" dirty="0"/>
              <a:t> </a:t>
            </a:r>
            <a:r>
              <a:rPr spc="-10" dirty="0"/>
              <a:t>landschappen</a:t>
            </a:r>
          </a:p>
        </p:txBody>
      </p:sp>
      <p:sp>
        <p:nvSpPr>
          <p:cNvPr id="3" name="object 3"/>
          <p:cNvSpPr txBox="1"/>
          <p:nvPr/>
        </p:nvSpPr>
        <p:spPr>
          <a:xfrm>
            <a:off x="1825245" y="1404000"/>
            <a:ext cx="16507206" cy="4715393"/>
          </a:xfrm>
          <a:prstGeom prst="rect">
            <a:avLst/>
          </a:prstGeom>
        </p:spPr>
        <p:txBody>
          <a:bodyPr vert="horz" wrap="square" lIns="0" tIns="54610" rIns="0" bIns="0" rtlCol="0" anchor="t">
            <a:spAutoFit/>
          </a:bodyPr>
          <a:lstStyle/>
          <a:p>
            <a:pPr marL="12700" marR="161925">
              <a:spcBef>
                <a:spcPts val="430"/>
              </a:spcBef>
            </a:pPr>
            <a:r>
              <a:rPr lang="nl-NL" sz="4400" b="1" dirty="0">
                <a:solidFill>
                  <a:srgbClr val="01689B"/>
                </a:solidFill>
                <a:latin typeface="+mj-lt"/>
              </a:rPr>
              <a:t>Deel 1. </a:t>
            </a:r>
            <a:r>
              <a:rPr lang="nl-NL" sz="4400" b="1" spc="-10" dirty="0">
                <a:solidFill>
                  <a:srgbClr val="01689B"/>
                </a:solidFill>
                <a:latin typeface="+mj-lt"/>
              </a:rPr>
              <a:t>Pitch</a:t>
            </a:r>
            <a:endParaRPr lang="nl-NL" sz="4400" b="1" dirty="0">
              <a:solidFill>
                <a:srgbClr val="01689B"/>
              </a:solidFill>
              <a:latin typeface="+mj-lt"/>
              <a:cs typeface="Calibri-Light"/>
            </a:endParaRPr>
          </a:p>
          <a:p>
            <a:pPr marL="12700" marR="161925">
              <a:spcBef>
                <a:spcPts val="430"/>
              </a:spcBef>
            </a:pPr>
            <a:r>
              <a:rPr sz="2800" dirty="0">
                <a:latin typeface="Calibri-Light"/>
                <a:cs typeface="Calibri-Light"/>
              </a:rPr>
              <a:t>Je</a:t>
            </a:r>
            <a:r>
              <a:rPr sz="2800" spc="-120" dirty="0">
                <a:latin typeface="Calibri-Light"/>
                <a:cs typeface="Calibri-Light"/>
              </a:rPr>
              <a:t> </a:t>
            </a:r>
            <a:r>
              <a:rPr lang="en-US" sz="2800" dirty="0">
                <a:latin typeface="Calibri-Light"/>
                <a:cs typeface="Calibri-Light"/>
              </a:rPr>
              <a:t>wilt</a:t>
            </a:r>
            <a:r>
              <a:rPr sz="2800" spc="-114" dirty="0">
                <a:latin typeface="Calibri-Light"/>
                <a:cs typeface="Calibri-Light"/>
              </a:rPr>
              <a:t> </a:t>
            </a:r>
            <a:r>
              <a:rPr sz="2800" dirty="0">
                <a:latin typeface="Calibri-Light"/>
                <a:cs typeface="Calibri-Light"/>
              </a:rPr>
              <a:t>een</a:t>
            </a:r>
            <a:r>
              <a:rPr sz="2800" spc="-110" dirty="0">
                <a:latin typeface="Calibri-Light"/>
                <a:cs typeface="Calibri-Light"/>
              </a:rPr>
              <a:t> </a:t>
            </a:r>
            <a:r>
              <a:rPr sz="2800" spc="-10" dirty="0">
                <a:latin typeface="+mn-lt"/>
                <a:cs typeface="Calibri-Light"/>
              </a:rPr>
              <a:t>workshop</a:t>
            </a:r>
            <a:r>
              <a:rPr sz="2800" spc="-114" dirty="0">
                <a:latin typeface="+mn-lt"/>
                <a:cs typeface="Calibri-Light"/>
              </a:rPr>
              <a:t> </a:t>
            </a:r>
            <a:r>
              <a:rPr sz="2800" spc="-25" dirty="0">
                <a:latin typeface="+mn-lt"/>
                <a:cs typeface="Calibri-Light"/>
              </a:rPr>
              <a:t>organiseren.</a:t>
            </a:r>
            <a:r>
              <a:rPr sz="2800" spc="-110" dirty="0">
                <a:latin typeface="+mn-lt"/>
                <a:cs typeface="Calibri-Light"/>
              </a:rPr>
              <a:t> </a:t>
            </a:r>
            <a:r>
              <a:rPr sz="2800" dirty="0">
                <a:latin typeface="+mn-lt"/>
                <a:cs typeface="Calibri-Light"/>
              </a:rPr>
              <a:t>Hoe</a:t>
            </a:r>
            <a:r>
              <a:rPr sz="2800" spc="-120" dirty="0">
                <a:latin typeface="+mn-lt"/>
                <a:cs typeface="Calibri-Light"/>
              </a:rPr>
              <a:t> </a:t>
            </a:r>
            <a:r>
              <a:rPr sz="2800" dirty="0">
                <a:latin typeface="+mn-lt"/>
                <a:cs typeface="Calibri-Light"/>
              </a:rPr>
              <a:t>overtuig</a:t>
            </a:r>
            <a:r>
              <a:rPr sz="2800" spc="-110" dirty="0">
                <a:latin typeface="+mn-lt"/>
                <a:cs typeface="Calibri-Light"/>
              </a:rPr>
              <a:t> </a:t>
            </a:r>
            <a:r>
              <a:rPr sz="2800" dirty="0">
                <a:latin typeface="+mn-lt"/>
                <a:cs typeface="Calibri-Light"/>
              </a:rPr>
              <a:t>je</a:t>
            </a:r>
            <a:r>
              <a:rPr sz="2800" spc="-120" dirty="0">
                <a:latin typeface="+mn-lt"/>
                <a:cs typeface="Calibri-Light"/>
              </a:rPr>
              <a:t> </a:t>
            </a:r>
            <a:r>
              <a:rPr sz="2800" dirty="0">
                <a:latin typeface="+mn-lt"/>
                <a:cs typeface="Calibri-Light"/>
              </a:rPr>
              <a:t>je</a:t>
            </a:r>
            <a:r>
              <a:rPr sz="2800" spc="-114" dirty="0">
                <a:latin typeface="+mn-lt"/>
                <a:cs typeface="Calibri-Light"/>
              </a:rPr>
              <a:t> </a:t>
            </a:r>
            <a:r>
              <a:rPr sz="2800" spc="-10" dirty="0">
                <a:latin typeface="+mn-lt"/>
                <a:cs typeface="Calibri-Light"/>
              </a:rPr>
              <a:t>collega’s</a:t>
            </a:r>
            <a:r>
              <a:rPr lang="nl-NL" sz="2800" spc="-10" dirty="0">
                <a:latin typeface="+mn-lt"/>
                <a:cs typeface="Calibri-Light"/>
              </a:rPr>
              <a:t> of je </a:t>
            </a:r>
            <a:r>
              <a:rPr sz="2800" spc="-10" dirty="0">
                <a:latin typeface="+mn-lt"/>
                <a:cs typeface="Calibri-Light"/>
              </a:rPr>
              <a:t>bestuur </a:t>
            </a:r>
            <a:r>
              <a:rPr sz="2800" dirty="0">
                <a:latin typeface="+mn-lt"/>
                <a:cs typeface="Calibri-Light"/>
              </a:rPr>
              <a:t>van</a:t>
            </a:r>
            <a:r>
              <a:rPr sz="2800" spc="-105" dirty="0">
                <a:latin typeface="+mn-lt"/>
                <a:cs typeface="Calibri-Light"/>
              </a:rPr>
              <a:t> </a:t>
            </a:r>
            <a:r>
              <a:rPr sz="2800" dirty="0">
                <a:latin typeface="+mn-lt"/>
                <a:cs typeface="Calibri-Light"/>
              </a:rPr>
              <a:t>de</a:t>
            </a:r>
            <a:r>
              <a:rPr sz="2800" spc="-105" dirty="0">
                <a:latin typeface="+mn-lt"/>
                <a:cs typeface="Calibri-Light"/>
              </a:rPr>
              <a:t> </a:t>
            </a:r>
            <a:r>
              <a:rPr sz="2800" spc="-10" dirty="0">
                <a:latin typeface="+mn-lt"/>
                <a:cs typeface="Calibri-Light"/>
              </a:rPr>
              <a:t>noodzaak?</a:t>
            </a:r>
            <a:endParaRPr lang="nl-NL" sz="2800" spc="-10" dirty="0">
              <a:latin typeface="+mn-lt"/>
              <a:cs typeface="Calibri-Light"/>
            </a:endParaRPr>
          </a:p>
          <a:p>
            <a:pPr marL="12700" marR="161925">
              <a:spcBef>
                <a:spcPts val="430"/>
              </a:spcBef>
            </a:pPr>
            <a:endParaRPr sz="2800" dirty="0">
              <a:latin typeface="+mn-lt"/>
              <a:cs typeface="Calibri-Light"/>
            </a:endParaRPr>
          </a:p>
          <a:p>
            <a:pPr marL="12700">
              <a:spcBef>
                <a:spcPts val="1340"/>
              </a:spcBef>
              <a:tabLst>
                <a:tab pos="744220" algn="l"/>
              </a:tabLst>
            </a:pPr>
            <a:r>
              <a:rPr lang="nl-NL" sz="4400" b="1" dirty="0">
                <a:solidFill>
                  <a:srgbClr val="01689B"/>
                </a:solidFill>
                <a:latin typeface="+mj-lt"/>
              </a:rPr>
              <a:t>Deel 2. </a:t>
            </a:r>
            <a:r>
              <a:rPr sz="4400" b="1" spc="-10" dirty="0" err="1">
                <a:solidFill>
                  <a:srgbClr val="01689B"/>
                </a:solidFill>
                <a:latin typeface="+mj-lt"/>
                <a:cs typeface="Calibri"/>
              </a:rPr>
              <a:t>Voorbereiding</a:t>
            </a:r>
            <a:endParaRPr sz="4400" dirty="0">
              <a:solidFill>
                <a:srgbClr val="01689B"/>
              </a:solidFill>
              <a:latin typeface="+mj-lt"/>
              <a:cs typeface="Calibri"/>
            </a:endParaRPr>
          </a:p>
          <a:p>
            <a:pPr marL="12700"/>
            <a:r>
              <a:rPr sz="2800" spc="-20" dirty="0">
                <a:latin typeface="+mn-lt"/>
                <a:cs typeface="Calibri-Light"/>
              </a:rPr>
              <a:t>Wat</a:t>
            </a:r>
            <a:r>
              <a:rPr sz="2800" spc="-125" dirty="0">
                <a:latin typeface="+mn-lt"/>
                <a:cs typeface="Calibri-Light"/>
              </a:rPr>
              <a:t> </a:t>
            </a:r>
            <a:r>
              <a:rPr sz="2800" dirty="0">
                <a:latin typeface="+mn-lt"/>
                <a:cs typeface="Calibri-Light"/>
              </a:rPr>
              <a:t>moet</a:t>
            </a:r>
            <a:r>
              <a:rPr sz="2800" spc="-120" dirty="0">
                <a:latin typeface="+mn-lt"/>
                <a:cs typeface="Calibri-Light"/>
              </a:rPr>
              <a:t> </a:t>
            </a:r>
            <a:r>
              <a:rPr sz="2800" dirty="0">
                <a:latin typeface="+mn-lt"/>
                <a:cs typeface="Calibri-Light"/>
              </a:rPr>
              <a:t>je</a:t>
            </a:r>
            <a:r>
              <a:rPr sz="2800" spc="-120" dirty="0">
                <a:latin typeface="+mn-lt"/>
                <a:cs typeface="Calibri-Light"/>
              </a:rPr>
              <a:t> </a:t>
            </a:r>
            <a:r>
              <a:rPr sz="2800" dirty="0">
                <a:latin typeface="+mn-lt"/>
                <a:cs typeface="Calibri-Light"/>
              </a:rPr>
              <a:t>doen</a:t>
            </a:r>
            <a:r>
              <a:rPr sz="2800" spc="-120" dirty="0">
                <a:latin typeface="+mn-lt"/>
                <a:cs typeface="Calibri-Light"/>
              </a:rPr>
              <a:t> </a:t>
            </a:r>
            <a:r>
              <a:rPr sz="2800" dirty="0">
                <a:latin typeface="+mn-lt"/>
                <a:cs typeface="Calibri-Light"/>
              </a:rPr>
              <a:t>om</a:t>
            </a:r>
            <a:r>
              <a:rPr sz="2800" spc="-125" dirty="0">
                <a:latin typeface="+mn-lt"/>
                <a:cs typeface="Calibri-Light"/>
              </a:rPr>
              <a:t> </a:t>
            </a:r>
            <a:r>
              <a:rPr sz="2800" dirty="0">
                <a:latin typeface="+mn-lt"/>
                <a:cs typeface="Calibri-Light"/>
              </a:rPr>
              <a:t>van</a:t>
            </a:r>
            <a:r>
              <a:rPr sz="2800" spc="-120" dirty="0">
                <a:latin typeface="+mn-lt"/>
                <a:cs typeface="Calibri-Light"/>
              </a:rPr>
              <a:t> </a:t>
            </a:r>
            <a:r>
              <a:rPr sz="2800" dirty="0">
                <a:latin typeface="+mn-lt"/>
                <a:cs typeface="Calibri-Light"/>
              </a:rPr>
              <a:t>de</a:t>
            </a:r>
            <a:r>
              <a:rPr sz="2800" spc="-125" dirty="0">
                <a:latin typeface="+mn-lt"/>
                <a:cs typeface="Calibri-Light"/>
              </a:rPr>
              <a:t> </a:t>
            </a:r>
            <a:r>
              <a:rPr sz="2800" spc="-10" dirty="0">
                <a:latin typeface="+mn-lt"/>
                <a:cs typeface="Calibri-Light"/>
              </a:rPr>
              <a:t>workshop</a:t>
            </a:r>
            <a:r>
              <a:rPr sz="2800" spc="-120" dirty="0">
                <a:latin typeface="+mn-lt"/>
                <a:cs typeface="Calibri-Light"/>
              </a:rPr>
              <a:t> </a:t>
            </a:r>
            <a:r>
              <a:rPr sz="2800" dirty="0">
                <a:latin typeface="+mn-lt"/>
                <a:cs typeface="Calibri-Light"/>
              </a:rPr>
              <a:t>een</a:t>
            </a:r>
            <a:r>
              <a:rPr sz="2800" spc="-120" dirty="0">
                <a:latin typeface="+mn-lt"/>
                <a:cs typeface="Calibri-Light"/>
              </a:rPr>
              <a:t> </a:t>
            </a:r>
            <a:r>
              <a:rPr sz="2800" dirty="0">
                <a:latin typeface="+mn-lt"/>
                <a:cs typeface="Calibri-Light"/>
              </a:rPr>
              <a:t>succes</a:t>
            </a:r>
            <a:r>
              <a:rPr sz="2800" spc="-120" dirty="0">
                <a:latin typeface="+mn-lt"/>
                <a:cs typeface="Calibri-Light"/>
              </a:rPr>
              <a:t> </a:t>
            </a:r>
            <a:r>
              <a:rPr sz="2800" dirty="0">
                <a:latin typeface="+mn-lt"/>
                <a:cs typeface="Calibri-Light"/>
              </a:rPr>
              <a:t>te</a:t>
            </a:r>
            <a:r>
              <a:rPr sz="2800" spc="-125" dirty="0">
                <a:latin typeface="+mn-lt"/>
                <a:cs typeface="Calibri-Light"/>
              </a:rPr>
              <a:t> </a:t>
            </a:r>
            <a:r>
              <a:rPr sz="2800" spc="-10" dirty="0">
                <a:latin typeface="+mn-lt"/>
                <a:cs typeface="Calibri-Light"/>
              </a:rPr>
              <a:t>maken?</a:t>
            </a:r>
            <a:endParaRPr lang="nl-NL" sz="2800" spc="-10" dirty="0">
              <a:latin typeface="+mn-lt"/>
              <a:cs typeface="Calibri-Light"/>
            </a:endParaRPr>
          </a:p>
          <a:p>
            <a:pPr marL="12700"/>
            <a:endParaRPr sz="2800" dirty="0">
              <a:latin typeface="+mn-lt"/>
              <a:cs typeface="Calibri-Light"/>
            </a:endParaRPr>
          </a:p>
          <a:p>
            <a:pPr marL="12700">
              <a:spcBef>
                <a:spcPts val="1505"/>
              </a:spcBef>
              <a:tabLst>
                <a:tab pos="744220" algn="l"/>
              </a:tabLst>
            </a:pPr>
            <a:r>
              <a:rPr lang="nl-NL" sz="4400" b="1" dirty="0">
                <a:solidFill>
                  <a:srgbClr val="01689B"/>
                </a:solidFill>
                <a:latin typeface="+mj-lt"/>
              </a:rPr>
              <a:t>Deel 3. </a:t>
            </a:r>
            <a:r>
              <a:rPr sz="4400" b="1" dirty="0" err="1">
                <a:solidFill>
                  <a:srgbClr val="01689B"/>
                </a:solidFill>
                <a:latin typeface="+mj-lt"/>
                <a:cs typeface="Calibri"/>
              </a:rPr>
              <a:t>Bouwstenen</a:t>
            </a:r>
            <a:r>
              <a:rPr sz="4400" b="1" spc="-65" dirty="0">
                <a:solidFill>
                  <a:srgbClr val="01689B"/>
                </a:solidFill>
                <a:latin typeface="+mj-lt"/>
                <a:cs typeface="Calibri"/>
              </a:rPr>
              <a:t> </a:t>
            </a:r>
            <a:r>
              <a:rPr sz="4400" b="1" dirty="0">
                <a:solidFill>
                  <a:srgbClr val="01689B"/>
                </a:solidFill>
                <a:latin typeface="+mj-lt"/>
                <a:cs typeface="Calibri"/>
              </a:rPr>
              <a:t>a</a:t>
            </a:r>
            <a:r>
              <a:rPr sz="4400" b="1" spc="-60" dirty="0">
                <a:solidFill>
                  <a:srgbClr val="01689B"/>
                </a:solidFill>
                <a:latin typeface="+mj-lt"/>
                <a:cs typeface="Calibri"/>
              </a:rPr>
              <a:t> </a:t>
            </a:r>
            <a:r>
              <a:rPr sz="4400" b="1" dirty="0">
                <a:solidFill>
                  <a:srgbClr val="01689B"/>
                </a:solidFill>
                <a:latin typeface="+mj-lt"/>
                <a:cs typeface="Calibri"/>
              </a:rPr>
              <a:t>+</a:t>
            </a:r>
            <a:r>
              <a:rPr sz="4400" b="1" spc="-65" dirty="0">
                <a:solidFill>
                  <a:srgbClr val="01689B"/>
                </a:solidFill>
                <a:latin typeface="+mj-lt"/>
                <a:cs typeface="Calibri"/>
              </a:rPr>
              <a:t> </a:t>
            </a:r>
            <a:r>
              <a:rPr sz="4400" b="1" spc="-50" dirty="0">
                <a:solidFill>
                  <a:srgbClr val="01689B"/>
                </a:solidFill>
                <a:latin typeface="+mj-lt"/>
                <a:cs typeface="Calibri"/>
              </a:rPr>
              <a:t>b</a:t>
            </a:r>
            <a:endParaRPr sz="4400" dirty="0">
              <a:latin typeface="+mj-lt"/>
              <a:cs typeface="Calibri"/>
            </a:endParaRPr>
          </a:p>
          <a:p>
            <a:pPr marL="12700" marR="5080">
              <a:spcBef>
                <a:spcPts val="110"/>
              </a:spcBef>
            </a:pPr>
            <a:r>
              <a:rPr sz="2800" spc="-60" dirty="0">
                <a:latin typeface="+mn-lt"/>
                <a:cs typeface="Calibri-Light"/>
              </a:rPr>
              <a:t>Welke</a:t>
            </a:r>
            <a:r>
              <a:rPr sz="2800" spc="-145" dirty="0">
                <a:latin typeface="+mn-lt"/>
                <a:cs typeface="Calibri-Light"/>
              </a:rPr>
              <a:t> </a:t>
            </a:r>
            <a:r>
              <a:rPr sz="2800" spc="-35" dirty="0">
                <a:latin typeface="+mn-lt"/>
                <a:cs typeface="Calibri-Light"/>
              </a:rPr>
              <a:t>dia’s</a:t>
            </a:r>
            <a:r>
              <a:rPr sz="2800" spc="-140" dirty="0">
                <a:latin typeface="+mn-lt"/>
                <a:cs typeface="Calibri-Light"/>
              </a:rPr>
              <a:t> </a:t>
            </a:r>
            <a:r>
              <a:rPr sz="2800" dirty="0">
                <a:latin typeface="+mn-lt"/>
                <a:cs typeface="Calibri-Light"/>
              </a:rPr>
              <a:t>kun</a:t>
            </a:r>
            <a:r>
              <a:rPr sz="2800" spc="-140" dirty="0">
                <a:latin typeface="+mn-lt"/>
                <a:cs typeface="Calibri-Light"/>
              </a:rPr>
              <a:t> </a:t>
            </a:r>
            <a:r>
              <a:rPr sz="2800" dirty="0">
                <a:latin typeface="+mn-lt"/>
                <a:cs typeface="Calibri-Light"/>
              </a:rPr>
              <a:t>je</a:t>
            </a:r>
            <a:r>
              <a:rPr sz="2800" spc="-145" dirty="0">
                <a:latin typeface="+mn-lt"/>
                <a:cs typeface="Calibri-Light"/>
              </a:rPr>
              <a:t> </a:t>
            </a:r>
            <a:r>
              <a:rPr sz="2800" spc="-25" dirty="0">
                <a:latin typeface="+mn-lt"/>
                <a:cs typeface="Calibri-Light"/>
              </a:rPr>
              <a:t>gebruiken</a:t>
            </a:r>
            <a:r>
              <a:rPr sz="2800" spc="-140" dirty="0">
                <a:latin typeface="+mn-lt"/>
                <a:cs typeface="Calibri-Light"/>
              </a:rPr>
              <a:t> </a:t>
            </a:r>
            <a:r>
              <a:rPr sz="2800" dirty="0">
                <a:latin typeface="+mn-lt"/>
                <a:cs typeface="Calibri-Light"/>
              </a:rPr>
              <a:t>tijdens</a:t>
            </a:r>
            <a:r>
              <a:rPr sz="2800" spc="-140" dirty="0">
                <a:latin typeface="+mn-lt"/>
                <a:cs typeface="Calibri-Light"/>
              </a:rPr>
              <a:t> </a:t>
            </a:r>
            <a:r>
              <a:rPr sz="2800" dirty="0">
                <a:latin typeface="+mn-lt"/>
                <a:cs typeface="Calibri-Light"/>
              </a:rPr>
              <a:t>de</a:t>
            </a:r>
            <a:r>
              <a:rPr sz="2800" spc="-145" dirty="0">
                <a:latin typeface="+mn-lt"/>
                <a:cs typeface="Calibri-Light"/>
              </a:rPr>
              <a:t> </a:t>
            </a:r>
            <a:r>
              <a:rPr sz="2800" spc="-10" dirty="0">
                <a:latin typeface="+mn-lt"/>
                <a:cs typeface="Calibri-Light"/>
              </a:rPr>
              <a:t>workshop</a:t>
            </a:r>
            <a:r>
              <a:rPr lang="nl-NL" sz="2800" spc="-10" dirty="0">
                <a:latin typeface="+mn-lt"/>
                <a:cs typeface="Calibri-Light"/>
              </a:rPr>
              <a:t>? Twee typen bouwstenen: </a:t>
            </a:r>
            <a:r>
              <a:rPr sz="2800" spc="-25" dirty="0" err="1">
                <a:latin typeface="+mn-lt"/>
                <a:cs typeface="Calibri-Light"/>
              </a:rPr>
              <a:t>standaard</a:t>
            </a:r>
            <a:r>
              <a:rPr sz="2800" spc="-140" dirty="0">
                <a:latin typeface="+mn-lt"/>
                <a:cs typeface="Calibri-Light"/>
              </a:rPr>
              <a:t> </a:t>
            </a:r>
            <a:r>
              <a:rPr sz="2800" dirty="0">
                <a:latin typeface="+mn-lt"/>
                <a:cs typeface="Calibri-Light"/>
              </a:rPr>
              <a:t>(a)</a:t>
            </a:r>
            <a:r>
              <a:rPr sz="2800" spc="-145" dirty="0">
                <a:latin typeface="+mn-lt"/>
                <a:cs typeface="Calibri-Light"/>
              </a:rPr>
              <a:t> </a:t>
            </a:r>
            <a:r>
              <a:rPr sz="2800" dirty="0">
                <a:latin typeface="+mn-lt"/>
                <a:cs typeface="Calibri-Light"/>
              </a:rPr>
              <a:t>en</a:t>
            </a:r>
            <a:r>
              <a:rPr sz="2800" spc="-140" dirty="0">
                <a:latin typeface="+mn-lt"/>
                <a:cs typeface="Calibri-Light"/>
              </a:rPr>
              <a:t> </a:t>
            </a:r>
            <a:r>
              <a:rPr sz="2800" spc="-25" dirty="0">
                <a:latin typeface="+mn-lt"/>
                <a:cs typeface="Calibri-Light"/>
              </a:rPr>
              <a:t>op </a:t>
            </a:r>
            <a:r>
              <a:rPr sz="2800" dirty="0">
                <a:latin typeface="+mn-lt"/>
                <a:cs typeface="Calibri-Light"/>
              </a:rPr>
              <a:t>maat</a:t>
            </a:r>
            <a:r>
              <a:rPr sz="2800" spc="-155" dirty="0">
                <a:latin typeface="+mn-lt"/>
                <a:cs typeface="Calibri-Light"/>
              </a:rPr>
              <a:t> </a:t>
            </a:r>
            <a:r>
              <a:rPr sz="2800" spc="-20" dirty="0">
                <a:latin typeface="+mn-lt"/>
                <a:cs typeface="Calibri-Light"/>
              </a:rPr>
              <a:t>(b)</a:t>
            </a:r>
            <a:r>
              <a:rPr lang="nl-NL" sz="2800" spc="-20" dirty="0">
                <a:latin typeface="+mn-lt"/>
                <a:cs typeface="Calibri-Light"/>
              </a:rPr>
              <a:t>.</a:t>
            </a:r>
          </a:p>
        </p:txBody>
      </p:sp>
      <p:sp>
        <p:nvSpPr>
          <p:cNvPr id="2" name="object 5">
            <a:extLst>
              <a:ext uri="{FF2B5EF4-FFF2-40B4-BE49-F238E27FC236}">
                <a16:creationId xmlns:a16="http://schemas.microsoft.com/office/drawing/2014/main" id="{285E5C6D-3A12-C407-3C21-A992BADA46CA}"/>
              </a:ext>
            </a:extLst>
          </p:cNvPr>
          <p:cNvSpPr/>
          <p:nvPr/>
        </p:nvSpPr>
        <p:spPr>
          <a:xfrm>
            <a:off x="0" y="1"/>
            <a:ext cx="20129629" cy="432000"/>
          </a:xfrm>
          <a:custGeom>
            <a:avLst/>
            <a:gdLst/>
            <a:ahLst/>
            <a:cxnLst/>
            <a:rect l="l" t="t" r="r" b="b"/>
            <a:pathLst>
              <a:path w="20104100" h="9947910">
                <a:moveTo>
                  <a:pt x="20104099" y="0"/>
                </a:moveTo>
                <a:lnTo>
                  <a:pt x="0" y="0"/>
                </a:lnTo>
                <a:lnTo>
                  <a:pt x="0" y="9947341"/>
                </a:lnTo>
                <a:lnTo>
                  <a:pt x="20104099" y="9947341"/>
                </a:lnTo>
                <a:lnTo>
                  <a:pt x="20104099" y="0"/>
                </a:lnTo>
                <a:close/>
              </a:path>
            </a:pathLst>
          </a:custGeom>
          <a:solidFill>
            <a:srgbClr val="01689B"/>
          </a:solidFill>
        </p:spPr>
        <p:txBody>
          <a:bodyPr wrap="square" lIns="0" tIns="0" rIns="0" bIns="0" rtlCol="0"/>
          <a:lstStyle/>
          <a:p>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Afbeelding 11" descr="Afbeelding met ontwerp&#10;&#10;Beschrijving automatisch gegenereerd met gemiddelde betrouwbaarheid">
            <a:extLst>
              <a:ext uri="{FF2B5EF4-FFF2-40B4-BE49-F238E27FC236}">
                <a16:creationId xmlns:a16="http://schemas.microsoft.com/office/drawing/2014/main" id="{60D430F7-8563-D780-BBEB-A958A9F041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23" t="3542" r="10149" b="14115"/>
          <a:stretch/>
        </p:blipFill>
        <p:spPr>
          <a:xfrm>
            <a:off x="762760" y="699383"/>
            <a:ext cx="11844000" cy="7812000"/>
          </a:xfrm>
          <a:prstGeom prst="rect">
            <a:avLst/>
          </a:prstGeom>
        </p:spPr>
      </p:pic>
      <p:sp>
        <p:nvSpPr>
          <p:cNvPr id="3" name="object 3"/>
          <p:cNvSpPr txBox="1">
            <a:spLocks noGrp="1"/>
          </p:cNvSpPr>
          <p:nvPr>
            <p:ph type="sldNum" sz="quarter" idx="7"/>
          </p:nvPr>
        </p:nvSpPr>
        <p:spPr>
          <a:xfrm>
            <a:off x="1532532" y="10514466"/>
            <a:ext cx="8806856" cy="258340"/>
          </a:xfrm>
          <a:prstGeom prst="rect">
            <a:avLst/>
          </a:prstGeom>
        </p:spPr>
        <p:txBody>
          <a:bodyPr vert="horz" wrap="square" lIns="0" tIns="0" rIns="0" bIns="0" rtlCol="0">
            <a:spAutoFit/>
          </a:bodyPr>
          <a:lstStyle/>
          <a:p>
            <a:pPr marL="38100">
              <a:lnSpc>
                <a:spcPts val="1975"/>
              </a:lnSpc>
            </a:pPr>
            <a:r>
              <a:rPr lang="nl-NL" dirty="0"/>
              <a:t>7</a:t>
            </a:r>
            <a:r>
              <a:rPr spc="50" dirty="0"/>
              <a:t> </a:t>
            </a:r>
            <a:r>
              <a:rPr lang="nl-NL" spc="50" dirty="0"/>
              <a:t> </a:t>
            </a:r>
            <a:r>
              <a:rPr lang="nl-NL" dirty="0"/>
              <a:t>Standaard bouwstenen</a:t>
            </a:r>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endParaRPr spc="-10" dirty="0"/>
          </a:p>
        </p:txBody>
      </p:sp>
      <p:sp>
        <p:nvSpPr>
          <p:cNvPr id="9" name="object 2">
            <a:extLst>
              <a:ext uri="{FF2B5EF4-FFF2-40B4-BE49-F238E27FC236}">
                <a16:creationId xmlns:a16="http://schemas.microsoft.com/office/drawing/2014/main" id="{219E0B0F-B0BB-66AF-56B9-1814D3EEA714}"/>
              </a:ext>
            </a:extLst>
          </p:cNvPr>
          <p:cNvSpPr txBox="1"/>
          <p:nvPr/>
        </p:nvSpPr>
        <p:spPr>
          <a:xfrm>
            <a:off x="12850612" y="1332000"/>
            <a:ext cx="5770628" cy="4062651"/>
          </a:xfrm>
          <a:prstGeom prst="rect">
            <a:avLst/>
          </a:prstGeom>
        </p:spPr>
        <p:txBody>
          <a:bodyPr vert="horz" wrap="square" lIns="0" tIns="0" rIns="0" bIns="0" rtlCol="0">
            <a:spAutoFit/>
          </a:bodyPr>
          <a:lstStyle/>
          <a:p>
            <a:pPr lvl="1"/>
            <a:r>
              <a:rPr lang="nl-NL" sz="3200" b="1" dirty="0">
                <a:solidFill>
                  <a:srgbClr val="39870C"/>
                </a:solidFill>
                <a:latin typeface="+mj-lt"/>
              </a:rPr>
              <a:t>Een andere manier van kijken: </a:t>
            </a:r>
            <a:br>
              <a:rPr lang="nl-NL" sz="3200" b="1" dirty="0">
                <a:solidFill>
                  <a:srgbClr val="39870C"/>
                </a:solidFill>
                <a:latin typeface="+mj-lt"/>
              </a:rPr>
            </a:br>
            <a:r>
              <a:rPr lang="nl-NL" sz="3200" b="1" dirty="0">
                <a:solidFill>
                  <a:srgbClr val="39870C"/>
                </a:solidFill>
                <a:latin typeface="+mj-lt"/>
              </a:rPr>
              <a:t>de lagenbenadering</a:t>
            </a:r>
          </a:p>
          <a:p>
            <a:pPr lvl="1"/>
            <a:endParaRPr lang="nl-NL" sz="2800" dirty="0">
              <a:latin typeface="+mn-lt"/>
            </a:endParaRPr>
          </a:p>
          <a:p>
            <a:pPr lvl="1"/>
            <a:r>
              <a:rPr lang="nl-NL" sz="2800" dirty="0">
                <a:latin typeface="+mn-lt"/>
              </a:rPr>
              <a:t>Lagenbenadering en de nieuwe benadering: beginnen bij water en bodem en kijk vanuit daar naar de andere lagen</a:t>
            </a:r>
            <a:r>
              <a:rPr lang="nl-NL" sz="2800" i="1" dirty="0">
                <a:latin typeface="+mn-lt"/>
              </a:rPr>
              <a:t>.</a:t>
            </a:r>
          </a:p>
          <a:p>
            <a:pPr lvl="1"/>
            <a:endParaRPr lang="nl-NL" sz="2800" i="1" dirty="0">
              <a:latin typeface="+mn-lt"/>
            </a:endParaRPr>
          </a:p>
          <a:p>
            <a:pPr lvl="1"/>
            <a:r>
              <a:rPr lang="nl-NL" sz="2800" i="1" dirty="0">
                <a:latin typeface="+mn-lt"/>
              </a:rPr>
              <a:t>Bron: </a:t>
            </a:r>
            <a:r>
              <a:rPr lang="nl-NL" sz="2800" i="1" dirty="0" err="1">
                <a:latin typeface="+mn-lt"/>
              </a:rPr>
              <a:t>Polyfern</a:t>
            </a:r>
            <a:r>
              <a:rPr lang="nl-NL" sz="2800" i="1" dirty="0">
                <a:latin typeface="+mn-lt"/>
              </a:rPr>
              <a:t> landscape </a:t>
            </a:r>
            <a:r>
              <a:rPr lang="nl-NL" sz="2800" i="1" dirty="0" err="1">
                <a:latin typeface="+mn-lt"/>
              </a:rPr>
              <a:t>architects</a:t>
            </a:r>
            <a:r>
              <a:rPr lang="nl-NL" sz="2800" i="1" dirty="0">
                <a:latin typeface="+mn-lt"/>
              </a:rPr>
              <a:t> B.V.</a:t>
            </a:r>
            <a:endParaRPr lang="nl-NL" sz="2800" dirty="0">
              <a:latin typeface="+mn-lt"/>
            </a:endParaRPr>
          </a:p>
        </p:txBody>
      </p:sp>
    </p:spTree>
    <p:extLst>
      <p:ext uri="{BB962C8B-B14F-4D97-AF65-F5344CB8AC3E}">
        <p14:creationId xmlns:p14="http://schemas.microsoft.com/office/powerpoint/2010/main" val="3879277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bject 3"/>
          <p:cNvSpPr txBox="1">
            <a:spLocks noGrp="1"/>
          </p:cNvSpPr>
          <p:nvPr>
            <p:ph type="sldNum" sz="quarter" idx="7"/>
          </p:nvPr>
        </p:nvSpPr>
        <p:spPr>
          <a:xfrm>
            <a:off x="1532532" y="10514466"/>
            <a:ext cx="8806856" cy="258340"/>
          </a:xfrm>
          <a:prstGeom prst="rect">
            <a:avLst/>
          </a:prstGeom>
        </p:spPr>
        <p:txBody>
          <a:bodyPr vert="horz" wrap="square" lIns="0" tIns="0" rIns="0" bIns="0" rtlCol="0">
            <a:spAutoFit/>
          </a:bodyPr>
          <a:lstStyle/>
          <a:p>
            <a:pPr marL="38100">
              <a:lnSpc>
                <a:spcPts val="1975"/>
              </a:lnSpc>
            </a:pPr>
            <a:r>
              <a:rPr lang="nl-NL" dirty="0"/>
              <a:t>8</a:t>
            </a:r>
            <a:r>
              <a:rPr spc="50" dirty="0"/>
              <a:t> </a:t>
            </a:r>
            <a:r>
              <a:rPr lang="nl-NL" spc="50" dirty="0"/>
              <a:t> </a:t>
            </a:r>
            <a:r>
              <a:rPr lang="nl-NL" dirty="0"/>
              <a:t>Standaard bouwstenen</a:t>
            </a:r>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endParaRPr spc="-10" dirty="0"/>
          </a:p>
        </p:txBody>
      </p:sp>
      <p:sp>
        <p:nvSpPr>
          <p:cNvPr id="9" name="object 2">
            <a:extLst>
              <a:ext uri="{FF2B5EF4-FFF2-40B4-BE49-F238E27FC236}">
                <a16:creationId xmlns:a16="http://schemas.microsoft.com/office/drawing/2014/main" id="{219E0B0F-B0BB-66AF-56B9-1814D3EEA714}"/>
              </a:ext>
            </a:extLst>
          </p:cNvPr>
          <p:cNvSpPr txBox="1"/>
          <p:nvPr/>
        </p:nvSpPr>
        <p:spPr>
          <a:xfrm>
            <a:off x="12850612" y="1333500"/>
            <a:ext cx="5481838" cy="3939540"/>
          </a:xfrm>
          <a:prstGeom prst="rect">
            <a:avLst/>
          </a:prstGeom>
        </p:spPr>
        <p:txBody>
          <a:bodyPr vert="horz" wrap="square" lIns="0" tIns="0" rIns="0" bIns="0" rtlCol="0" anchor="t">
            <a:spAutoFit/>
          </a:bodyPr>
          <a:lstStyle/>
          <a:p>
            <a:pPr lvl="1"/>
            <a:r>
              <a:rPr lang="nl-NL" sz="3200" b="1" dirty="0">
                <a:solidFill>
                  <a:srgbClr val="39870C"/>
                </a:solidFill>
                <a:latin typeface="+mj-lt"/>
              </a:rPr>
              <a:t>Uitzoomen</a:t>
            </a:r>
            <a:endParaRPr lang="nl-NL" sz="3200" dirty="0">
              <a:solidFill>
                <a:srgbClr val="39870C"/>
              </a:solidFill>
              <a:latin typeface="+mj-lt"/>
            </a:endParaRPr>
          </a:p>
          <a:p>
            <a:pPr lvl="1"/>
            <a:endParaRPr lang="nl-NL" sz="2800" dirty="0">
              <a:latin typeface="+mn-lt"/>
            </a:endParaRPr>
          </a:p>
          <a:p>
            <a:pPr lvl="1"/>
            <a:r>
              <a:rPr lang="nl-NL" sz="2800" dirty="0">
                <a:latin typeface="+mn-lt"/>
              </a:rPr>
              <a:t>Kijken naar het grotere geheel, om zo een robuust en veerkrachtig systeem te ontwikkelen.</a:t>
            </a:r>
          </a:p>
          <a:p>
            <a:pPr lvl="1"/>
            <a:endParaRPr lang="nl-NL" sz="2800" dirty="0">
              <a:latin typeface="+mn-lt"/>
            </a:endParaRPr>
          </a:p>
          <a:p>
            <a:pPr lvl="1"/>
            <a:r>
              <a:rPr lang="nl-NL" sz="2800" i="1" dirty="0">
                <a:latin typeface="+mn-lt"/>
              </a:rPr>
              <a:t>Bron: Reisgids </a:t>
            </a:r>
            <a:r>
              <a:rPr lang="nl-NL" sz="2800" i="1" dirty="0" err="1">
                <a:latin typeface="+mn-lt"/>
              </a:rPr>
              <a:t>klimaatrobuuste</a:t>
            </a:r>
            <a:r>
              <a:rPr lang="nl-NL" sz="2800" i="1" dirty="0">
                <a:latin typeface="+mn-lt"/>
              </a:rPr>
              <a:t> beekdalen (H+N+S)</a:t>
            </a:r>
          </a:p>
          <a:p>
            <a:pPr lvl="1"/>
            <a:endParaRPr lang="nl-NL" sz="2800" i="1" dirty="0">
              <a:latin typeface="+mn-lt"/>
            </a:endParaRPr>
          </a:p>
        </p:txBody>
      </p:sp>
      <p:pic>
        <p:nvPicPr>
          <p:cNvPr id="5" name="Picture 3">
            <a:extLst>
              <a:ext uri="{FF2B5EF4-FFF2-40B4-BE49-F238E27FC236}">
                <a16:creationId xmlns:a16="http://schemas.microsoft.com/office/drawing/2014/main" id="{A00D6F20-B2C8-EF07-F1A0-0926787DE05F}"/>
              </a:ext>
            </a:extLst>
          </p:cNvPr>
          <p:cNvPicPr>
            <a:picLocks noChangeAspect="1"/>
          </p:cNvPicPr>
          <p:nvPr/>
        </p:nvPicPr>
        <p:blipFill rotWithShape="1">
          <a:blip r:embed="rId4">
            <a:extLst>
              <a:ext uri="{28A0092B-C50C-407E-A947-70E740481C1C}">
                <a14:useLocalDpi xmlns:a14="http://schemas.microsoft.com/office/drawing/2010/main" val="0"/>
              </a:ext>
            </a:extLst>
          </a:blip>
          <a:srcRect t="24352" r="6421" b="1626"/>
          <a:stretch/>
        </p:blipFill>
        <p:spPr>
          <a:xfrm>
            <a:off x="1050800" y="1333499"/>
            <a:ext cx="11607138" cy="6265445"/>
          </a:xfrm>
          <a:prstGeom prst="rect">
            <a:avLst/>
          </a:prstGeom>
        </p:spPr>
      </p:pic>
    </p:spTree>
    <p:extLst>
      <p:ext uri="{BB962C8B-B14F-4D97-AF65-F5344CB8AC3E}">
        <p14:creationId xmlns:p14="http://schemas.microsoft.com/office/powerpoint/2010/main" val="1952319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bject 3"/>
          <p:cNvSpPr txBox="1">
            <a:spLocks noGrp="1"/>
          </p:cNvSpPr>
          <p:nvPr>
            <p:ph type="sldNum" sz="quarter" idx="7"/>
          </p:nvPr>
        </p:nvSpPr>
        <p:spPr>
          <a:xfrm>
            <a:off x="1532532" y="10514466"/>
            <a:ext cx="8806856" cy="258340"/>
          </a:xfrm>
          <a:prstGeom prst="rect">
            <a:avLst/>
          </a:prstGeom>
        </p:spPr>
        <p:txBody>
          <a:bodyPr vert="horz" wrap="square" lIns="0" tIns="0" rIns="0" bIns="0" rtlCol="0">
            <a:spAutoFit/>
          </a:bodyPr>
          <a:lstStyle/>
          <a:p>
            <a:pPr marL="38100">
              <a:lnSpc>
                <a:spcPts val="1975"/>
              </a:lnSpc>
            </a:pPr>
            <a:r>
              <a:rPr lang="nl-NL" dirty="0"/>
              <a:t>9</a:t>
            </a:r>
            <a:r>
              <a:rPr lang="nl-NL" spc="50" dirty="0"/>
              <a:t>  </a:t>
            </a:r>
            <a:r>
              <a:rPr lang="nl-NL" dirty="0"/>
              <a:t>Standaard bouwstenen</a:t>
            </a:r>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sp>
        <p:nvSpPr>
          <p:cNvPr id="2" name="object 2">
            <a:extLst>
              <a:ext uri="{FF2B5EF4-FFF2-40B4-BE49-F238E27FC236}">
                <a16:creationId xmlns:a16="http://schemas.microsoft.com/office/drawing/2014/main" id="{267280F3-F795-4EF8-7A68-04015007D23F}"/>
              </a:ext>
            </a:extLst>
          </p:cNvPr>
          <p:cNvSpPr txBox="1"/>
          <p:nvPr/>
        </p:nvSpPr>
        <p:spPr>
          <a:xfrm>
            <a:off x="1835092" y="1080000"/>
            <a:ext cx="15994038" cy="6206827"/>
          </a:xfrm>
          <a:prstGeom prst="rect">
            <a:avLst/>
          </a:prstGeom>
        </p:spPr>
        <p:txBody>
          <a:bodyPr vert="horz" wrap="square" lIns="0" tIns="0" rIns="0" bIns="0" rtlCol="0">
            <a:spAutoFit/>
          </a:bodyPr>
          <a:lstStyle/>
          <a:p>
            <a:pPr marL="12065" marR="5080">
              <a:spcBef>
                <a:spcPts val="430"/>
              </a:spcBef>
              <a:tabLst>
                <a:tab pos="766445" algn="l"/>
              </a:tabLst>
            </a:pPr>
            <a:r>
              <a:rPr lang="nl-NL" sz="6000" b="1" dirty="0">
                <a:solidFill>
                  <a:srgbClr val="01689B"/>
                </a:solidFill>
                <a:latin typeface="+mj-lt"/>
              </a:rPr>
              <a:t>Wat betekent ‘water en bodem sturend’ </a:t>
            </a:r>
          </a:p>
          <a:p>
            <a:pPr marL="12065" marR="5080">
              <a:spcBef>
                <a:spcPts val="430"/>
              </a:spcBef>
              <a:tabLst>
                <a:tab pos="766445" algn="l"/>
              </a:tabLst>
            </a:pPr>
            <a:r>
              <a:rPr lang="nl-NL" sz="6000" b="1" dirty="0">
                <a:solidFill>
                  <a:srgbClr val="01689B"/>
                </a:solidFill>
                <a:latin typeface="+mj-lt"/>
              </a:rPr>
              <a:t>voor de decentrale overheid?</a:t>
            </a:r>
            <a:endParaRPr lang="nl-NL" sz="6000" dirty="0">
              <a:solidFill>
                <a:srgbClr val="01689B"/>
              </a:solidFill>
              <a:latin typeface="+mj-lt"/>
            </a:endParaRPr>
          </a:p>
          <a:p>
            <a:pPr lvl="1"/>
            <a:endParaRPr lang="nl-NL" sz="2800" b="1" dirty="0">
              <a:latin typeface="+mn-lt"/>
            </a:endParaRPr>
          </a:p>
          <a:p>
            <a:pPr lvl="1"/>
            <a:r>
              <a:rPr lang="nl-NL" sz="2800" dirty="0">
                <a:latin typeface="+mn-lt"/>
              </a:rPr>
              <a:t>Voor zover dat nog niet is gedaan, moeten </a:t>
            </a:r>
            <a:r>
              <a:rPr lang="nl-NL" sz="2800" b="1" dirty="0">
                <a:solidFill>
                  <a:srgbClr val="39870C"/>
                </a:solidFill>
                <a:latin typeface="+mn-lt"/>
              </a:rPr>
              <a:t>integrale keuzes </a:t>
            </a:r>
            <a:r>
              <a:rPr lang="nl-NL" sz="2800" dirty="0">
                <a:latin typeface="+mn-lt"/>
              </a:rPr>
              <a:t>worden gemaakt.  </a:t>
            </a:r>
          </a:p>
          <a:p>
            <a:pPr lvl="1"/>
            <a:endParaRPr lang="nl-NL" sz="2800" dirty="0">
              <a:latin typeface="+mn-lt"/>
            </a:endParaRPr>
          </a:p>
          <a:p>
            <a:pPr lvl="1"/>
            <a:r>
              <a:rPr lang="nl-NL" sz="2800" dirty="0">
                <a:latin typeface="+mn-lt"/>
              </a:rPr>
              <a:t>Het gaat om </a:t>
            </a:r>
            <a:r>
              <a:rPr lang="nl-NL" sz="2800" b="1" dirty="0">
                <a:solidFill>
                  <a:srgbClr val="39870C"/>
                </a:solidFill>
                <a:latin typeface="+mn-lt"/>
              </a:rPr>
              <a:t>afstemming</a:t>
            </a:r>
            <a:r>
              <a:rPr lang="nl-NL" sz="2800" dirty="0">
                <a:latin typeface="+mn-lt"/>
              </a:rPr>
              <a:t> tussen keuzes in het </a:t>
            </a:r>
            <a:r>
              <a:rPr lang="nl-NL" sz="2800" b="1" dirty="0">
                <a:solidFill>
                  <a:srgbClr val="39870C"/>
                </a:solidFill>
                <a:latin typeface="+mn-lt"/>
              </a:rPr>
              <a:t>landelijk- en stedelijk gebied</a:t>
            </a:r>
            <a:r>
              <a:rPr lang="nl-NL" sz="2800" dirty="0">
                <a:latin typeface="+mn-lt"/>
              </a:rPr>
              <a:t>, die ruimte vragen.</a:t>
            </a:r>
          </a:p>
          <a:p>
            <a:pPr marL="457200" lvl="1" indent="-457200">
              <a:buClr>
                <a:srgbClr val="39870C"/>
              </a:buClr>
              <a:buSzPct val="100000"/>
              <a:buFont typeface="Arial" panose="020B0604020202020204" pitchFamily="34" charset="0"/>
              <a:buChar char="•"/>
            </a:pPr>
            <a:r>
              <a:rPr lang="nl-NL" sz="2800" dirty="0">
                <a:latin typeface="+mn-lt"/>
              </a:rPr>
              <a:t>Het kan gaan om landbouw, woningbouw en bedrijvigheid in en buiten de stad, de inrichting van de openbare ruimte en van nieuwbouwlocaties, recreatie, water- en energievoorziening.  </a:t>
            </a:r>
          </a:p>
          <a:p>
            <a:pPr lvl="1"/>
            <a:endParaRPr lang="nl-NL" sz="2800" dirty="0">
              <a:latin typeface="+mn-lt"/>
            </a:endParaRPr>
          </a:p>
          <a:p>
            <a:pPr lvl="1"/>
            <a:r>
              <a:rPr lang="nl-NL" sz="2800" dirty="0">
                <a:latin typeface="+mn-lt"/>
              </a:rPr>
              <a:t>Bij al deze keuzes geldt het water- en bodemsysteem als sturend. </a:t>
            </a:r>
          </a:p>
          <a:p>
            <a:pPr marL="514350" lvl="1" indent="-514350">
              <a:buClr>
                <a:srgbClr val="39870C"/>
              </a:buClr>
              <a:buFont typeface="+mj-lt"/>
              <a:buAutoNum type="alphaUcPeriod"/>
            </a:pPr>
            <a:r>
              <a:rPr lang="nl-NL" sz="2800" dirty="0">
                <a:latin typeface="+mn-lt"/>
              </a:rPr>
              <a:t>Om weerbaar te zijn tegen klimaatverandering (wateroverlast en droogte)</a:t>
            </a:r>
          </a:p>
          <a:p>
            <a:pPr marL="514350" lvl="1" indent="-514350">
              <a:buClr>
                <a:srgbClr val="39870C"/>
              </a:buClr>
              <a:buFont typeface="+mj-lt"/>
              <a:buAutoNum type="alphaUcPeriod"/>
            </a:pPr>
            <a:r>
              <a:rPr lang="nl-NL" sz="2800" dirty="0">
                <a:latin typeface="+mn-lt"/>
              </a:rPr>
              <a:t>Om de kwaliteit van het water- en bodemsysteem te beschermen</a:t>
            </a:r>
          </a:p>
        </p:txBody>
      </p:sp>
    </p:spTree>
    <p:extLst>
      <p:ext uri="{BB962C8B-B14F-4D97-AF65-F5344CB8AC3E}">
        <p14:creationId xmlns:p14="http://schemas.microsoft.com/office/powerpoint/2010/main" val="40469372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bject 3"/>
          <p:cNvSpPr txBox="1">
            <a:spLocks noGrp="1"/>
          </p:cNvSpPr>
          <p:nvPr>
            <p:ph type="sldNum" sz="quarter" idx="7"/>
          </p:nvPr>
        </p:nvSpPr>
        <p:spPr>
          <a:xfrm>
            <a:off x="1532532" y="10514466"/>
            <a:ext cx="8806856" cy="514821"/>
          </a:xfrm>
          <a:prstGeom prst="rect">
            <a:avLst/>
          </a:prstGeom>
        </p:spPr>
        <p:txBody>
          <a:bodyPr vert="horz" wrap="square" lIns="0" tIns="0" rIns="0" bIns="0" rtlCol="0">
            <a:spAutoFit/>
          </a:bodyPr>
          <a:lstStyle/>
          <a:p>
            <a:pPr marL="38100">
              <a:lnSpc>
                <a:spcPts val="1975"/>
              </a:lnSpc>
            </a:pPr>
            <a:r>
              <a:rPr lang="nl-NL" dirty="0"/>
              <a:t>10</a:t>
            </a:r>
            <a:r>
              <a:rPr spc="50" dirty="0"/>
              <a:t>  </a:t>
            </a:r>
            <a:r>
              <a:rPr lang="nl-NL" dirty="0"/>
              <a:t>Standaard bouwstenen</a:t>
            </a:r>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a:p>
            <a:pPr marL="38100">
              <a:lnSpc>
                <a:spcPts val="1975"/>
              </a:lnSpc>
            </a:pPr>
            <a:endParaRPr spc="-10" dirty="0"/>
          </a:p>
        </p:txBody>
      </p:sp>
      <p:sp>
        <p:nvSpPr>
          <p:cNvPr id="9" name="object 2">
            <a:extLst>
              <a:ext uri="{FF2B5EF4-FFF2-40B4-BE49-F238E27FC236}">
                <a16:creationId xmlns:a16="http://schemas.microsoft.com/office/drawing/2014/main" id="{219E0B0F-B0BB-66AF-56B9-1814D3EEA714}"/>
              </a:ext>
            </a:extLst>
          </p:cNvPr>
          <p:cNvSpPr txBox="1"/>
          <p:nvPr/>
        </p:nvSpPr>
        <p:spPr>
          <a:xfrm>
            <a:off x="10339388" y="6480000"/>
            <a:ext cx="7993062" cy="2708434"/>
          </a:xfrm>
          <a:prstGeom prst="rect">
            <a:avLst/>
          </a:prstGeom>
        </p:spPr>
        <p:txBody>
          <a:bodyPr vert="horz" wrap="square" lIns="0" tIns="0" rIns="0" bIns="0" rtlCol="0">
            <a:spAutoFit/>
          </a:bodyPr>
          <a:lstStyle/>
          <a:p>
            <a:pPr lvl="1"/>
            <a:r>
              <a:rPr lang="nl-NL" sz="3200" b="1" dirty="0">
                <a:solidFill>
                  <a:srgbClr val="39870C"/>
                </a:solidFill>
                <a:latin typeface="+mj-lt"/>
              </a:rPr>
              <a:t>Voorbeeld van hoe je het principe ‘water en bodem sturend’ kunt aanpakken</a:t>
            </a:r>
          </a:p>
          <a:p>
            <a:pPr lvl="1"/>
            <a:endParaRPr lang="nl-NL" sz="2800" b="1" dirty="0">
              <a:latin typeface="+mn-lt"/>
            </a:endParaRPr>
          </a:p>
          <a:p>
            <a:pPr lvl="1"/>
            <a:r>
              <a:rPr lang="nl-NL" sz="2800" i="1" dirty="0">
                <a:latin typeface="+mn-lt"/>
              </a:rPr>
              <a:t>Bron: College van Rijksadviseurs (november '23): </a:t>
            </a:r>
            <a:r>
              <a:rPr lang="nl-NL" sz="2800" b="1" i="1" dirty="0">
                <a:latin typeface="+mn-lt"/>
              </a:rPr>
              <a:t>Water en bodem sturend. Hoe dan? </a:t>
            </a:r>
            <a:r>
              <a:rPr lang="nl-NL" sz="2800" i="1" dirty="0">
                <a:latin typeface="+mn-lt"/>
              </a:rPr>
              <a:t>Praktijkgids voor een ontwerpende aanpak.​</a:t>
            </a:r>
          </a:p>
        </p:txBody>
      </p:sp>
      <p:pic>
        <p:nvPicPr>
          <p:cNvPr id="7" name="Picture 3">
            <a:extLst>
              <a:ext uri="{FF2B5EF4-FFF2-40B4-BE49-F238E27FC236}">
                <a16:creationId xmlns:a16="http://schemas.microsoft.com/office/drawing/2014/main" id="{DC14A360-50BA-2939-929C-3F57C3F6A50F}"/>
              </a:ext>
            </a:extLst>
          </p:cNvPr>
          <p:cNvPicPr>
            <a:picLocks noChangeAspect="1"/>
          </p:cNvPicPr>
          <p:nvPr/>
        </p:nvPicPr>
        <p:blipFill rotWithShape="1">
          <a:blip r:embed="rId4">
            <a:extLst>
              <a:ext uri="{28A0092B-C50C-407E-A947-70E740481C1C}">
                <a14:useLocalDpi xmlns:a14="http://schemas.microsoft.com/office/drawing/2010/main" val="0"/>
              </a:ext>
            </a:extLst>
          </a:blip>
          <a:srcRect l="5195" t="4734" r="7317" b="37380"/>
          <a:stretch/>
        </p:blipFill>
        <p:spPr>
          <a:xfrm>
            <a:off x="906780" y="1011992"/>
            <a:ext cx="8873732" cy="8337408"/>
          </a:xfrm>
          <a:prstGeom prst="rect">
            <a:avLst/>
          </a:prstGeom>
        </p:spPr>
      </p:pic>
      <p:pic>
        <p:nvPicPr>
          <p:cNvPr id="8" name="Picture 3">
            <a:extLst>
              <a:ext uri="{FF2B5EF4-FFF2-40B4-BE49-F238E27FC236}">
                <a16:creationId xmlns:a16="http://schemas.microsoft.com/office/drawing/2014/main" id="{8771D316-59D5-0A80-F9F5-75DBB2E444E7}"/>
              </a:ext>
            </a:extLst>
          </p:cNvPr>
          <p:cNvPicPr>
            <a:picLocks noChangeAspect="1"/>
          </p:cNvPicPr>
          <p:nvPr/>
        </p:nvPicPr>
        <p:blipFill rotWithShape="1">
          <a:blip r:embed="rId4">
            <a:extLst>
              <a:ext uri="{28A0092B-C50C-407E-A947-70E740481C1C}">
                <a14:useLocalDpi xmlns:a14="http://schemas.microsoft.com/office/drawing/2010/main" val="0"/>
              </a:ext>
            </a:extLst>
          </a:blip>
          <a:srcRect l="5195" t="64259" r="7317" b="3238"/>
          <a:stretch/>
        </p:blipFill>
        <p:spPr>
          <a:xfrm>
            <a:off x="9980040" y="1118045"/>
            <a:ext cx="8873732" cy="4680650"/>
          </a:xfrm>
          <a:prstGeom prst="rect">
            <a:avLst/>
          </a:prstGeom>
        </p:spPr>
      </p:pic>
      <p:cxnSp>
        <p:nvCxnSpPr>
          <p:cNvPr id="12" name="Rechte verbindingslijn 11">
            <a:extLst>
              <a:ext uri="{FF2B5EF4-FFF2-40B4-BE49-F238E27FC236}">
                <a16:creationId xmlns:a16="http://schemas.microsoft.com/office/drawing/2014/main" id="{9F303BF8-9EA1-F0CD-49F2-F93DAF22AB29}"/>
              </a:ext>
            </a:extLst>
          </p:cNvPr>
          <p:cNvCxnSpPr>
            <a:cxnSpLocks/>
          </p:cNvCxnSpPr>
          <p:nvPr/>
        </p:nvCxnSpPr>
        <p:spPr>
          <a:xfrm>
            <a:off x="10339388" y="6300000"/>
            <a:ext cx="7993062" cy="0"/>
          </a:xfrm>
          <a:prstGeom prst="line">
            <a:avLst/>
          </a:prstGeom>
          <a:ln w="25400">
            <a:solidFill>
              <a:srgbClr val="39870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52039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F0472B4-3B24-8923-9A20-9C0D1AFFE98B}"/>
              </a:ext>
            </a:extLst>
          </p:cNvPr>
          <p:cNvSpPr>
            <a:spLocks noGrp="1"/>
          </p:cNvSpPr>
          <p:nvPr>
            <p:ph type="sldNum" sz="quarter" idx="7"/>
          </p:nvPr>
        </p:nvSpPr>
        <p:spPr>
          <a:xfrm>
            <a:off x="1532532" y="10514466"/>
            <a:ext cx="8806856" cy="258340"/>
          </a:xfrm>
        </p:spPr>
        <p:txBody>
          <a:bodyPr/>
          <a:lstStyle/>
          <a:p>
            <a:pPr marL="38100">
              <a:lnSpc>
                <a:spcPts val="1975"/>
              </a:lnSpc>
            </a:pPr>
            <a:r>
              <a:rPr lang="nl-NL" dirty="0"/>
              <a:t>11</a:t>
            </a:r>
            <a:r>
              <a:rPr lang="nl-NL" spc="50" dirty="0"/>
              <a:t>  </a:t>
            </a:r>
            <a:r>
              <a:rPr lang="nl-NL" dirty="0"/>
              <a:t>Standaard bouwstenen</a:t>
            </a:r>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sp>
        <p:nvSpPr>
          <p:cNvPr id="3" name="object 2">
            <a:extLst>
              <a:ext uri="{FF2B5EF4-FFF2-40B4-BE49-F238E27FC236}">
                <a16:creationId xmlns:a16="http://schemas.microsoft.com/office/drawing/2014/main" id="{F8DE4AC6-4236-302C-A8C0-F3EF66319283}"/>
              </a:ext>
            </a:extLst>
          </p:cNvPr>
          <p:cNvSpPr txBox="1"/>
          <p:nvPr/>
        </p:nvSpPr>
        <p:spPr>
          <a:xfrm>
            <a:off x="12850612" y="1080000"/>
            <a:ext cx="5481838" cy="3447098"/>
          </a:xfrm>
          <a:prstGeom prst="rect">
            <a:avLst/>
          </a:prstGeom>
        </p:spPr>
        <p:txBody>
          <a:bodyPr vert="horz" wrap="square" lIns="0" tIns="0" rIns="0" bIns="0" rtlCol="0">
            <a:spAutoFit/>
          </a:bodyPr>
          <a:lstStyle/>
          <a:p>
            <a:pPr marR="5080">
              <a:lnSpc>
                <a:spcPts val="6400"/>
              </a:lnSpc>
              <a:tabLst>
                <a:tab pos="766445" algn="l"/>
              </a:tabLst>
            </a:pPr>
            <a:r>
              <a:rPr lang="nl-NL" sz="6000" b="1" dirty="0">
                <a:solidFill>
                  <a:srgbClr val="01689B"/>
                </a:solidFill>
                <a:latin typeface="+mj-lt"/>
              </a:rPr>
              <a:t>Instrument </a:t>
            </a:r>
          </a:p>
          <a:p>
            <a:pPr marR="5080">
              <a:lnSpc>
                <a:spcPts val="6400"/>
              </a:lnSpc>
              <a:tabLst>
                <a:tab pos="766445" algn="l"/>
              </a:tabLst>
            </a:pPr>
            <a:r>
              <a:rPr lang="nl-NL" sz="6000" b="1" dirty="0">
                <a:solidFill>
                  <a:srgbClr val="01689B"/>
                </a:solidFill>
                <a:latin typeface="+mj-lt"/>
              </a:rPr>
              <a:t>voor in </a:t>
            </a:r>
          </a:p>
          <a:p>
            <a:pPr marR="5080">
              <a:lnSpc>
                <a:spcPts val="6400"/>
              </a:lnSpc>
              <a:tabLst>
                <a:tab pos="766445" algn="l"/>
              </a:tabLst>
            </a:pPr>
            <a:r>
              <a:rPr lang="nl-NL" sz="6000" b="1" dirty="0">
                <a:solidFill>
                  <a:srgbClr val="01689B"/>
                </a:solidFill>
                <a:latin typeface="+mj-lt"/>
              </a:rPr>
              <a:t>stedelijk gebied</a:t>
            </a:r>
          </a:p>
          <a:p>
            <a:pPr marR="5080">
              <a:tabLst>
                <a:tab pos="766445" algn="l"/>
              </a:tabLst>
            </a:pPr>
            <a:r>
              <a:rPr lang="nl-NL" sz="3200" b="1" dirty="0">
                <a:solidFill>
                  <a:srgbClr val="39870C"/>
                </a:solidFill>
                <a:latin typeface="+mj-lt"/>
              </a:rPr>
              <a:t>De maatlat </a:t>
            </a:r>
            <a:r>
              <a:rPr lang="nl-NL" sz="3200" b="1" dirty="0" err="1">
                <a:solidFill>
                  <a:srgbClr val="39870C"/>
                </a:solidFill>
                <a:latin typeface="+mj-lt"/>
              </a:rPr>
              <a:t>klimaatadaptief</a:t>
            </a:r>
            <a:r>
              <a:rPr lang="nl-NL" sz="3200" b="1" dirty="0">
                <a:solidFill>
                  <a:srgbClr val="39870C"/>
                </a:solidFill>
                <a:latin typeface="+mj-lt"/>
              </a:rPr>
              <a:t> bouwen</a:t>
            </a:r>
          </a:p>
        </p:txBody>
      </p:sp>
      <p:sp>
        <p:nvSpPr>
          <p:cNvPr id="4" name="object 2">
            <a:extLst>
              <a:ext uri="{FF2B5EF4-FFF2-40B4-BE49-F238E27FC236}">
                <a16:creationId xmlns:a16="http://schemas.microsoft.com/office/drawing/2014/main" id="{7D670714-820B-31CA-FBD9-382BE6610DB0}"/>
              </a:ext>
            </a:extLst>
          </p:cNvPr>
          <p:cNvSpPr txBox="1"/>
          <p:nvPr/>
        </p:nvSpPr>
        <p:spPr>
          <a:xfrm>
            <a:off x="12850612" y="4788000"/>
            <a:ext cx="5842638" cy="4739759"/>
          </a:xfrm>
          <a:prstGeom prst="rect">
            <a:avLst/>
          </a:prstGeom>
        </p:spPr>
        <p:txBody>
          <a:bodyPr vert="horz" wrap="square" lIns="0" tIns="0" rIns="0" bIns="0" rtlCol="0">
            <a:spAutoFit/>
          </a:bodyPr>
          <a:lstStyle/>
          <a:p>
            <a:pPr lvl="1"/>
            <a:r>
              <a:rPr lang="nl-NL" sz="2800" dirty="0">
                <a:latin typeface="+mn-lt"/>
              </a:rPr>
              <a:t>De maatlat maakt duidelijk wat </a:t>
            </a:r>
            <a:r>
              <a:rPr lang="nl-NL" sz="2800" dirty="0" err="1">
                <a:latin typeface="+mn-lt"/>
              </a:rPr>
              <a:t>klimaatadaptief</a:t>
            </a:r>
            <a:r>
              <a:rPr lang="nl-NL" sz="2800" dirty="0">
                <a:latin typeface="+mn-lt"/>
              </a:rPr>
              <a:t> inrichten en bouwen inhoudt. Dit instrument is vooral te gebruiken bij het realiseren van nieuwbouw. </a:t>
            </a:r>
          </a:p>
          <a:p>
            <a:pPr lvl="1"/>
            <a:endParaRPr lang="nl-NL" sz="2800" dirty="0">
              <a:latin typeface="+mn-lt"/>
            </a:endParaRPr>
          </a:p>
          <a:p>
            <a:pPr lvl="1"/>
            <a:r>
              <a:rPr lang="nl-NL" sz="2800" dirty="0">
                <a:latin typeface="+mn-lt"/>
              </a:rPr>
              <a:t>Het gaat over 'hoe’ te bouwen.</a:t>
            </a:r>
          </a:p>
          <a:p>
            <a:pPr lvl="1"/>
            <a:endParaRPr lang="nl-NL" sz="2800" dirty="0">
              <a:latin typeface="+mn-lt"/>
            </a:endParaRPr>
          </a:p>
          <a:p>
            <a:pPr lvl="1"/>
            <a:r>
              <a:rPr lang="nl-NL" sz="2800" i="1" dirty="0">
                <a:latin typeface="+mn-lt"/>
              </a:rPr>
              <a:t>Link: </a:t>
            </a:r>
            <a:r>
              <a:rPr lang="nl-NL" sz="2800" i="1" dirty="0">
                <a:solidFill>
                  <a:srgbClr val="01689B"/>
                </a:solidFill>
                <a:latin typeface="+mn-lt"/>
                <a:hlinkClick r:id="rId3">
                  <a:extLst>
                    <a:ext uri="{A12FA001-AC4F-418D-AE19-62706E023703}">
                      <ahyp:hlinkClr xmlns:ahyp="http://schemas.microsoft.com/office/drawing/2018/hyperlinkcolor" val="tx"/>
                    </a:ext>
                  </a:extLst>
                </a:hlinkClick>
              </a:rPr>
              <a:t>Maatlat groene klimaatadaptieve gebouwde omgeving - Klimaatadaptatie (klimaatadaptatienederland.nl)</a:t>
            </a:r>
            <a:endParaRPr lang="nl-NL" sz="2800" i="1" dirty="0">
              <a:solidFill>
                <a:srgbClr val="01689B"/>
              </a:solidFill>
              <a:latin typeface="+mn-lt"/>
            </a:endParaRPr>
          </a:p>
        </p:txBody>
      </p:sp>
      <p:pic>
        <p:nvPicPr>
          <p:cNvPr id="5" name="Afbeelding 4">
            <a:extLst>
              <a:ext uri="{FF2B5EF4-FFF2-40B4-BE49-F238E27FC236}">
                <a16:creationId xmlns:a16="http://schemas.microsoft.com/office/drawing/2014/main" id="{3E0E457B-1580-E88B-B84D-1C7F60314861}"/>
              </a:ext>
            </a:extLst>
          </p:cNvPr>
          <p:cNvPicPr>
            <a:picLocks noChangeAspect="1"/>
          </p:cNvPicPr>
          <p:nvPr/>
        </p:nvPicPr>
        <p:blipFill rotWithShape="1">
          <a:blip r:embed="rId4"/>
          <a:srcRect l="55610" t="13740" r="12025" b="5610"/>
          <a:stretch/>
        </p:blipFill>
        <p:spPr>
          <a:xfrm>
            <a:off x="2940" y="1133660"/>
            <a:ext cx="12413042" cy="8699732"/>
          </a:xfrm>
          <a:prstGeom prst="rect">
            <a:avLst/>
          </a:prstGeom>
        </p:spPr>
      </p:pic>
    </p:spTree>
    <p:extLst>
      <p:ext uri="{BB962C8B-B14F-4D97-AF65-F5344CB8AC3E}">
        <p14:creationId xmlns:p14="http://schemas.microsoft.com/office/powerpoint/2010/main" val="2470277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27E4E867-4B9D-40EC-A188-D44B4BC2E97D}"/>
              </a:ext>
            </a:extLst>
          </p:cNvPr>
          <p:cNvPicPr>
            <a:picLocks noChangeAspect="1"/>
          </p:cNvPicPr>
          <p:nvPr/>
        </p:nvPicPr>
        <p:blipFill rotWithShape="1">
          <a:blip r:embed="rId4">
            <a:alphaModFix/>
          </a:blip>
          <a:srcRect l="-274" t="1" r="-262" b="474"/>
          <a:stretch/>
        </p:blipFill>
        <p:spPr>
          <a:xfrm>
            <a:off x="1944000" y="4572000"/>
            <a:ext cx="8136000" cy="5364000"/>
          </a:xfrm>
          <a:prstGeom prst="rect">
            <a:avLst/>
          </a:prstGeom>
        </p:spPr>
      </p:pic>
      <p:sp>
        <p:nvSpPr>
          <p:cNvPr id="3" name="object 3"/>
          <p:cNvSpPr txBox="1">
            <a:spLocks noGrp="1"/>
          </p:cNvSpPr>
          <p:nvPr>
            <p:ph type="sldNum" sz="quarter" idx="7"/>
          </p:nvPr>
        </p:nvSpPr>
        <p:spPr>
          <a:xfrm>
            <a:off x="1532532" y="10514466"/>
            <a:ext cx="8806856" cy="258340"/>
          </a:xfrm>
          <a:prstGeom prst="rect">
            <a:avLst/>
          </a:prstGeom>
        </p:spPr>
        <p:txBody>
          <a:bodyPr vert="horz" wrap="square" lIns="0" tIns="0" rIns="0" bIns="0" rtlCol="0">
            <a:spAutoFit/>
          </a:bodyPr>
          <a:lstStyle/>
          <a:p>
            <a:pPr marL="38100">
              <a:lnSpc>
                <a:spcPts val="1975"/>
              </a:lnSpc>
            </a:pPr>
            <a:r>
              <a:rPr lang="nl-NL" dirty="0"/>
              <a:t>12</a:t>
            </a:r>
            <a:r>
              <a:rPr spc="50" dirty="0"/>
              <a:t> </a:t>
            </a:r>
            <a:r>
              <a:rPr lang="nl-NL" spc="50" dirty="0"/>
              <a:t> </a:t>
            </a:r>
            <a:r>
              <a:rPr lang="nl-NL" dirty="0"/>
              <a:t>Standaard bouwstenen</a:t>
            </a:r>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endParaRPr spc="-10" dirty="0"/>
          </a:p>
        </p:txBody>
      </p:sp>
      <p:sp>
        <p:nvSpPr>
          <p:cNvPr id="9" name="object 2">
            <a:extLst>
              <a:ext uri="{FF2B5EF4-FFF2-40B4-BE49-F238E27FC236}">
                <a16:creationId xmlns:a16="http://schemas.microsoft.com/office/drawing/2014/main" id="{219E0B0F-B0BB-66AF-56B9-1814D3EEA714}"/>
              </a:ext>
            </a:extLst>
          </p:cNvPr>
          <p:cNvSpPr txBox="1"/>
          <p:nvPr/>
        </p:nvSpPr>
        <p:spPr>
          <a:xfrm>
            <a:off x="10339388" y="1368000"/>
            <a:ext cx="7993062" cy="1785104"/>
          </a:xfrm>
          <a:prstGeom prst="rect">
            <a:avLst/>
          </a:prstGeom>
        </p:spPr>
        <p:txBody>
          <a:bodyPr vert="horz" wrap="square" lIns="0" tIns="0" rIns="0" bIns="0" rtlCol="0">
            <a:spAutoFit/>
          </a:bodyPr>
          <a:lstStyle/>
          <a:p>
            <a:pPr lvl="1"/>
            <a:r>
              <a:rPr lang="nl-NL" sz="3200" b="1" dirty="0">
                <a:solidFill>
                  <a:srgbClr val="39870C"/>
                </a:solidFill>
                <a:latin typeface="+mj-lt"/>
              </a:rPr>
              <a:t>Voorbeelden van veel water</a:t>
            </a:r>
          </a:p>
          <a:p>
            <a:pPr lvl="1"/>
            <a:r>
              <a:rPr lang="nl-NL" sz="2800" i="1" dirty="0">
                <a:solidFill>
                  <a:schemeClr val="tx1"/>
                </a:solidFill>
                <a:latin typeface="Calibri" panose="020F0502020204030204" pitchFamily="34" charset="0"/>
                <a:cs typeface="Calibri" panose="020F0502020204030204" pitchFamily="34" charset="0"/>
              </a:rPr>
              <a:t>Bron: </a:t>
            </a:r>
            <a:r>
              <a:rPr lang="nl-NL" sz="2800" b="0" i="1" u="none" strike="noStrike" dirty="0">
                <a:solidFill>
                  <a:srgbClr val="000000"/>
                </a:solidFill>
                <a:effectLst/>
                <a:latin typeface="Calibri" panose="020F0502020204030204" pitchFamily="34" charset="0"/>
                <a:cs typeface="Calibri" panose="020F0502020204030204" pitchFamily="34" charset="0"/>
              </a:rPr>
              <a:t>Beeldbank Aa en Maas</a:t>
            </a:r>
            <a:endParaRPr lang="nl-NL" sz="2800" i="1" dirty="0">
              <a:solidFill>
                <a:schemeClr val="tx1"/>
              </a:solidFill>
              <a:latin typeface="Calibri" panose="020F0502020204030204" pitchFamily="34" charset="0"/>
              <a:cs typeface="Calibri" panose="020F0502020204030204" pitchFamily="34" charset="0"/>
            </a:endParaRPr>
          </a:p>
          <a:p>
            <a:pPr lvl="1"/>
            <a:endParaRPr lang="nl-NL" sz="2800" b="1"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39870C"/>
              </a:solidFill>
              <a:latin typeface="+mj-lt"/>
            </a:endParaRPr>
          </a:p>
          <a:p>
            <a:pPr lvl="1"/>
            <a:endParaRPr lang="nl-NL" sz="2800" b="1" dirty="0">
              <a:latin typeface="+mn-lt"/>
            </a:endParaRPr>
          </a:p>
        </p:txBody>
      </p:sp>
      <p:cxnSp>
        <p:nvCxnSpPr>
          <p:cNvPr id="12" name="Rechte verbindingslijn 11">
            <a:extLst>
              <a:ext uri="{FF2B5EF4-FFF2-40B4-BE49-F238E27FC236}">
                <a16:creationId xmlns:a16="http://schemas.microsoft.com/office/drawing/2014/main" id="{9F303BF8-9EA1-F0CD-49F2-F93DAF22AB29}"/>
              </a:ext>
            </a:extLst>
          </p:cNvPr>
          <p:cNvCxnSpPr>
            <a:cxnSpLocks/>
          </p:cNvCxnSpPr>
          <p:nvPr/>
        </p:nvCxnSpPr>
        <p:spPr>
          <a:xfrm>
            <a:off x="10339388" y="1188000"/>
            <a:ext cx="7993062" cy="0"/>
          </a:xfrm>
          <a:prstGeom prst="line">
            <a:avLst/>
          </a:prstGeom>
          <a:ln w="25400">
            <a:solidFill>
              <a:srgbClr val="39870C"/>
            </a:solidFill>
          </a:ln>
        </p:spPr>
        <p:style>
          <a:lnRef idx="1">
            <a:schemeClr val="accent1"/>
          </a:lnRef>
          <a:fillRef idx="0">
            <a:schemeClr val="accent1"/>
          </a:fillRef>
          <a:effectRef idx="0">
            <a:schemeClr val="accent1"/>
          </a:effectRef>
          <a:fontRef idx="minor">
            <a:schemeClr val="tx1"/>
          </a:fontRef>
        </p:style>
      </p:cxnSp>
      <p:pic>
        <p:nvPicPr>
          <p:cNvPr id="2" name="Picture 6">
            <a:extLst>
              <a:ext uri="{FF2B5EF4-FFF2-40B4-BE49-F238E27FC236}">
                <a16:creationId xmlns:a16="http://schemas.microsoft.com/office/drawing/2014/main" id="{E6F7E8CF-77E3-B027-89AB-1E6C9B1F2FE3}"/>
              </a:ext>
            </a:extLst>
          </p:cNvPr>
          <p:cNvPicPr>
            <a:picLocks noChangeAspect="1"/>
          </p:cNvPicPr>
          <p:nvPr/>
        </p:nvPicPr>
        <p:blipFill rotWithShape="1">
          <a:blip r:embed="rId5"/>
          <a:srcRect t="2279" b="2363"/>
          <a:stretch/>
        </p:blipFill>
        <p:spPr>
          <a:xfrm>
            <a:off x="10339388" y="4572000"/>
            <a:ext cx="10055546" cy="5364000"/>
          </a:xfrm>
          <a:prstGeom prst="rect">
            <a:avLst/>
          </a:prstGeom>
        </p:spPr>
      </p:pic>
    </p:spTree>
    <p:extLst>
      <p:ext uri="{BB962C8B-B14F-4D97-AF65-F5344CB8AC3E}">
        <p14:creationId xmlns:p14="http://schemas.microsoft.com/office/powerpoint/2010/main" val="2375125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bject 3"/>
          <p:cNvSpPr txBox="1">
            <a:spLocks noGrp="1"/>
          </p:cNvSpPr>
          <p:nvPr>
            <p:ph type="sldNum" sz="quarter" idx="7"/>
          </p:nvPr>
        </p:nvSpPr>
        <p:spPr>
          <a:xfrm>
            <a:off x="1532532" y="10514466"/>
            <a:ext cx="8806856" cy="258340"/>
          </a:xfrm>
          <a:prstGeom prst="rect">
            <a:avLst/>
          </a:prstGeom>
        </p:spPr>
        <p:txBody>
          <a:bodyPr vert="horz" wrap="square" lIns="0" tIns="0" rIns="0" bIns="0" rtlCol="0">
            <a:spAutoFit/>
          </a:bodyPr>
          <a:lstStyle/>
          <a:p>
            <a:pPr marL="38100">
              <a:lnSpc>
                <a:spcPts val="1975"/>
              </a:lnSpc>
            </a:pPr>
            <a:r>
              <a:rPr lang="nl-NL" dirty="0"/>
              <a:t>13</a:t>
            </a:r>
            <a:r>
              <a:rPr spc="50" dirty="0"/>
              <a:t> </a:t>
            </a:r>
            <a:r>
              <a:rPr lang="nl-NL" spc="50" dirty="0"/>
              <a:t> </a:t>
            </a:r>
            <a:r>
              <a:rPr lang="nl-NL" dirty="0"/>
              <a:t>Standaard bouwstenen</a:t>
            </a:r>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endParaRPr spc="-10" dirty="0"/>
          </a:p>
        </p:txBody>
      </p:sp>
      <p:pic>
        <p:nvPicPr>
          <p:cNvPr id="5" name="Picture 7">
            <a:extLst>
              <a:ext uri="{FF2B5EF4-FFF2-40B4-BE49-F238E27FC236}">
                <a16:creationId xmlns:a16="http://schemas.microsoft.com/office/drawing/2014/main" id="{6C953157-ECCC-3787-7D4B-98EF4E8B93A3}"/>
              </a:ext>
            </a:extLst>
          </p:cNvPr>
          <p:cNvPicPr>
            <a:picLocks noChangeAspect="1"/>
          </p:cNvPicPr>
          <p:nvPr/>
        </p:nvPicPr>
        <p:blipFill rotWithShape="1">
          <a:blip r:embed="rId4"/>
          <a:srcRect l="14192" t="-402"/>
          <a:stretch/>
        </p:blipFill>
        <p:spPr>
          <a:xfrm>
            <a:off x="0" y="3263966"/>
            <a:ext cx="10190164" cy="6706800"/>
          </a:xfrm>
          <a:prstGeom prst="rect">
            <a:avLst/>
          </a:prstGeom>
        </p:spPr>
      </p:pic>
      <p:pic>
        <p:nvPicPr>
          <p:cNvPr id="7" name="Picture 8">
            <a:extLst>
              <a:ext uri="{FF2B5EF4-FFF2-40B4-BE49-F238E27FC236}">
                <a16:creationId xmlns:a16="http://schemas.microsoft.com/office/drawing/2014/main" id="{4A67CE25-8EB7-7834-C091-3939D7A3EEFF}"/>
              </a:ext>
            </a:extLst>
          </p:cNvPr>
          <p:cNvPicPr>
            <a:picLocks noChangeAspect="1"/>
          </p:cNvPicPr>
          <p:nvPr/>
        </p:nvPicPr>
        <p:blipFill rotWithShape="1">
          <a:blip r:embed="rId5"/>
          <a:srcRect t="935" r="3020"/>
          <a:stretch/>
        </p:blipFill>
        <p:spPr>
          <a:xfrm>
            <a:off x="10339389" y="3326703"/>
            <a:ext cx="9764712" cy="6644829"/>
          </a:xfrm>
          <a:prstGeom prst="rect">
            <a:avLst/>
          </a:prstGeom>
        </p:spPr>
      </p:pic>
      <p:cxnSp>
        <p:nvCxnSpPr>
          <p:cNvPr id="10" name="Rechte verbindingslijn 9">
            <a:extLst>
              <a:ext uri="{FF2B5EF4-FFF2-40B4-BE49-F238E27FC236}">
                <a16:creationId xmlns:a16="http://schemas.microsoft.com/office/drawing/2014/main" id="{AA57A817-5F3C-172F-7BCA-760A365B1C6C}"/>
              </a:ext>
            </a:extLst>
          </p:cNvPr>
          <p:cNvCxnSpPr>
            <a:cxnSpLocks/>
          </p:cNvCxnSpPr>
          <p:nvPr/>
        </p:nvCxnSpPr>
        <p:spPr>
          <a:xfrm>
            <a:off x="10339388" y="1188000"/>
            <a:ext cx="7993062" cy="0"/>
          </a:xfrm>
          <a:prstGeom prst="line">
            <a:avLst/>
          </a:prstGeom>
          <a:ln w="25400">
            <a:solidFill>
              <a:srgbClr val="39870C"/>
            </a:solidFill>
          </a:ln>
        </p:spPr>
        <p:style>
          <a:lnRef idx="1">
            <a:schemeClr val="accent1"/>
          </a:lnRef>
          <a:fillRef idx="0">
            <a:schemeClr val="accent1"/>
          </a:fillRef>
          <a:effectRef idx="0">
            <a:schemeClr val="accent1"/>
          </a:effectRef>
          <a:fontRef idx="minor">
            <a:schemeClr val="tx1"/>
          </a:fontRef>
        </p:style>
      </p:cxnSp>
      <p:sp>
        <p:nvSpPr>
          <p:cNvPr id="2" name="object 2">
            <a:extLst>
              <a:ext uri="{FF2B5EF4-FFF2-40B4-BE49-F238E27FC236}">
                <a16:creationId xmlns:a16="http://schemas.microsoft.com/office/drawing/2014/main" id="{8CC084BB-7A63-28AA-3607-A93752D9A031}"/>
              </a:ext>
            </a:extLst>
          </p:cNvPr>
          <p:cNvSpPr txBox="1"/>
          <p:nvPr/>
        </p:nvSpPr>
        <p:spPr>
          <a:xfrm>
            <a:off x="10339388" y="1368000"/>
            <a:ext cx="7993062" cy="1785104"/>
          </a:xfrm>
          <a:prstGeom prst="rect">
            <a:avLst/>
          </a:prstGeom>
        </p:spPr>
        <p:txBody>
          <a:bodyPr vert="horz" wrap="square" lIns="0" tIns="0" rIns="0" bIns="0" rtlCol="0">
            <a:spAutoFit/>
          </a:bodyPr>
          <a:lstStyle/>
          <a:p>
            <a:pPr lvl="1"/>
            <a:r>
              <a:rPr lang="nl-NL" sz="3200" b="1" dirty="0">
                <a:solidFill>
                  <a:srgbClr val="39870C"/>
                </a:solidFill>
                <a:latin typeface="+mj-lt"/>
              </a:rPr>
              <a:t>Voorbeelden van veel water</a:t>
            </a:r>
          </a:p>
          <a:p>
            <a:pPr lvl="1"/>
            <a:r>
              <a:rPr lang="nl-NL" sz="2800" i="1" dirty="0">
                <a:solidFill>
                  <a:schemeClr val="tx1"/>
                </a:solidFill>
                <a:latin typeface="Calibri" panose="020F0502020204030204" pitchFamily="34" charset="0"/>
                <a:cs typeface="Calibri" panose="020F0502020204030204" pitchFamily="34" charset="0"/>
              </a:rPr>
              <a:t>Bron: </a:t>
            </a:r>
            <a:r>
              <a:rPr lang="nl-NL" sz="2800" b="0" i="1" u="none" strike="noStrike" dirty="0">
                <a:solidFill>
                  <a:srgbClr val="000000"/>
                </a:solidFill>
                <a:effectLst/>
                <a:latin typeface="Calibri" panose="020F0502020204030204" pitchFamily="34" charset="0"/>
                <a:cs typeface="Calibri" panose="020F0502020204030204" pitchFamily="34" charset="0"/>
              </a:rPr>
              <a:t>Beeldbank Aa en Maas</a:t>
            </a:r>
            <a:endParaRPr lang="nl-NL" sz="2800" i="1" dirty="0">
              <a:solidFill>
                <a:schemeClr val="tx1"/>
              </a:solidFill>
              <a:latin typeface="Calibri" panose="020F0502020204030204" pitchFamily="34" charset="0"/>
              <a:cs typeface="Calibri" panose="020F0502020204030204" pitchFamily="34" charset="0"/>
            </a:endParaRPr>
          </a:p>
          <a:p>
            <a:pPr lvl="1"/>
            <a:endParaRPr lang="nl-NL" sz="2800" b="1"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39870C"/>
              </a:solidFill>
              <a:latin typeface="+mj-lt"/>
            </a:endParaRPr>
          </a:p>
          <a:p>
            <a:pPr lvl="1"/>
            <a:endParaRPr lang="nl-NL" sz="2800" b="1" dirty="0">
              <a:latin typeface="+mn-lt"/>
            </a:endParaRPr>
          </a:p>
        </p:txBody>
      </p:sp>
    </p:spTree>
    <p:extLst>
      <p:ext uri="{BB962C8B-B14F-4D97-AF65-F5344CB8AC3E}">
        <p14:creationId xmlns:p14="http://schemas.microsoft.com/office/powerpoint/2010/main" val="10989964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54F798CA-19B3-89FC-32CE-2AB6DC8AE550}"/>
              </a:ext>
            </a:extLst>
          </p:cNvPr>
          <p:cNvPicPr>
            <a:picLocks noChangeAspect="1"/>
          </p:cNvPicPr>
          <p:nvPr/>
        </p:nvPicPr>
        <p:blipFill rotWithShape="1">
          <a:blip r:embed="rId4"/>
          <a:srcRect l="-2294" r="6666" b="54"/>
          <a:stretch/>
        </p:blipFill>
        <p:spPr>
          <a:xfrm>
            <a:off x="258690" y="1368000"/>
            <a:ext cx="10942565" cy="8578025"/>
          </a:xfrm>
          <a:prstGeom prst="rect">
            <a:avLst/>
          </a:prstGeom>
        </p:spPr>
      </p:pic>
      <p:sp>
        <p:nvSpPr>
          <p:cNvPr id="3" name="object 3"/>
          <p:cNvSpPr txBox="1">
            <a:spLocks noGrp="1"/>
          </p:cNvSpPr>
          <p:nvPr>
            <p:ph type="sldNum" sz="quarter" idx="7"/>
          </p:nvPr>
        </p:nvSpPr>
        <p:spPr>
          <a:xfrm>
            <a:off x="1532532" y="10514466"/>
            <a:ext cx="8806856" cy="258340"/>
          </a:xfrm>
          <a:prstGeom prst="rect">
            <a:avLst/>
          </a:prstGeom>
        </p:spPr>
        <p:txBody>
          <a:bodyPr vert="horz" wrap="square" lIns="0" tIns="0" rIns="0" bIns="0" rtlCol="0">
            <a:spAutoFit/>
          </a:bodyPr>
          <a:lstStyle/>
          <a:p>
            <a:pPr marL="38100">
              <a:lnSpc>
                <a:spcPts val="1975"/>
              </a:lnSpc>
            </a:pPr>
            <a:r>
              <a:rPr lang="nl-NL" dirty="0"/>
              <a:t>14</a:t>
            </a:r>
            <a:r>
              <a:rPr spc="50" dirty="0"/>
              <a:t> </a:t>
            </a:r>
            <a:r>
              <a:rPr lang="nl-NL" spc="50" dirty="0"/>
              <a:t> </a:t>
            </a:r>
            <a:r>
              <a:rPr lang="nl-NL" dirty="0"/>
              <a:t>Standaard bouwstenen</a:t>
            </a:r>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endParaRPr spc="-10" dirty="0"/>
          </a:p>
        </p:txBody>
      </p:sp>
      <p:sp>
        <p:nvSpPr>
          <p:cNvPr id="9" name="object 2">
            <a:extLst>
              <a:ext uri="{FF2B5EF4-FFF2-40B4-BE49-F238E27FC236}">
                <a16:creationId xmlns:a16="http://schemas.microsoft.com/office/drawing/2014/main" id="{219E0B0F-B0BB-66AF-56B9-1814D3EEA714}"/>
              </a:ext>
            </a:extLst>
          </p:cNvPr>
          <p:cNvSpPr txBox="1"/>
          <p:nvPr/>
        </p:nvSpPr>
        <p:spPr>
          <a:xfrm>
            <a:off x="11473212" y="1368000"/>
            <a:ext cx="8012100" cy="2708434"/>
          </a:xfrm>
          <a:prstGeom prst="rect">
            <a:avLst/>
          </a:prstGeom>
        </p:spPr>
        <p:txBody>
          <a:bodyPr vert="horz" wrap="square" lIns="0" tIns="0" rIns="0" bIns="0" rtlCol="0">
            <a:spAutoFit/>
          </a:bodyPr>
          <a:lstStyle/>
          <a:p>
            <a:pPr lvl="1"/>
            <a:r>
              <a:rPr lang="nl-NL" sz="3200" b="1" dirty="0">
                <a:solidFill>
                  <a:srgbClr val="39870C"/>
                </a:solidFill>
                <a:latin typeface="+mj-lt"/>
              </a:rPr>
              <a:t>Voorbeeld van weinig water</a:t>
            </a:r>
          </a:p>
          <a:p>
            <a:pPr lvl="1"/>
            <a:endParaRPr lang="nl-NL" sz="2800" b="1"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39870C"/>
              </a:solidFill>
              <a:latin typeface="+mn-lt"/>
            </a:endParaRPr>
          </a:p>
          <a:p>
            <a:pPr lvl="1"/>
            <a:r>
              <a:rPr lang="nl-NL" sz="2800" i="1" dirty="0">
                <a:solidFill>
                  <a:schemeClr val="tx1"/>
                </a:solidFill>
                <a:latin typeface="+mn-lt"/>
              </a:rPr>
              <a:t>Drooggevallen beek</a:t>
            </a:r>
          </a:p>
          <a:p>
            <a:pPr lvl="1"/>
            <a:r>
              <a:rPr lang="nl-NL" sz="2800" i="1" dirty="0">
                <a:solidFill>
                  <a:schemeClr val="tx1"/>
                </a:solidFill>
                <a:latin typeface="Calibri" panose="020F0502020204030204" pitchFamily="34" charset="0"/>
                <a:cs typeface="Calibri" panose="020F0502020204030204" pitchFamily="34" charset="0"/>
              </a:rPr>
              <a:t>Bron: </a:t>
            </a:r>
            <a:r>
              <a:rPr lang="nl-NL" sz="2800" b="0" i="1" u="none" strike="noStrike" dirty="0">
                <a:solidFill>
                  <a:srgbClr val="000000"/>
                </a:solidFill>
                <a:effectLst/>
                <a:latin typeface="Calibri" panose="020F0502020204030204" pitchFamily="34" charset="0"/>
                <a:cs typeface="Calibri" panose="020F0502020204030204" pitchFamily="34" charset="0"/>
              </a:rPr>
              <a:t>Beeldbank Aa en Maas</a:t>
            </a:r>
            <a:endParaRPr lang="nl-NL" sz="2800" i="1" dirty="0">
              <a:solidFill>
                <a:schemeClr val="tx1"/>
              </a:solidFill>
              <a:latin typeface="Calibri" panose="020F0502020204030204" pitchFamily="34" charset="0"/>
              <a:cs typeface="Calibri" panose="020F0502020204030204" pitchFamily="34" charset="0"/>
            </a:endParaRPr>
          </a:p>
          <a:p>
            <a:pPr lvl="1"/>
            <a:endParaRPr lang="nl-NL" sz="3200" b="1"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39870C"/>
              </a:solidFill>
              <a:latin typeface="+mj-lt"/>
            </a:endParaRPr>
          </a:p>
          <a:p>
            <a:pPr lvl="1"/>
            <a:endParaRPr lang="nl-NL" sz="2800" b="1" dirty="0">
              <a:latin typeface="+mn-lt"/>
            </a:endParaRPr>
          </a:p>
        </p:txBody>
      </p:sp>
      <p:cxnSp>
        <p:nvCxnSpPr>
          <p:cNvPr id="12" name="Rechte verbindingslijn 11">
            <a:extLst>
              <a:ext uri="{FF2B5EF4-FFF2-40B4-BE49-F238E27FC236}">
                <a16:creationId xmlns:a16="http://schemas.microsoft.com/office/drawing/2014/main" id="{9F303BF8-9EA1-F0CD-49F2-F93DAF22AB29}"/>
              </a:ext>
            </a:extLst>
          </p:cNvPr>
          <p:cNvCxnSpPr>
            <a:cxnSpLocks/>
          </p:cNvCxnSpPr>
          <p:nvPr/>
        </p:nvCxnSpPr>
        <p:spPr>
          <a:xfrm>
            <a:off x="11473212" y="1190055"/>
            <a:ext cx="8012100" cy="0"/>
          </a:xfrm>
          <a:prstGeom prst="line">
            <a:avLst/>
          </a:prstGeom>
          <a:ln w="25400">
            <a:solidFill>
              <a:srgbClr val="39870C"/>
            </a:solidFill>
          </a:ln>
        </p:spPr>
        <p:style>
          <a:lnRef idx="1">
            <a:schemeClr val="accent1"/>
          </a:lnRef>
          <a:fillRef idx="0">
            <a:schemeClr val="accent1"/>
          </a:fillRef>
          <a:effectRef idx="0">
            <a:schemeClr val="accent1"/>
          </a:effectRef>
          <a:fontRef idx="minor">
            <a:schemeClr val="tx1"/>
          </a:fontRef>
        </p:style>
      </p:cxnSp>
      <p:pic>
        <p:nvPicPr>
          <p:cNvPr id="8" name="Afbeelding 7" descr="Afbeelding met buitenshuis, boom, plant, grond&#10;&#10;Automatisch gegenereerde beschrijving">
            <a:extLst>
              <a:ext uri="{FF2B5EF4-FFF2-40B4-BE49-F238E27FC236}">
                <a16:creationId xmlns:a16="http://schemas.microsoft.com/office/drawing/2014/main" id="{87499155-7500-F3FB-9D7E-CE9A4AB430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92250" y="3946553"/>
            <a:ext cx="7993062" cy="5994797"/>
          </a:xfrm>
          <a:prstGeom prst="rect">
            <a:avLst/>
          </a:prstGeom>
        </p:spPr>
      </p:pic>
      <p:sp>
        <p:nvSpPr>
          <p:cNvPr id="5" name="Tekstvak 4">
            <a:extLst>
              <a:ext uri="{FF2B5EF4-FFF2-40B4-BE49-F238E27FC236}">
                <a16:creationId xmlns:a16="http://schemas.microsoft.com/office/drawing/2014/main" id="{2E6FEFA2-B7DA-3A3E-D809-857E54BB277F}"/>
              </a:ext>
            </a:extLst>
          </p:cNvPr>
          <p:cNvSpPr txBox="1"/>
          <p:nvPr/>
        </p:nvSpPr>
        <p:spPr>
          <a:xfrm>
            <a:off x="5029200" y="5472063"/>
            <a:ext cx="10058400" cy="369332"/>
          </a:xfrm>
          <a:prstGeom prst="rect">
            <a:avLst/>
          </a:prstGeom>
          <a:noFill/>
        </p:spPr>
        <p:txBody>
          <a:bodyPr wrap="square">
            <a:spAutoFit/>
          </a:bodyPr>
          <a:lstStyle/>
          <a:p>
            <a:pPr lvl="1"/>
            <a:r>
              <a:rPr lang="nl-NL" sz="1800" i="1" dirty="0">
                <a:solidFill>
                  <a:schemeClr val="tx1"/>
                </a:solidFill>
                <a:latin typeface="+mn-lt"/>
              </a:rPr>
              <a:t>Drooggevallen beek</a:t>
            </a:r>
          </a:p>
        </p:txBody>
      </p:sp>
    </p:spTree>
    <p:extLst>
      <p:ext uri="{BB962C8B-B14F-4D97-AF65-F5344CB8AC3E}">
        <p14:creationId xmlns:p14="http://schemas.microsoft.com/office/powerpoint/2010/main" val="30329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bject 3"/>
          <p:cNvSpPr txBox="1">
            <a:spLocks noGrp="1"/>
          </p:cNvSpPr>
          <p:nvPr>
            <p:ph type="sldNum" sz="quarter" idx="7"/>
          </p:nvPr>
        </p:nvSpPr>
        <p:spPr>
          <a:xfrm>
            <a:off x="1532532" y="10514466"/>
            <a:ext cx="8806856" cy="258340"/>
          </a:xfrm>
          <a:prstGeom prst="rect">
            <a:avLst/>
          </a:prstGeom>
        </p:spPr>
        <p:txBody>
          <a:bodyPr vert="horz" wrap="square" lIns="0" tIns="0" rIns="0" bIns="0" rtlCol="0">
            <a:spAutoFit/>
          </a:bodyPr>
          <a:lstStyle/>
          <a:p>
            <a:pPr marL="38100">
              <a:lnSpc>
                <a:spcPts val="1975"/>
              </a:lnSpc>
            </a:pPr>
            <a:r>
              <a:rPr lang="nl-NL" dirty="0"/>
              <a:t>15</a:t>
            </a:r>
            <a:r>
              <a:rPr spc="50" dirty="0"/>
              <a:t> </a:t>
            </a:r>
            <a:r>
              <a:rPr lang="nl-NL" spc="50" dirty="0"/>
              <a:t> </a:t>
            </a:r>
            <a:r>
              <a:rPr lang="nl-NL" dirty="0"/>
              <a:t>Standaard bouwstenen</a:t>
            </a:r>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endParaRPr spc="-10" dirty="0"/>
          </a:p>
        </p:txBody>
      </p:sp>
      <p:sp>
        <p:nvSpPr>
          <p:cNvPr id="9" name="object 2">
            <a:extLst>
              <a:ext uri="{FF2B5EF4-FFF2-40B4-BE49-F238E27FC236}">
                <a16:creationId xmlns:a16="http://schemas.microsoft.com/office/drawing/2014/main" id="{219E0B0F-B0BB-66AF-56B9-1814D3EEA714}"/>
              </a:ext>
            </a:extLst>
          </p:cNvPr>
          <p:cNvSpPr txBox="1"/>
          <p:nvPr/>
        </p:nvSpPr>
        <p:spPr>
          <a:xfrm>
            <a:off x="10339388" y="1368000"/>
            <a:ext cx="7993062" cy="3570208"/>
          </a:xfrm>
          <a:prstGeom prst="rect">
            <a:avLst/>
          </a:prstGeom>
        </p:spPr>
        <p:txBody>
          <a:bodyPr vert="horz" wrap="square" lIns="0" tIns="0" rIns="0" bIns="0" rtlCol="0">
            <a:spAutoFit/>
          </a:bodyPr>
          <a:lstStyle/>
          <a:p>
            <a:pPr lvl="1"/>
            <a:r>
              <a:rPr lang="nl-NL" sz="3200" b="1" dirty="0">
                <a:solidFill>
                  <a:srgbClr val="39870C"/>
                </a:solidFill>
                <a:latin typeface="+mj-lt"/>
              </a:rPr>
              <a:t>Voorbeelden van opgaven en maatregelen om water vast te houden</a:t>
            </a:r>
          </a:p>
          <a:p>
            <a:pPr lvl="1"/>
            <a:endParaRPr lang="nl-NL" sz="2800" b="1" dirty="0">
              <a:latin typeface="+mn-lt"/>
            </a:endParaRPr>
          </a:p>
          <a:p>
            <a:pPr lvl="1"/>
            <a:r>
              <a:rPr lang="nl-NL" sz="2800" i="1" dirty="0">
                <a:solidFill>
                  <a:schemeClr val="tx1"/>
                </a:solidFill>
                <a:latin typeface="+mn-lt"/>
              </a:rPr>
              <a:t>Links: Het natuurlijk en dynamisch beekdal Middelrode voor hoogwater</a:t>
            </a:r>
          </a:p>
          <a:p>
            <a:pPr marR="5080">
              <a:tabLst>
                <a:tab pos="766445" algn="l"/>
              </a:tabLst>
            </a:pPr>
            <a:r>
              <a:rPr lang="nl-NL" sz="2800" i="1" dirty="0">
                <a:solidFill>
                  <a:schemeClr val="tx1"/>
                </a:solidFill>
                <a:latin typeface="+mn-lt"/>
              </a:rPr>
              <a:t>Midden: Tegels eruit en tuinvergroening plantjes poten tegen gevel in Sint Hubert</a:t>
            </a:r>
          </a:p>
          <a:p>
            <a:pPr marR="5080">
              <a:tabLst>
                <a:tab pos="766445" algn="l"/>
              </a:tabLst>
            </a:pPr>
            <a:r>
              <a:rPr lang="nl-NL" sz="2800" i="1" dirty="0">
                <a:solidFill>
                  <a:schemeClr val="tx1"/>
                </a:solidFill>
                <a:latin typeface="+mn-lt"/>
              </a:rPr>
              <a:t>Rechts: Groen dak</a:t>
            </a:r>
            <a:r>
              <a:rPr lang="nl-NL" sz="2800" b="1" dirty="0">
                <a:solidFill>
                  <a:srgbClr val="39870C"/>
                </a:solidFill>
                <a:latin typeface="+mn-lt"/>
              </a:rPr>
              <a:t> </a:t>
            </a:r>
          </a:p>
        </p:txBody>
      </p:sp>
      <p:cxnSp>
        <p:nvCxnSpPr>
          <p:cNvPr id="12" name="Rechte verbindingslijn 11">
            <a:extLst>
              <a:ext uri="{FF2B5EF4-FFF2-40B4-BE49-F238E27FC236}">
                <a16:creationId xmlns:a16="http://schemas.microsoft.com/office/drawing/2014/main" id="{9F303BF8-9EA1-F0CD-49F2-F93DAF22AB29}"/>
              </a:ext>
            </a:extLst>
          </p:cNvPr>
          <p:cNvCxnSpPr>
            <a:cxnSpLocks/>
          </p:cNvCxnSpPr>
          <p:nvPr/>
        </p:nvCxnSpPr>
        <p:spPr>
          <a:xfrm>
            <a:off x="10339388" y="1188000"/>
            <a:ext cx="7993062" cy="0"/>
          </a:xfrm>
          <a:prstGeom prst="line">
            <a:avLst/>
          </a:prstGeom>
          <a:ln w="25400">
            <a:solidFill>
              <a:srgbClr val="39870C"/>
            </a:solidFill>
          </a:ln>
        </p:spPr>
        <p:style>
          <a:lnRef idx="1">
            <a:schemeClr val="accent1"/>
          </a:lnRef>
          <a:fillRef idx="0">
            <a:schemeClr val="accent1"/>
          </a:fillRef>
          <a:effectRef idx="0">
            <a:schemeClr val="accent1"/>
          </a:effectRef>
          <a:fontRef idx="minor">
            <a:schemeClr val="tx1"/>
          </a:fontRef>
        </p:style>
      </p:cxnSp>
      <p:pic>
        <p:nvPicPr>
          <p:cNvPr id="5" name="Picture 3">
            <a:extLst>
              <a:ext uri="{FF2B5EF4-FFF2-40B4-BE49-F238E27FC236}">
                <a16:creationId xmlns:a16="http://schemas.microsoft.com/office/drawing/2014/main" id="{AAEFD0FE-DCF2-DB8E-93E2-409649FED202}"/>
              </a:ext>
            </a:extLst>
          </p:cNvPr>
          <p:cNvPicPr>
            <a:picLocks noChangeAspect="1"/>
          </p:cNvPicPr>
          <p:nvPr/>
        </p:nvPicPr>
        <p:blipFill>
          <a:blip r:embed="rId4"/>
          <a:stretch>
            <a:fillRect/>
          </a:stretch>
        </p:blipFill>
        <p:spPr>
          <a:xfrm>
            <a:off x="1854412" y="3832016"/>
            <a:ext cx="8177011" cy="6122625"/>
          </a:xfrm>
          <a:prstGeom prst="rect">
            <a:avLst/>
          </a:prstGeom>
        </p:spPr>
      </p:pic>
      <p:pic>
        <p:nvPicPr>
          <p:cNvPr id="8" name="Picture 5">
            <a:extLst>
              <a:ext uri="{FF2B5EF4-FFF2-40B4-BE49-F238E27FC236}">
                <a16:creationId xmlns:a16="http://schemas.microsoft.com/office/drawing/2014/main" id="{94B343DB-CD68-817C-C66E-E1C5538A7100}"/>
              </a:ext>
            </a:extLst>
          </p:cNvPr>
          <p:cNvPicPr>
            <a:picLocks noChangeAspect="1"/>
          </p:cNvPicPr>
          <p:nvPr/>
        </p:nvPicPr>
        <p:blipFill>
          <a:blip r:embed="rId5"/>
          <a:stretch>
            <a:fillRect/>
          </a:stretch>
        </p:blipFill>
        <p:spPr>
          <a:xfrm rot="5400000">
            <a:off x="9766323" y="5779464"/>
            <a:ext cx="4782068" cy="3586551"/>
          </a:xfrm>
          <a:prstGeom prst="rect">
            <a:avLst/>
          </a:prstGeom>
        </p:spPr>
      </p:pic>
      <p:sp>
        <p:nvSpPr>
          <p:cNvPr id="10" name="object 2">
            <a:extLst>
              <a:ext uri="{FF2B5EF4-FFF2-40B4-BE49-F238E27FC236}">
                <a16:creationId xmlns:a16="http://schemas.microsoft.com/office/drawing/2014/main" id="{E853B3AE-2FA4-28BD-616F-0C930BA95543}"/>
              </a:ext>
            </a:extLst>
          </p:cNvPr>
          <p:cNvSpPr txBox="1"/>
          <p:nvPr/>
        </p:nvSpPr>
        <p:spPr>
          <a:xfrm>
            <a:off x="1843088" y="1141754"/>
            <a:ext cx="8425412" cy="1931924"/>
          </a:xfrm>
          <a:prstGeom prst="rect">
            <a:avLst/>
          </a:prstGeom>
        </p:spPr>
        <p:txBody>
          <a:bodyPr vert="horz" wrap="square" lIns="0" tIns="0" rIns="0" bIns="0" rtlCol="0">
            <a:spAutoFit/>
          </a:bodyPr>
          <a:lstStyle/>
          <a:p>
            <a:pPr marR="5080">
              <a:tabLst>
                <a:tab pos="766445" algn="l"/>
              </a:tabLst>
            </a:pPr>
            <a:r>
              <a:rPr lang="nl-NL" sz="6000" b="1" dirty="0" err="1">
                <a:solidFill>
                  <a:srgbClr val="01689B"/>
                </a:solidFill>
                <a:latin typeface="+mj-lt"/>
              </a:rPr>
              <a:t>Klimaatrobuustlandschap</a:t>
            </a:r>
            <a:endParaRPr lang="nl-NL" sz="6000" b="1" dirty="0">
              <a:solidFill>
                <a:srgbClr val="01689B"/>
              </a:solidFill>
              <a:latin typeface="+mj-lt"/>
            </a:endParaRPr>
          </a:p>
          <a:p>
            <a:pPr marR="5080">
              <a:tabLst>
                <a:tab pos="766445" algn="l"/>
              </a:tabLst>
            </a:pPr>
            <a:r>
              <a:rPr lang="nl-NL" sz="3200" b="1" dirty="0">
                <a:solidFill>
                  <a:srgbClr val="39870C"/>
                </a:solidFill>
                <a:latin typeface="+mj-lt"/>
              </a:rPr>
              <a:t>Als antwoord op 'droogte' en 'te veel' water</a:t>
            </a:r>
          </a:p>
          <a:p>
            <a:pPr marR="5080">
              <a:tabLst>
                <a:tab pos="766445" algn="l"/>
              </a:tabLst>
            </a:pPr>
            <a:endParaRPr lang="nl-NL" sz="3200" b="1" dirty="0">
              <a:solidFill>
                <a:srgbClr val="39870C"/>
              </a:solidFill>
              <a:latin typeface="+mj-lt"/>
            </a:endParaRPr>
          </a:p>
        </p:txBody>
      </p:sp>
      <p:pic>
        <p:nvPicPr>
          <p:cNvPr id="4" name="Afbeelding 3" descr="Groene daken">
            <a:extLst>
              <a:ext uri="{FF2B5EF4-FFF2-40B4-BE49-F238E27FC236}">
                <a16:creationId xmlns:a16="http://schemas.microsoft.com/office/drawing/2014/main" id="{6E08671C-3361-36E5-3AC5-7813094227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78005" y="5181705"/>
            <a:ext cx="5639415" cy="4771094"/>
          </a:xfrm>
          <a:prstGeom prst="rect">
            <a:avLst/>
          </a:prstGeom>
        </p:spPr>
      </p:pic>
    </p:spTree>
    <p:extLst>
      <p:ext uri="{BB962C8B-B14F-4D97-AF65-F5344CB8AC3E}">
        <p14:creationId xmlns:p14="http://schemas.microsoft.com/office/powerpoint/2010/main" val="3781986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6" name="object 76"/>
          <p:cNvSpPr txBox="1">
            <a:spLocks noGrp="1"/>
          </p:cNvSpPr>
          <p:nvPr>
            <p:ph type="title"/>
          </p:nvPr>
        </p:nvSpPr>
        <p:spPr>
          <a:xfrm>
            <a:off x="3683843" y="4320000"/>
            <a:ext cx="2787719" cy="938719"/>
          </a:xfrm>
          <a:prstGeom prst="rect">
            <a:avLst/>
          </a:prstGeom>
        </p:spPr>
        <p:txBody>
          <a:bodyPr vert="horz" wrap="square" lIns="0" tIns="15240" rIns="0" bIns="0" rtlCol="0">
            <a:spAutoFit/>
          </a:bodyPr>
          <a:lstStyle/>
          <a:p>
            <a:pPr marL="12700">
              <a:lnSpc>
                <a:spcPct val="100000"/>
              </a:lnSpc>
              <a:spcBef>
                <a:spcPts val="120"/>
              </a:spcBef>
            </a:pPr>
            <a:r>
              <a:rPr sz="6000" dirty="0">
                <a:solidFill>
                  <a:srgbClr val="F9E11E"/>
                </a:solidFill>
                <a:latin typeface="+mj-lt"/>
              </a:rPr>
              <a:t>Deel</a:t>
            </a:r>
            <a:r>
              <a:rPr sz="6000" spc="5" dirty="0">
                <a:solidFill>
                  <a:srgbClr val="F9E11E"/>
                </a:solidFill>
                <a:latin typeface="+mj-lt"/>
              </a:rPr>
              <a:t> </a:t>
            </a:r>
            <a:r>
              <a:rPr sz="6000" spc="-50" dirty="0">
                <a:solidFill>
                  <a:srgbClr val="F9E11E"/>
                </a:solidFill>
                <a:latin typeface="+mj-lt"/>
              </a:rPr>
              <a:t>2</a:t>
            </a:r>
            <a:endParaRPr sz="6000" dirty="0">
              <a:latin typeface="+mj-lt"/>
            </a:endParaRPr>
          </a:p>
        </p:txBody>
      </p:sp>
      <p:sp>
        <p:nvSpPr>
          <p:cNvPr id="78" name="Tijdelijke aanduiding voor dianummer 77">
            <a:extLst>
              <a:ext uri="{FF2B5EF4-FFF2-40B4-BE49-F238E27FC236}">
                <a16:creationId xmlns:a16="http://schemas.microsoft.com/office/drawing/2014/main" id="{813440CE-B521-2105-65E1-4F4ABC4C99BE}"/>
              </a:ext>
            </a:extLst>
          </p:cNvPr>
          <p:cNvSpPr>
            <a:spLocks noGrp="1"/>
          </p:cNvSpPr>
          <p:nvPr>
            <p:ph type="sldNum" sz="quarter" idx="7"/>
          </p:nvPr>
        </p:nvSpPr>
        <p:spPr>
          <a:xfrm>
            <a:off x="1532531" y="10514466"/>
            <a:ext cx="8519519" cy="258340"/>
          </a:xfrm>
        </p:spPr>
        <p:txBody>
          <a:bodyPr/>
          <a:lstStyle/>
          <a:p>
            <a:pPr marL="38100">
              <a:lnSpc>
                <a:spcPts val="1975"/>
              </a:lnSpc>
            </a:pPr>
            <a:r>
              <a:rPr lang="nl-NL" dirty="0"/>
              <a:t>1</a:t>
            </a:r>
            <a:r>
              <a:rPr lang="nl-NL" spc="50" dirty="0"/>
              <a:t>  B</a:t>
            </a:r>
            <a:r>
              <a:rPr lang="nl-NL" dirty="0"/>
              <a:t>ouwstenen op maat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sp>
        <p:nvSpPr>
          <p:cNvPr id="2" name="object 2">
            <a:extLst>
              <a:ext uri="{FF2B5EF4-FFF2-40B4-BE49-F238E27FC236}">
                <a16:creationId xmlns:a16="http://schemas.microsoft.com/office/drawing/2014/main" id="{0DD0E919-54EE-5851-13F8-BC99E9A6A721}"/>
              </a:ext>
            </a:extLst>
          </p:cNvPr>
          <p:cNvSpPr txBox="1"/>
          <p:nvPr/>
        </p:nvSpPr>
        <p:spPr>
          <a:xfrm>
            <a:off x="3714750" y="4320000"/>
            <a:ext cx="3168860" cy="938719"/>
          </a:xfrm>
          <a:prstGeom prst="rect">
            <a:avLst/>
          </a:prstGeom>
        </p:spPr>
        <p:txBody>
          <a:bodyPr vert="horz" wrap="square" lIns="0" tIns="15240" rIns="0" bIns="0" rtlCol="0">
            <a:spAutoFit/>
          </a:bodyPr>
          <a:lstStyle/>
          <a:p>
            <a:pPr marL="12700">
              <a:lnSpc>
                <a:spcPct val="100000"/>
              </a:lnSpc>
              <a:spcBef>
                <a:spcPts val="120"/>
              </a:spcBef>
            </a:pPr>
            <a:r>
              <a:rPr sz="6000" b="1" dirty="0" err="1">
                <a:solidFill>
                  <a:srgbClr val="39870C"/>
                </a:solidFill>
                <a:latin typeface="+mj-lt"/>
                <a:cs typeface="Calibri"/>
              </a:rPr>
              <a:t>Deel</a:t>
            </a:r>
            <a:r>
              <a:rPr sz="6000" b="1" spc="5" dirty="0">
                <a:solidFill>
                  <a:srgbClr val="39870C"/>
                </a:solidFill>
                <a:latin typeface="+mj-lt"/>
                <a:cs typeface="Calibri"/>
              </a:rPr>
              <a:t> </a:t>
            </a:r>
            <a:r>
              <a:rPr sz="6000" b="1" spc="-25" dirty="0">
                <a:solidFill>
                  <a:srgbClr val="39870C"/>
                </a:solidFill>
                <a:latin typeface="+mj-lt"/>
                <a:cs typeface="Calibri"/>
              </a:rPr>
              <a:t>3</a:t>
            </a:r>
            <a:r>
              <a:rPr lang="nl-NL" sz="6000" b="1" spc="-25" dirty="0">
                <a:solidFill>
                  <a:srgbClr val="39870C"/>
                </a:solidFill>
                <a:latin typeface="+mj-lt"/>
                <a:cs typeface="Calibri"/>
              </a:rPr>
              <a:t>b</a:t>
            </a:r>
            <a:endParaRPr sz="6000" dirty="0">
              <a:latin typeface="+mj-lt"/>
              <a:cs typeface="Calibri"/>
            </a:endParaRPr>
          </a:p>
        </p:txBody>
      </p:sp>
      <p:sp>
        <p:nvSpPr>
          <p:cNvPr id="3" name="object 3">
            <a:extLst>
              <a:ext uri="{FF2B5EF4-FFF2-40B4-BE49-F238E27FC236}">
                <a16:creationId xmlns:a16="http://schemas.microsoft.com/office/drawing/2014/main" id="{37C55B31-FDE1-31A9-A5CA-881BB642A8CB}"/>
              </a:ext>
            </a:extLst>
          </p:cNvPr>
          <p:cNvSpPr txBox="1"/>
          <p:nvPr/>
        </p:nvSpPr>
        <p:spPr>
          <a:xfrm>
            <a:off x="3714750" y="4968000"/>
            <a:ext cx="15410560" cy="1858201"/>
          </a:xfrm>
          <a:prstGeom prst="rect">
            <a:avLst/>
          </a:prstGeom>
        </p:spPr>
        <p:txBody>
          <a:bodyPr vert="horz" wrap="square" lIns="0" tIns="11430" rIns="0" bIns="0" rtlCol="0">
            <a:spAutoFit/>
          </a:bodyPr>
          <a:lstStyle/>
          <a:p>
            <a:pPr marL="12700">
              <a:lnSpc>
                <a:spcPct val="100000"/>
              </a:lnSpc>
              <a:spcBef>
                <a:spcPts val="90"/>
              </a:spcBef>
            </a:pPr>
            <a:r>
              <a:rPr lang="nl-NL" sz="12000" b="1" spc="-45" dirty="0">
                <a:solidFill>
                  <a:srgbClr val="01689B"/>
                </a:solidFill>
                <a:latin typeface="+mj-lt"/>
                <a:cs typeface="Calibri"/>
              </a:rPr>
              <a:t>Bouwstenen op maat</a:t>
            </a:r>
            <a:endParaRPr sz="12000" dirty="0">
              <a:latin typeface="+mj-lt"/>
              <a:cs typeface="Calibri"/>
            </a:endParaRPr>
          </a:p>
        </p:txBody>
      </p:sp>
      <p:sp>
        <p:nvSpPr>
          <p:cNvPr id="4" name="Tekstvak 3">
            <a:extLst>
              <a:ext uri="{FF2B5EF4-FFF2-40B4-BE49-F238E27FC236}">
                <a16:creationId xmlns:a16="http://schemas.microsoft.com/office/drawing/2014/main" id="{147F032F-6EC9-7500-C3D5-887266B6937C}"/>
              </a:ext>
            </a:extLst>
          </p:cNvPr>
          <p:cNvSpPr txBox="1"/>
          <p:nvPr/>
        </p:nvSpPr>
        <p:spPr>
          <a:xfrm>
            <a:off x="3614738" y="6840000"/>
            <a:ext cx="14705784" cy="1477328"/>
          </a:xfrm>
          <a:prstGeom prst="rect">
            <a:avLst/>
          </a:prstGeom>
          <a:noFill/>
        </p:spPr>
        <p:txBody>
          <a:bodyPr wrap="square" tIns="0" bIns="0" rtlCol="0">
            <a:spAutoFit/>
          </a:bodyPr>
          <a:lstStyle/>
          <a:p>
            <a:pPr algn="l"/>
            <a:r>
              <a:rPr lang="nl-NL" sz="3200" b="1" dirty="0">
                <a:solidFill>
                  <a:srgbClr val="39870C"/>
                </a:solidFill>
                <a:latin typeface="+mn-lt"/>
                <a:cs typeface="Calibri-Light"/>
              </a:rPr>
              <a:t>Bedoeld voor de mensen die de workshop gaan geven.</a:t>
            </a:r>
          </a:p>
          <a:p>
            <a:pPr algn="l"/>
            <a:r>
              <a:rPr lang="nl-NL" sz="3200" dirty="0">
                <a:solidFill>
                  <a:srgbClr val="39870C"/>
                </a:solidFill>
                <a:latin typeface="+mn-lt"/>
                <a:cs typeface="Calibri-Light"/>
              </a:rPr>
              <a:t>Dit deel bevat voorbeelden van kaarten die kunnen worden gebruikt tijdens de workshop. Gebruik kaarten van je eigen gebied, kijk wat beschikbaar is.</a:t>
            </a:r>
          </a:p>
        </p:txBody>
      </p:sp>
    </p:spTree>
    <p:extLst>
      <p:ext uri="{BB962C8B-B14F-4D97-AF65-F5344CB8AC3E}">
        <p14:creationId xmlns:p14="http://schemas.microsoft.com/office/powerpoint/2010/main" val="411805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75">
            <a:extLst>
              <a:ext uri="{FF2B5EF4-FFF2-40B4-BE49-F238E27FC236}">
                <a16:creationId xmlns:a16="http://schemas.microsoft.com/office/drawing/2014/main" id="{60F2A2CA-58FC-47EA-C612-6931F1E70603}"/>
              </a:ext>
            </a:extLst>
          </p:cNvPr>
          <p:cNvSpPr txBox="1">
            <a:spLocks/>
          </p:cNvSpPr>
          <p:nvPr/>
        </p:nvSpPr>
        <p:spPr>
          <a:xfrm>
            <a:off x="3679754" y="4320000"/>
            <a:ext cx="3489960" cy="1862048"/>
          </a:xfrm>
          <a:prstGeom prst="rect">
            <a:avLst/>
          </a:prstGeom>
        </p:spPr>
        <p:txBody>
          <a:bodyPr vert="horz" wrap="square" lIns="0" tIns="15240" rIns="0" bIns="0" rtlCol="0">
            <a:spAutoFit/>
          </a:bodyPr>
          <a:lstStyle>
            <a:lvl1pPr>
              <a:defRPr>
                <a:latin typeface="+mj-lt"/>
                <a:ea typeface="+mj-ea"/>
                <a:cs typeface="+mj-cs"/>
              </a:defRPr>
            </a:lvl1pPr>
          </a:lstStyle>
          <a:p>
            <a:pPr marL="12700">
              <a:spcBef>
                <a:spcPts val="120"/>
              </a:spcBef>
            </a:pPr>
            <a:r>
              <a:rPr lang="nl-NL" sz="6000" b="1" dirty="0">
                <a:solidFill>
                  <a:srgbClr val="F9E11E"/>
                </a:solidFill>
              </a:rPr>
              <a:t>Deel</a:t>
            </a:r>
            <a:r>
              <a:rPr lang="nl-NL" sz="6000" b="1" spc="5" dirty="0">
                <a:solidFill>
                  <a:srgbClr val="F9E11E"/>
                </a:solidFill>
              </a:rPr>
              <a:t> </a:t>
            </a:r>
            <a:r>
              <a:rPr lang="nl-NL" sz="6000" b="1" spc="-50" dirty="0">
                <a:solidFill>
                  <a:srgbClr val="F9E11E"/>
                </a:solidFill>
              </a:rPr>
              <a:t>1</a:t>
            </a:r>
            <a:br>
              <a:rPr lang="nl-NL" sz="6000" b="1" spc="-50" dirty="0">
                <a:solidFill>
                  <a:srgbClr val="F9E11E"/>
                </a:solidFill>
              </a:rPr>
            </a:br>
            <a:endParaRPr lang="nl-NL" sz="6000" b="1" dirty="0"/>
          </a:p>
        </p:txBody>
      </p:sp>
      <p:sp>
        <p:nvSpPr>
          <p:cNvPr id="3" name="object 76">
            <a:extLst>
              <a:ext uri="{FF2B5EF4-FFF2-40B4-BE49-F238E27FC236}">
                <a16:creationId xmlns:a16="http://schemas.microsoft.com/office/drawing/2014/main" id="{7C1D2DB6-7785-E224-7919-C8F2B3C66F4F}"/>
              </a:ext>
            </a:extLst>
          </p:cNvPr>
          <p:cNvSpPr txBox="1"/>
          <p:nvPr/>
        </p:nvSpPr>
        <p:spPr>
          <a:xfrm>
            <a:off x="3679754" y="4968000"/>
            <a:ext cx="3489960" cy="1858201"/>
          </a:xfrm>
          <a:prstGeom prst="rect">
            <a:avLst/>
          </a:prstGeom>
        </p:spPr>
        <p:txBody>
          <a:bodyPr vert="horz" wrap="square" lIns="0" tIns="11430" rIns="0" bIns="0" rtlCol="0">
            <a:spAutoFit/>
          </a:bodyPr>
          <a:lstStyle/>
          <a:p>
            <a:pPr marL="12700">
              <a:lnSpc>
                <a:spcPct val="100000"/>
              </a:lnSpc>
              <a:spcBef>
                <a:spcPts val="90"/>
              </a:spcBef>
            </a:pPr>
            <a:r>
              <a:rPr sz="12000" b="1" spc="-30" dirty="0">
                <a:solidFill>
                  <a:srgbClr val="FFFFFF"/>
                </a:solidFill>
                <a:latin typeface="+mj-lt"/>
                <a:cs typeface="Calibri"/>
              </a:rPr>
              <a:t>Pitch</a:t>
            </a:r>
            <a:endParaRPr sz="12000" dirty="0">
              <a:latin typeface="+mj-lt"/>
              <a:cs typeface="Calibri"/>
            </a:endParaRPr>
          </a:p>
        </p:txBody>
      </p:sp>
      <p:sp>
        <p:nvSpPr>
          <p:cNvPr id="4" name="Tijdelijke aanduiding voor dianummer 76">
            <a:extLst>
              <a:ext uri="{FF2B5EF4-FFF2-40B4-BE49-F238E27FC236}">
                <a16:creationId xmlns:a16="http://schemas.microsoft.com/office/drawing/2014/main" id="{E9678F5C-CEC1-2657-FD21-151D61ED6715}"/>
              </a:ext>
            </a:extLst>
          </p:cNvPr>
          <p:cNvSpPr>
            <a:spLocks noGrp="1"/>
          </p:cNvSpPr>
          <p:nvPr>
            <p:ph type="sldNum" sz="quarter" idx="7"/>
          </p:nvPr>
        </p:nvSpPr>
        <p:spPr>
          <a:xfrm>
            <a:off x="1532531" y="10514466"/>
            <a:ext cx="6574477" cy="258340"/>
          </a:xfrm>
        </p:spPr>
        <p:txBody>
          <a:bodyPr/>
          <a:lstStyle/>
          <a:p>
            <a:pPr marL="38100">
              <a:lnSpc>
                <a:spcPts val="1975"/>
              </a:lnSpc>
            </a:pPr>
            <a:r>
              <a:rPr lang="nl-NL" spc="50" dirty="0"/>
              <a:t>1  Pitch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sp>
        <p:nvSpPr>
          <p:cNvPr id="6" name="Tekstvak 5">
            <a:extLst>
              <a:ext uri="{FF2B5EF4-FFF2-40B4-BE49-F238E27FC236}">
                <a16:creationId xmlns:a16="http://schemas.microsoft.com/office/drawing/2014/main" id="{CAA7ADB0-D244-ACBF-B505-184572801C57}"/>
              </a:ext>
            </a:extLst>
          </p:cNvPr>
          <p:cNvSpPr txBox="1"/>
          <p:nvPr/>
        </p:nvSpPr>
        <p:spPr>
          <a:xfrm>
            <a:off x="3679754" y="6831197"/>
            <a:ext cx="12709176" cy="1077218"/>
          </a:xfrm>
          <a:prstGeom prst="rect">
            <a:avLst/>
          </a:prstGeom>
          <a:noFill/>
        </p:spPr>
        <p:txBody>
          <a:bodyPr wrap="square">
            <a:spAutoFit/>
          </a:bodyPr>
          <a:lstStyle/>
          <a:p>
            <a:pPr algn="l"/>
            <a:r>
              <a:rPr lang="nl-NL" sz="3200" b="1" dirty="0">
                <a:solidFill>
                  <a:srgbClr val="FFFFFF"/>
                </a:solidFill>
                <a:latin typeface="+mj-lt"/>
                <a:cs typeface="Calibri-Light"/>
              </a:rPr>
              <a:t>Bedoeld voor de mensen die de workshop willen promoten.</a:t>
            </a:r>
          </a:p>
          <a:p>
            <a:pPr algn="l"/>
            <a:r>
              <a:rPr lang="nl-NL" sz="3200" dirty="0">
                <a:solidFill>
                  <a:srgbClr val="FFFFFF"/>
                </a:solidFill>
                <a:latin typeface="+mj-lt"/>
                <a:cs typeface="Calibri-Light"/>
              </a:rPr>
              <a:t>De volgende zes dia’s geven inspiratie voor het geven van een pitch.</a:t>
            </a:r>
            <a:endParaRPr lang="nl-NL" sz="3200" b="1" dirty="0">
              <a:solidFill>
                <a:srgbClr val="F9E11E"/>
              </a:solidFill>
              <a:latin typeface="+mj-lt"/>
              <a:cs typeface="Calibri"/>
            </a:endParaRPr>
          </a:p>
        </p:txBody>
      </p:sp>
    </p:spTree>
    <p:extLst>
      <p:ext uri="{BB962C8B-B14F-4D97-AF65-F5344CB8AC3E}">
        <p14:creationId xmlns:p14="http://schemas.microsoft.com/office/powerpoint/2010/main" val="7949038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F0472B4-3B24-8923-9A20-9C0D1AFFE98B}"/>
              </a:ext>
            </a:extLst>
          </p:cNvPr>
          <p:cNvSpPr>
            <a:spLocks noGrp="1"/>
          </p:cNvSpPr>
          <p:nvPr>
            <p:ph type="sldNum" sz="quarter" idx="7"/>
          </p:nvPr>
        </p:nvSpPr>
        <p:spPr>
          <a:xfrm>
            <a:off x="1532532" y="10514466"/>
            <a:ext cx="8519518" cy="514821"/>
          </a:xfrm>
        </p:spPr>
        <p:txBody>
          <a:bodyPr/>
          <a:lstStyle/>
          <a:p>
            <a:pPr marL="38100">
              <a:lnSpc>
                <a:spcPts val="1975"/>
              </a:lnSpc>
            </a:pPr>
            <a:r>
              <a:rPr lang="nl-NL" dirty="0"/>
              <a:t>2</a:t>
            </a:r>
            <a:r>
              <a:rPr lang="nl-NL" spc="50" dirty="0"/>
              <a:t>  B</a:t>
            </a:r>
            <a:r>
              <a:rPr lang="nl-NL" dirty="0"/>
              <a:t>ouwstenen op maat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sp>
        <p:nvSpPr>
          <p:cNvPr id="3" name="object 2">
            <a:extLst>
              <a:ext uri="{FF2B5EF4-FFF2-40B4-BE49-F238E27FC236}">
                <a16:creationId xmlns:a16="http://schemas.microsoft.com/office/drawing/2014/main" id="{F8DE4AC6-4236-302C-A8C0-F3EF66319283}"/>
              </a:ext>
            </a:extLst>
          </p:cNvPr>
          <p:cNvSpPr txBox="1"/>
          <p:nvPr/>
        </p:nvSpPr>
        <p:spPr>
          <a:xfrm>
            <a:off x="12850612" y="1080000"/>
            <a:ext cx="5481838" cy="6647974"/>
          </a:xfrm>
          <a:prstGeom prst="rect">
            <a:avLst/>
          </a:prstGeom>
        </p:spPr>
        <p:txBody>
          <a:bodyPr vert="horz" wrap="square" lIns="0" tIns="0" rIns="0" bIns="0" rtlCol="0">
            <a:spAutoFit/>
          </a:bodyPr>
          <a:lstStyle/>
          <a:p>
            <a:pPr marR="5080">
              <a:tabLst>
                <a:tab pos="766445" algn="l"/>
              </a:tabLst>
            </a:pPr>
            <a:r>
              <a:rPr lang="nl-NL" sz="6000" b="1" dirty="0">
                <a:solidFill>
                  <a:srgbClr val="01689B"/>
                </a:solidFill>
                <a:latin typeface="+mj-lt"/>
              </a:rPr>
              <a:t>Topografische kaart van de omgeving</a:t>
            </a:r>
          </a:p>
          <a:p>
            <a:endParaRPr lang="nl-NL" sz="2800" dirty="0">
              <a:latin typeface="+mn-lt"/>
            </a:endParaRPr>
          </a:p>
          <a:p>
            <a:r>
              <a:rPr lang="nl-NL" sz="2800" dirty="0">
                <a:latin typeface="+mn-lt"/>
              </a:rPr>
              <a:t>Dit is een basiskaart van de omgeving. Deze laat de huidige functies zien (bebouwing, natuur, water).</a:t>
            </a:r>
          </a:p>
          <a:p>
            <a:endParaRPr lang="nl-NL" sz="2800" dirty="0">
              <a:highlight>
                <a:srgbClr val="FFFF00"/>
              </a:highlight>
              <a:latin typeface="+mn-lt"/>
            </a:endParaRPr>
          </a:p>
          <a:p>
            <a:r>
              <a:rPr lang="nl-NL" sz="2800" b="1" dirty="0">
                <a:latin typeface="+mn-lt"/>
                <a:cs typeface="Calibri"/>
              </a:rPr>
              <a:t>Waarom is zo’n kaart nodig?</a:t>
            </a:r>
            <a:endParaRPr lang="nl-NL" sz="2800" b="1" dirty="0">
              <a:latin typeface="+mn-lt"/>
            </a:endParaRPr>
          </a:p>
          <a:p>
            <a:r>
              <a:rPr lang="nl-NL" sz="2800" dirty="0">
                <a:solidFill>
                  <a:schemeClr val="tx1"/>
                </a:solidFill>
                <a:latin typeface="+mn-lt"/>
              </a:rPr>
              <a:t>Een dergelijke kaart is van belang om je goed te kunnen oriënteren.</a:t>
            </a:r>
          </a:p>
        </p:txBody>
      </p:sp>
      <p:pic>
        <p:nvPicPr>
          <p:cNvPr id="6" name="Afbeelding 5">
            <a:extLst>
              <a:ext uri="{FF2B5EF4-FFF2-40B4-BE49-F238E27FC236}">
                <a16:creationId xmlns:a16="http://schemas.microsoft.com/office/drawing/2014/main" id="{DA4476A0-E7DB-2E7E-DF8A-BF8B5EE9F1E4}"/>
              </a:ext>
            </a:extLst>
          </p:cNvPr>
          <p:cNvPicPr>
            <a:picLocks noChangeAspect="1"/>
          </p:cNvPicPr>
          <p:nvPr/>
        </p:nvPicPr>
        <p:blipFill>
          <a:blip r:embed="rId3"/>
          <a:stretch>
            <a:fillRect/>
          </a:stretch>
        </p:blipFill>
        <p:spPr>
          <a:xfrm>
            <a:off x="-19496" y="1190056"/>
            <a:ext cx="12648208" cy="8713210"/>
          </a:xfrm>
          <a:prstGeom prst="rect">
            <a:avLst/>
          </a:prstGeom>
        </p:spPr>
      </p:pic>
    </p:spTree>
    <p:extLst>
      <p:ext uri="{BB962C8B-B14F-4D97-AF65-F5344CB8AC3E}">
        <p14:creationId xmlns:p14="http://schemas.microsoft.com/office/powerpoint/2010/main" val="8710733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F0472B4-3B24-8923-9A20-9C0D1AFFE98B}"/>
              </a:ext>
            </a:extLst>
          </p:cNvPr>
          <p:cNvSpPr>
            <a:spLocks noGrp="1"/>
          </p:cNvSpPr>
          <p:nvPr>
            <p:ph type="sldNum" sz="quarter" idx="7"/>
          </p:nvPr>
        </p:nvSpPr>
        <p:spPr>
          <a:xfrm>
            <a:off x="1532532" y="10514466"/>
            <a:ext cx="8519518" cy="514821"/>
          </a:xfrm>
        </p:spPr>
        <p:txBody>
          <a:bodyPr/>
          <a:lstStyle/>
          <a:p>
            <a:pPr marL="38100">
              <a:lnSpc>
                <a:spcPts val="1975"/>
              </a:lnSpc>
            </a:pPr>
            <a:r>
              <a:rPr lang="nl-NL" dirty="0"/>
              <a:t>3</a:t>
            </a:r>
            <a:r>
              <a:rPr lang="nl-NL" spc="50" dirty="0"/>
              <a:t>  B</a:t>
            </a:r>
            <a:r>
              <a:rPr lang="nl-NL" dirty="0"/>
              <a:t>ouwstenen op maat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sp>
        <p:nvSpPr>
          <p:cNvPr id="3" name="object 2">
            <a:extLst>
              <a:ext uri="{FF2B5EF4-FFF2-40B4-BE49-F238E27FC236}">
                <a16:creationId xmlns:a16="http://schemas.microsoft.com/office/drawing/2014/main" id="{F8DE4AC6-4236-302C-A8C0-F3EF66319283}"/>
              </a:ext>
            </a:extLst>
          </p:cNvPr>
          <p:cNvSpPr txBox="1"/>
          <p:nvPr/>
        </p:nvSpPr>
        <p:spPr>
          <a:xfrm>
            <a:off x="12850612" y="1080000"/>
            <a:ext cx="5481838" cy="5724644"/>
          </a:xfrm>
          <a:prstGeom prst="rect">
            <a:avLst/>
          </a:prstGeom>
        </p:spPr>
        <p:txBody>
          <a:bodyPr vert="horz" wrap="square" lIns="0" tIns="0" rIns="0" bIns="0" rtlCol="0">
            <a:spAutoFit/>
          </a:bodyPr>
          <a:lstStyle/>
          <a:p>
            <a:pPr marR="5080">
              <a:tabLst>
                <a:tab pos="766445" algn="l"/>
              </a:tabLst>
            </a:pPr>
            <a:r>
              <a:rPr lang="nl-NL" sz="6000" b="1" dirty="0">
                <a:solidFill>
                  <a:srgbClr val="01689B"/>
                </a:solidFill>
                <a:latin typeface="+mj-lt"/>
              </a:rPr>
              <a:t>Kaart met watergangen</a:t>
            </a:r>
          </a:p>
          <a:p>
            <a:endParaRPr lang="nl-NL" sz="2800" dirty="0">
              <a:latin typeface="+mn-lt"/>
            </a:endParaRPr>
          </a:p>
          <a:p>
            <a:r>
              <a:rPr lang="nl-NL" sz="2800" dirty="0">
                <a:latin typeface="+mn-lt"/>
              </a:rPr>
              <a:t>Dit is een uitbreiding op de kaart van de vorige dia. Op deze kaart ze je ook de grootste watergangen. </a:t>
            </a:r>
          </a:p>
          <a:p>
            <a:endParaRPr lang="nl-NL" sz="2800" dirty="0">
              <a:highlight>
                <a:srgbClr val="FFFF00"/>
              </a:highlight>
              <a:latin typeface="+mn-lt"/>
            </a:endParaRPr>
          </a:p>
          <a:p>
            <a:r>
              <a:rPr lang="nl-NL" sz="2800" b="1" dirty="0">
                <a:latin typeface="+mn-lt"/>
                <a:cs typeface="Calibri"/>
              </a:rPr>
              <a:t>Waarom is zo’n kaart nodig?</a:t>
            </a:r>
            <a:endParaRPr lang="nl-NL" sz="2800" b="1" dirty="0">
              <a:latin typeface="+mn-lt"/>
            </a:endParaRPr>
          </a:p>
          <a:p>
            <a:r>
              <a:rPr lang="nl-NL" sz="2800" dirty="0">
                <a:solidFill>
                  <a:schemeClr val="tx1"/>
                </a:solidFill>
                <a:latin typeface="+mn-lt"/>
              </a:rPr>
              <a:t>Als je water en bodem sturend wilt handelen, dan moet je kennis hebben van het bodem en watersysteem!</a:t>
            </a:r>
          </a:p>
        </p:txBody>
      </p:sp>
      <p:pic>
        <p:nvPicPr>
          <p:cNvPr id="4" name="Afbeelding 3">
            <a:extLst>
              <a:ext uri="{FF2B5EF4-FFF2-40B4-BE49-F238E27FC236}">
                <a16:creationId xmlns:a16="http://schemas.microsoft.com/office/drawing/2014/main" id="{E67C2CFF-0D04-687C-A06C-0103046F1C6B}"/>
              </a:ext>
            </a:extLst>
          </p:cNvPr>
          <p:cNvPicPr>
            <a:picLocks noChangeAspect="1"/>
          </p:cNvPicPr>
          <p:nvPr/>
        </p:nvPicPr>
        <p:blipFill rotWithShape="1">
          <a:blip r:embed="rId3">
            <a:extLst>
              <a:ext uri="{28A0092B-C50C-407E-A947-70E740481C1C}">
                <a14:useLocalDpi xmlns:a14="http://schemas.microsoft.com/office/drawing/2010/main" val="0"/>
              </a:ext>
            </a:extLst>
          </a:blip>
          <a:srcRect t="1" b="657"/>
          <a:stretch/>
        </p:blipFill>
        <p:spPr>
          <a:xfrm>
            <a:off x="0" y="1190055"/>
            <a:ext cx="12638872" cy="8712000"/>
          </a:xfrm>
          <a:prstGeom prst="rect">
            <a:avLst/>
          </a:prstGeom>
        </p:spPr>
      </p:pic>
    </p:spTree>
    <p:extLst>
      <p:ext uri="{BB962C8B-B14F-4D97-AF65-F5344CB8AC3E}">
        <p14:creationId xmlns:p14="http://schemas.microsoft.com/office/powerpoint/2010/main" val="2764926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F0472B4-3B24-8923-9A20-9C0D1AFFE98B}"/>
              </a:ext>
            </a:extLst>
          </p:cNvPr>
          <p:cNvSpPr>
            <a:spLocks noGrp="1"/>
          </p:cNvSpPr>
          <p:nvPr>
            <p:ph type="sldNum" sz="quarter" idx="7"/>
          </p:nvPr>
        </p:nvSpPr>
        <p:spPr>
          <a:xfrm>
            <a:off x="1532532" y="10514466"/>
            <a:ext cx="8519518" cy="258340"/>
          </a:xfrm>
        </p:spPr>
        <p:txBody>
          <a:bodyPr/>
          <a:lstStyle/>
          <a:p>
            <a:pPr marL="38100">
              <a:lnSpc>
                <a:spcPts val="1975"/>
              </a:lnSpc>
            </a:pPr>
            <a:r>
              <a:rPr lang="nl-NL" dirty="0"/>
              <a:t>4</a:t>
            </a:r>
            <a:r>
              <a:rPr lang="nl-NL" spc="50" dirty="0"/>
              <a:t>  B</a:t>
            </a:r>
            <a:r>
              <a:rPr lang="nl-NL" dirty="0"/>
              <a:t>ouwstenen op maat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sp>
        <p:nvSpPr>
          <p:cNvPr id="3" name="object 2">
            <a:extLst>
              <a:ext uri="{FF2B5EF4-FFF2-40B4-BE49-F238E27FC236}">
                <a16:creationId xmlns:a16="http://schemas.microsoft.com/office/drawing/2014/main" id="{F8DE4AC6-4236-302C-A8C0-F3EF66319283}"/>
              </a:ext>
            </a:extLst>
          </p:cNvPr>
          <p:cNvSpPr txBox="1"/>
          <p:nvPr/>
        </p:nvSpPr>
        <p:spPr>
          <a:xfrm>
            <a:off x="12850612" y="1080000"/>
            <a:ext cx="5481838" cy="5232202"/>
          </a:xfrm>
          <a:prstGeom prst="rect">
            <a:avLst/>
          </a:prstGeom>
        </p:spPr>
        <p:txBody>
          <a:bodyPr vert="horz" wrap="square" lIns="0" tIns="0" rIns="0" bIns="0" rtlCol="0" anchor="t">
            <a:spAutoFit/>
          </a:bodyPr>
          <a:lstStyle/>
          <a:p>
            <a:pPr marR="5080">
              <a:tabLst>
                <a:tab pos="766445" algn="l"/>
              </a:tabLst>
            </a:pPr>
            <a:r>
              <a:rPr lang="nl-NL" sz="6000" b="1" dirty="0">
                <a:solidFill>
                  <a:srgbClr val="01689B"/>
                </a:solidFill>
                <a:latin typeface="+mj-lt"/>
              </a:rPr>
              <a:t>AHN </a:t>
            </a:r>
          </a:p>
          <a:p>
            <a:endParaRPr lang="nl-NL" sz="2800" dirty="0">
              <a:latin typeface="+mn-lt"/>
            </a:endParaRPr>
          </a:p>
          <a:p>
            <a:r>
              <a:rPr lang="nl-NL" sz="2800" dirty="0">
                <a:latin typeface="+mn-lt"/>
              </a:rPr>
              <a:t>De </a:t>
            </a:r>
            <a:r>
              <a:rPr lang="nl-NL" sz="2800" dirty="0">
                <a:solidFill>
                  <a:srgbClr val="01689B"/>
                </a:solidFill>
                <a:latin typeface="+mn-lt"/>
                <a:hlinkClick r:id="rId3">
                  <a:extLst>
                    <a:ext uri="{A12FA001-AC4F-418D-AE19-62706E023703}">
                      <ahyp:hlinkClr xmlns:ahyp="http://schemas.microsoft.com/office/drawing/2018/hyperlinkcolor" val="tx"/>
                    </a:ext>
                  </a:extLst>
                </a:hlinkClick>
              </a:rPr>
              <a:t>Algemene Hoogtekaart Nederland </a:t>
            </a:r>
            <a:r>
              <a:rPr lang="nl-NL" sz="2800" dirty="0">
                <a:latin typeface="+mn-lt"/>
              </a:rPr>
              <a:t>laat zien waar de laagtes en hoogtes zich in het landschap begeven. </a:t>
            </a:r>
          </a:p>
          <a:p>
            <a:endParaRPr lang="nl-NL" sz="2800" dirty="0">
              <a:highlight>
                <a:srgbClr val="FFFF00"/>
              </a:highlight>
              <a:latin typeface="+mn-lt"/>
            </a:endParaRPr>
          </a:p>
          <a:p>
            <a:r>
              <a:rPr lang="nl-NL" sz="2800" b="1" dirty="0">
                <a:latin typeface="+mn-lt"/>
                <a:cs typeface="Calibri"/>
              </a:rPr>
              <a:t>Waarom is zo’n kaart nodig?</a:t>
            </a:r>
            <a:endParaRPr lang="nl-NL" sz="2800" b="1" dirty="0">
              <a:latin typeface="+mn-lt"/>
            </a:endParaRPr>
          </a:p>
          <a:p>
            <a:r>
              <a:rPr lang="nl-NL" sz="2800" dirty="0">
                <a:solidFill>
                  <a:schemeClr val="tx1"/>
                </a:solidFill>
                <a:latin typeface="+mn-lt"/>
              </a:rPr>
              <a:t>Over het algemeen geldt: hoe lager, hoe natter.</a:t>
            </a:r>
          </a:p>
          <a:p>
            <a:r>
              <a:rPr lang="nl-NL" sz="2800" dirty="0">
                <a:solidFill>
                  <a:schemeClr val="tx1"/>
                </a:solidFill>
                <a:latin typeface="+mn-lt"/>
              </a:rPr>
              <a:t>En ook: water stroomt van hoog naar laag.</a:t>
            </a:r>
          </a:p>
        </p:txBody>
      </p:sp>
      <p:pic>
        <p:nvPicPr>
          <p:cNvPr id="5" name="Afbeelding 4">
            <a:extLst>
              <a:ext uri="{FF2B5EF4-FFF2-40B4-BE49-F238E27FC236}">
                <a16:creationId xmlns:a16="http://schemas.microsoft.com/office/drawing/2014/main" id="{DDD36113-A59A-8CC7-BE1B-C0EF2851B46D}"/>
              </a:ext>
            </a:extLst>
          </p:cNvPr>
          <p:cNvPicPr>
            <a:picLocks noChangeAspect="1"/>
          </p:cNvPicPr>
          <p:nvPr/>
        </p:nvPicPr>
        <p:blipFill rotWithShape="1">
          <a:blip r:embed="rId4"/>
          <a:srcRect t="797" r="22" b="-505"/>
          <a:stretch/>
        </p:blipFill>
        <p:spPr>
          <a:xfrm>
            <a:off x="-29350" y="1188000"/>
            <a:ext cx="12636000" cy="8748000"/>
          </a:xfrm>
          <a:prstGeom prst="rect">
            <a:avLst/>
          </a:prstGeom>
        </p:spPr>
      </p:pic>
    </p:spTree>
    <p:extLst>
      <p:ext uri="{BB962C8B-B14F-4D97-AF65-F5344CB8AC3E}">
        <p14:creationId xmlns:p14="http://schemas.microsoft.com/office/powerpoint/2010/main" val="13633589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F0472B4-3B24-8923-9A20-9C0D1AFFE98B}"/>
              </a:ext>
            </a:extLst>
          </p:cNvPr>
          <p:cNvSpPr>
            <a:spLocks noGrp="1"/>
          </p:cNvSpPr>
          <p:nvPr>
            <p:ph type="sldNum" sz="quarter" idx="7"/>
          </p:nvPr>
        </p:nvSpPr>
        <p:spPr>
          <a:xfrm>
            <a:off x="1532532" y="10514466"/>
            <a:ext cx="8519518" cy="258340"/>
          </a:xfrm>
        </p:spPr>
        <p:txBody>
          <a:bodyPr/>
          <a:lstStyle/>
          <a:p>
            <a:pPr marL="38100">
              <a:lnSpc>
                <a:spcPts val="1975"/>
              </a:lnSpc>
            </a:pPr>
            <a:r>
              <a:rPr lang="nl-NL" dirty="0"/>
              <a:t>5</a:t>
            </a:r>
            <a:r>
              <a:rPr lang="nl-NL" spc="50" dirty="0"/>
              <a:t>  B</a:t>
            </a:r>
            <a:r>
              <a:rPr lang="nl-NL" dirty="0"/>
              <a:t>ouwstenen op maat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sp>
        <p:nvSpPr>
          <p:cNvPr id="3" name="object 2">
            <a:extLst>
              <a:ext uri="{FF2B5EF4-FFF2-40B4-BE49-F238E27FC236}">
                <a16:creationId xmlns:a16="http://schemas.microsoft.com/office/drawing/2014/main" id="{F8DE4AC6-4236-302C-A8C0-F3EF66319283}"/>
              </a:ext>
            </a:extLst>
          </p:cNvPr>
          <p:cNvSpPr txBox="1"/>
          <p:nvPr/>
        </p:nvSpPr>
        <p:spPr>
          <a:xfrm>
            <a:off x="12850612" y="1080000"/>
            <a:ext cx="5481838" cy="8248412"/>
          </a:xfrm>
          <a:prstGeom prst="rect">
            <a:avLst/>
          </a:prstGeom>
        </p:spPr>
        <p:txBody>
          <a:bodyPr vert="horz" wrap="square" lIns="0" tIns="0" rIns="0" bIns="0" rtlCol="0">
            <a:spAutoFit/>
          </a:bodyPr>
          <a:lstStyle/>
          <a:p>
            <a:pPr marR="5080">
              <a:tabLst>
                <a:tab pos="766445" algn="l"/>
              </a:tabLst>
            </a:pPr>
            <a:r>
              <a:rPr lang="nl-NL" sz="6000" b="1" dirty="0">
                <a:solidFill>
                  <a:srgbClr val="01689B"/>
                </a:solidFill>
                <a:latin typeface="+mj-lt"/>
              </a:rPr>
              <a:t>Bodemkaart</a:t>
            </a:r>
          </a:p>
          <a:p>
            <a:endParaRPr lang="nl-NL" sz="2800" dirty="0">
              <a:latin typeface="+mn-lt"/>
            </a:endParaRPr>
          </a:p>
          <a:p>
            <a:r>
              <a:rPr lang="nl-NL" sz="2800" dirty="0">
                <a:latin typeface="+mn-lt"/>
              </a:rPr>
              <a:t>Een bodemkaart laat de verschillende bodemtypen zien. </a:t>
            </a:r>
          </a:p>
          <a:p>
            <a:endParaRPr lang="nl-NL" sz="2800" dirty="0">
              <a:highlight>
                <a:srgbClr val="FFFF00"/>
              </a:highlight>
              <a:latin typeface="+mn-lt"/>
            </a:endParaRPr>
          </a:p>
          <a:p>
            <a:r>
              <a:rPr lang="nl-NL" sz="2800" b="1" dirty="0">
                <a:latin typeface="+mn-lt"/>
                <a:cs typeface="Calibri"/>
              </a:rPr>
              <a:t>Waarom is zo’n kaart nodig?</a:t>
            </a:r>
            <a:endParaRPr lang="nl-NL" sz="2800" b="1" dirty="0">
              <a:latin typeface="+mn-lt"/>
            </a:endParaRPr>
          </a:p>
          <a:p>
            <a:r>
              <a:rPr lang="nl-NL" sz="2800" dirty="0">
                <a:solidFill>
                  <a:schemeClr val="tx1"/>
                </a:solidFill>
                <a:latin typeface="+mn-lt"/>
              </a:rPr>
              <a:t>Als je voor een locatie weet met welk type bodem je te maken hebt, dan kun je beter inschatten welke functie op deze locatie past (of niet). Zo is het ene bodemtype beter geschikt om water door te laten dan het andere. Dit betekent ook, wanneer je op die locatie wilt bouwen, meer of minder ruimte reserveren voor waterberging. </a:t>
            </a:r>
          </a:p>
          <a:p>
            <a:r>
              <a:rPr lang="nl-NL" sz="2800" dirty="0">
                <a:solidFill>
                  <a:schemeClr val="tx1"/>
                </a:solidFill>
                <a:latin typeface="+mn-lt"/>
              </a:rPr>
              <a:t>Een goede website voor bodemkaarten is: </a:t>
            </a:r>
            <a:r>
              <a:rPr lang="nl-NL" sz="2800" dirty="0">
                <a:solidFill>
                  <a:srgbClr val="01689B"/>
                </a:solidFill>
                <a:latin typeface="+mn-lt"/>
                <a:hlinkClick r:id="rId4">
                  <a:extLst>
                    <a:ext uri="{A12FA001-AC4F-418D-AE19-62706E023703}">
                      <ahyp:hlinkClr xmlns:ahyp="http://schemas.microsoft.com/office/drawing/2018/hyperlinkcolor" val="tx"/>
                    </a:ext>
                  </a:extLst>
                </a:hlinkClick>
              </a:rPr>
              <a:t>Bodemdata</a:t>
            </a:r>
            <a:r>
              <a:rPr lang="nl-NL" sz="2800" dirty="0">
                <a:solidFill>
                  <a:srgbClr val="01689B"/>
                </a:solidFill>
                <a:latin typeface="+mn-lt"/>
              </a:rPr>
              <a:t>.</a:t>
            </a:r>
            <a:endParaRPr lang="nl-NL" sz="2800" dirty="0">
              <a:solidFill>
                <a:schemeClr val="tx1"/>
              </a:solidFill>
              <a:latin typeface="+mn-lt"/>
            </a:endParaRPr>
          </a:p>
        </p:txBody>
      </p:sp>
      <p:pic>
        <p:nvPicPr>
          <p:cNvPr id="5" name="Afbeelding 4" descr="Afbeelding met tekst, kaart, schermopname&#10;&#10;Automatisch gegenereerde beschrijving">
            <a:extLst>
              <a:ext uri="{FF2B5EF4-FFF2-40B4-BE49-F238E27FC236}">
                <a16:creationId xmlns:a16="http://schemas.microsoft.com/office/drawing/2014/main" id="{BEC65ADF-2B37-C827-16C5-63C1ABC79FAA}"/>
              </a:ext>
            </a:extLst>
          </p:cNvPr>
          <p:cNvPicPr>
            <a:picLocks noChangeAspect="1"/>
          </p:cNvPicPr>
          <p:nvPr/>
        </p:nvPicPr>
        <p:blipFill rotWithShape="1">
          <a:blip r:embed="rId5">
            <a:extLst>
              <a:ext uri="{28A0092B-C50C-407E-A947-70E740481C1C}">
                <a14:useLocalDpi xmlns:a14="http://schemas.microsoft.com/office/drawing/2010/main" val="0"/>
              </a:ext>
            </a:extLst>
          </a:blip>
          <a:srcRect t="4922" r="44672" b="20839"/>
          <a:stretch/>
        </p:blipFill>
        <p:spPr>
          <a:xfrm>
            <a:off x="1220" y="1302472"/>
            <a:ext cx="12420000" cy="8640000"/>
          </a:xfrm>
          <a:prstGeom prst="rect">
            <a:avLst/>
          </a:prstGeom>
        </p:spPr>
      </p:pic>
    </p:spTree>
    <p:extLst>
      <p:ext uri="{BB962C8B-B14F-4D97-AF65-F5344CB8AC3E}">
        <p14:creationId xmlns:p14="http://schemas.microsoft.com/office/powerpoint/2010/main" val="19597556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F8DE4AC6-4236-302C-A8C0-F3EF66319283}"/>
              </a:ext>
            </a:extLst>
          </p:cNvPr>
          <p:cNvSpPr txBox="1"/>
          <p:nvPr/>
        </p:nvSpPr>
        <p:spPr>
          <a:xfrm>
            <a:off x="12850612" y="1080000"/>
            <a:ext cx="6346708" cy="7017306"/>
          </a:xfrm>
          <a:prstGeom prst="rect">
            <a:avLst/>
          </a:prstGeom>
        </p:spPr>
        <p:txBody>
          <a:bodyPr vert="horz" wrap="square" lIns="0" tIns="0" rIns="0" bIns="0" rtlCol="0">
            <a:spAutoFit/>
          </a:bodyPr>
          <a:lstStyle/>
          <a:p>
            <a:pPr marR="5080">
              <a:tabLst>
                <a:tab pos="766445" algn="l"/>
              </a:tabLst>
            </a:pPr>
            <a:r>
              <a:rPr lang="nl-NL" sz="6000" b="1" dirty="0">
                <a:solidFill>
                  <a:srgbClr val="01689B"/>
                </a:solidFill>
                <a:latin typeface="+mj-lt"/>
              </a:rPr>
              <a:t>Klimaatonderlegger</a:t>
            </a:r>
          </a:p>
          <a:p>
            <a:pPr marR="5080">
              <a:tabLst>
                <a:tab pos="766445" algn="l"/>
              </a:tabLst>
            </a:pPr>
            <a:r>
              <a:rPr lang="nl-NL" sz="3200" b="1" dirty="0">
                <a:solidFill>
                  <a:srgbClr val="39870C"/>
                </a:solidFill>
                <a:latin typeface="+mj-lt"/>
              </a:rPr>
              <a:t>Bodem en water sturend</a:t>
            </a:r>
          </a:p>
          <a:p>
            <a:endParaRPr lang="nl-NL" sz="2800" dirty="0">
              <a:latin typeface="+mn-lt"/>
            </a:endParaRPr>
          </a:p>
          <a:p>
            <a:r>
              <a:rPr lang="nl-NL" sz="2800" dirty="0">
                <a:solidFill>
                  <a:srgbClr val="01689B"/>
                </a:solidFill>
                <a:latin typeface="+mn-lt"/>
                <a:hlinkClick r:id="rId4">
                  <a:extLst>
                    <a:ext uri="{A12FA001-AC4F-418D-AE19-62706E023703}">
                      <ahyp:hlinkClr xmlns:ahyp="http://schemas.microsoft.com/office/drawing/2018/hyperlinkcolor" val="tx"/>
                    </a:ext>
                  </a:extLst>
                </a:hlinkClick>
              </a:rPr>
              <a:t>De klimaatonderlegger</a:t>
            </a:r>
            <a:r>
              <a:rPr lang="nl-NL" sz="2800" dirty="0">
                <a:solidFill>
                  <a:srgbClr val="01689B"/>
                </a:solidFill>
                <a:latin typeface="+mn-lt"/>
              </a:rPr>
              <a:t> </a:t>
            </a:r>
            <a:r>
              <a:rPr lang="nl-NL" sz="2800" dirty="0">
                <a:latin typeface="+mn-lt"/>
              </a:rPr>
              <a:t>is een gelaagde kaart van Noord-Brabant die op basis van bodem, water en lucht inzicht geeft in het lokale klimaatsysteem.</a:t>
            </a:r>
          </a:p>
          <a:p>
            <a:endParaRPr lang="nl-NL" sz="2800" dirty="0">
              <a:highlight>
                <a:srgbClr val="FFFF00"/>
              </a:highlight>
              <a:latin typeface="+mn-lt"/>
            </a:endParaRPr>
          </a:p>
          <a:p>
            <a:r>
              <a:rPr lang="nl-NL" sz="2800" b="1" dirty="0">
                <a:latin typeface="+mn-lt"/>
                <a:cs typeface="Calibri"/>
              </a:rPr>
              <a:t>Waarom is zo’n kaart nodig?</a:t>
            </a:r>
            <a:endParaRPr lang="nl-NL" sz="2800" b="1" dirty="0">
              <a:latin typeface="+mn-lt"/>
            </a:endParaRPr>
          </a:p>
          <a:p>
            <a:r>
              <a:rPr lang="nl-NL" sz="2800" dirty="0">
                <a:solidFill>
                  <a:schemeClr val="tx1"/>
                </a:solidFill>
                <a:latin typeface="+mn-lt"/>
              </a:rPr>
              <a:t>De Klimaatonderlegger laat zien wat de beperkingen en kansen zijn van het natuurlijke systeem. Je kunt hiermee in gesprek over wat ruimtelijk functioneel past, gegeven het watersysteem, bodemeigenschappen, het reliëf. </a:t>
            </a:r>
          </a:p>
        </p:txBody>
      </p:sp>
      <p:sp>
        <p:nvSpPr>
          <p:cNvPr id="2" name="Tijdelijke aanduiding voor dianummer 1">
            <a:extLst>
              <a:ext uri="{FF2B5EF4-FFF2-40B4-BE49-F238E27FC236}">
                <a16:creationId xmlns:a16="http://schemas.microsoft.com/office/drawing/2014/main" id="{BF0472B4-3B24-8923-9A20-9C0D1AFFE98B}"/>
              </a:ext>
            </a:extLst>
          </p:cNvPr>
          <p:cNvSpPr>
            <a:spLocks noGrp="1"/>
          </p:cNvSpPr>
          <p:nvPr>
            <p:ph type="sldNum" sz="quarter" idx="7"/>
          </p:nvPr>
        </p:nvSpPr>
        <p:spPr>
          <a:xfrm>
            <a:off x="1532532" y="10514466"/>
            <a:ext cx="8519518" cy="258340"/>
          </a:xfrm>
        </p:spPr>
        <p:txBody>
          <a:bodyPr/>
          <a:lstStyle/>
          <a:p>
            <a:pPr marL="38100">
              <a:lnSpc>
                <a:spcPts val="1975"/>
              </a:lnSpc>
            </a:pPr>
            <a:r>
              <a:rPr lang="nl-NL" dirty="0"/>
              <a:t>6</a:t>
            </a:r>
            <a:r>
              <a:rPr lang="nl-NL" spc="50" dirty="0"/>
              <a:t>  B</a:t>
            </a:r>
            <a:r>
              <a:rPr lang="nl-NL" dirty="0"/>
              <a:t>ouwstenen op maat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pic>
        <p:nvPicPr>
          <p:cNvPr id="4" name="Afbeelding 3">
            <a:extLst>
              <a:ext uri="{FF2B5EF4-FFF2-40B4-BE49-F238E27FC236}">
                <a16:creationId xmlns:a16="http://schemas.microsoft.com/office/drawing/2014/main" id="{32B4DB93-062A-87F6-B08D-ADA9FA4ED421}"/>
              </a:ext>
            </a:extLst>
          </p:cNvPr>
          <p:cNvPicPr>
            <a:picLocks noChangeAspect="1"/>
          </p:cNvPicPr>
          <p:nvPr/>
        </p:nvPicPr>
        <p:blipFill rotWithShape="1">
          <a:blip r:embed="rId5"/>
          <a:srcRect l="9792" t="12708" r="23073" b="3889"/>
          <a:stretch/>
        </p:blipFill>
        <p:spPr>
          <a:xfrm>
            <a:off x="0" y="1269325"/>
            <a:ext cx="12420000" cy="8679033"/>
          </a:xfrm>
          <a:prstGeom prst="rect">
            <a:avLst/>
          </a:prstGeom>
        </p:spPr>
      </p:pic>
    </p:spTree>
    <p:extLst>
      <p:ext uri="{BB962C8B-B14F-4D97-AF65-F5344CB8AC3E}">
        <p14:creationId xmlns:p14="http://schemas.microsoft.com/office/powerpoint/2010/main" val="24408774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F8DE4AC6-4236-302C-A8C0-F3EF66319283}"/>
              </a:ext>
            </a:extLst>
          </p:cNvPr>
          <p:cNvSpPr txBox="1"/>
          <p:nvPr/>
        </p:nvSpPr>
        <p:spPr>
          <a:xfrm>
            <a:off x="12850611" y="1080000"/>
            <a:ext cx="6194893" cy="8371523"/>
          </a:xfrm>
          <a:prstGeom prst="rect">
            <a:avLst/>
          </a:prstGeom>
        </p:spPr>
        <p:txBody>
          <a:bodyPr vert="horz" wrap="square" lIns="0" tIns="0" rIns="0" bIns="0" rtlCol="0" anchor="t">
            <a:spAutoFit/>
          </a:bodyPr>
          <a:lstStyle/>
          <a:p>
            <a:pPr marR="5080">
              <a:tabLst>
                <a:tab pos="766445" algn="l"/>
              </a:tabLst>
            </a:pPr>
            <a:r>
              <a:rPr lang="nl-NL" sz="6000" b="1" u="sng" dirty="0">
                <a:solidFill>
                  <a:srgbClr val="01689B"/>
                </a:solidFill>
                <a:latin typeface="+mj-lt"/>
                <a:hlinkClick r:id="rId4">
                  <a:extLst>
                    <a:ext uri="{A12FA001-AC4F-418D-AE19-62706E023703}">
                      <ahyp:hlinkClr xmlns:ahyp="http://schemas.microsoft.com/office/drawing/2018/hyperlinkcolor" val="tx"/>
                    </a:ext>
                  </a:extLst>
                </a:hlinkClick>
              </a:rPr>
              <a:t>Watersignalerings-kaart </a:t>
            </a:r>
          </a:p>
          <a:p>
            <a:pPr marR="5080">
              <a:tabLst>
                <a:tab pos="766445" algn="l"/>
              </a:tabLst>
            </a:pPr>
            <a:r>
              <a:rPr lang="nl-NL" sz="6000" b="1" u="sng" dirty="0">
                <a:solidFill>
                  <a:srgbClr val="01689B"/>
                </a:solidFill>
                <a:latin typeface="+mj-lt"/>
                <a:hlinkClick r:id="rId4">
                  <a:extLst>
                    <a:ext uri="{A12FA001-AC4F-418D-AE19-62706E023703}">
                      <ahyp:hlinkClr xmlns:ahyp="http://schemas.microsoft.com/office/drawing/2018/hyperlinkcolor" val="tx"/>
                    </a:ext>
                  </a:extLst>
                </a:hlinkClick>
              </a:rPr>
              <a:t>Noord-Brabant</a:t>
            </a:r>
            <a:endParaRPr lang="nl-NL" sz="6000" b="1" u="sng" dirty="0">
              <a:solidFill>
                <a:srgbClr val="01689B"/>
              </a:solidFill>
              <a:latin typeface="+mj-lt"/>
            </a:endParaRPr>
          </a:p>
          <a:p>
            <a:endParaRPr lang="nl-NL" sz="2800" dirty="0">
              <a:latin typeface="+mn-lt"/>
            </a:endParaRPr>
          </a:p>
          <a:p>
            <a:r>
              <a:rPr lang="nl-NL" sz="2800" dirty="0">
                <a:latin typeface="+mn-lt"/>
              </a:rPr>
              <a:t>Deze kaart is gemaakt voor de provincie Noord-Brabant. </a:t>
            </a:r>
          </a:p>
          <a:p>
            <a:endParaRPr lang="nl-NL" sz="2800" dirty="0">
              <a:highlight>
                <a:srgbClr val="FFFF00"/>
              </a:highlight>
              <a:latin typeface="+mn-lt"/>
            </a:endParaRPr>
          </a:p>
          <a:p>
            <a:r>
              <a:rPr lang="nl-NL" sz="2800" b="1" dirty="0">
                <a:latin typeface="+mn-lt"/>
                <a:cs typeface="Calibri"/>
              </a:rPr>
              <a:t>Waarom is zo’n kaart nodig?</a:t>
            </a:r>
            <a:endParaRPr lang="nl-NL" sz="2800" b="1" dirty="0">
              <a:latin typeface="+mn-lt"/>
            </a:endParaRPr>
          </a:p>
          <a:p>
            <a:r>
              <a:rPr lang="nl-NL" sz="2800" dirty="0">
                <a:solidFill>
                  <a:schemeClr val="tx1"/>
                </a:solidFill>
                <a:latin typeface="+mn-lt"/>
              </a:rPr>
              <a:t>Deze kaart geeft aan waar het watersysteem wel of niet geschikt is voor nieuwe verstedelijking. </a:t>
            </a:r>
            <a:endParaRPr lang="nl-NL" sz="2800" dirty="0">
              <a:solidFill>
                <a:schemeClr val="tx1"/>
              </a:solidFill>
              <a:latin typeface="+mn-lt"/>
              <a:cs typeface="Calibri"/>
            </a:endParaRPr>
          </a:p>
          <a:p>
            <a:endParaRPr lang="nl-NL" sz="2800" dirty="0">
              <a:solidFill>
                <a:schemeClr val="tx1"/>
              </a:solidFill>
              <a:latin typeface="+mn-lt"/>
            </a:endParaRPr>
          </a:p>
          <a:p>
            <a:r>
              <a:rPr lang="nl-NL" sz="2800" dirty="0">
                <a:solidFill>
                  <a:schemeClr val="tx1"/>
                </a:solidFill>
                <a:latin typeface="+mn-lt"/>
              </a:rPr>
              <a:t>Bekeken vanuit drie indicatoren:</a:t>
            </a:r>
          </a:p>
          <a:p>
            <a:pPr marL="457200" indent="-457200">
              <a:buClr>
                <a:srgbClr val="39870C"/>
              </a:buClr>
              <a:buFont typeface="Arial" panose="020B0604020202020204" pitchFamily="34" charset="0"/>
              <a:buChar char="•"/>
            </a:pPr>
            <a:r>
              <a:rPr lang="nl-NL" sz="2800" dirty="0">
                <a:solidFill>
                  <a:schemeClr val="tx1"/>
                </a:solidFill>
                <a:latin typeface="+mn-lt"/>
              </a:rPr>
              <a:t>Waterveiligheid</a:t>
            </a:r>
          </a:p>
          <a:p>
            <a:pPr marL="457200" indent="-457200">
              <a:buClr>
                <a:srgbClr val="39870C"/>
              </a:buClr>
              <a:buFont typeface="Arial" panose="020B0604020202020204" pitchFamily="34" charset="0"/>
              <a:buChar char="•"/>
            </a:pPr>
            <a:r>
              <a:rPr lang="nl-NL" sz="2800" dirty="0">
                <a:solidFill>
                  <a:schemeClr val="tx1"/>
                </a:solidFill>
                <a:latin typeface="+mn-lt"/>
              </a:rPr>
              <a:t>Wateroverlast</a:t>
            </a:r>
          </a:p>
          <a:p>
            <a:pPr marL="457200" indent="-457200">
              <a:buClr>
                <a:srgbClr val="39870C"/>
              </a:buClr>
              <a:buFont typeface="Arial" panose="020B0604020202020204" pitchFamily="34" charset="0"/>
              <a:buChar char="•"/>
            </a:pPr>
            <a:r>
              <a:rPr lang="nl-NL" sz="2800" dirty="0">
                <a:solidFill>
                  <a:schemeClr val="tx1"/>
                </a:solidFill>
                <a:latin typeface="+mn-lt"/>
              </a:rPr>
              <a:t>Ruimte voor een robuust watersysteem</a:t>
            </a:r>
          </a:p>
        </p:txBody>
      </p:sp>
      <p:sp>
        <p:nvSpPr>
          <p:cNvPr id="2" name="Tijdelijke aanduiding voor dianummer 1">
            <a:extLst>
              <a:ext uri="{FF2B5EF4-FFF2-40B4-BE49-F238E27FC236}">
                <a16:creationId xmlns:a16="http://schemas.microsoft.com/office/drawing/2014/main" id="{BF0472B4-3B24-8923-9A20-9C0D1AFFE98B}"/>
              </a:ext>
            </a:extLst>
          </p:cNvPr>
          <p:cNvSpPr>
            <a:spLocks noGrp="1"/>
          </p:cNvSpPr>
          <p:nvPr>
            <p:ph type="sldNum" sz="quarter" idx="7"/>
          </p:nvPr>
        </p:nvSpPr>
        <p:spPr>
          <a:xfrm>
            <a:off x="1532532" y="10514466"/>
            <a:ext cx="8519518" cy="258340"/>
          </a:xfrm>
        </p:spPr>
        <p:txBody>
          <a:bodyPr/>
          <a:lstStyle/>
          <a:p>
            <a:pPr marL="38100">
              <a:lnSpc>
                <a:spcPts val="1975"/>
              </a:lnSpc>
            </a:pPr>
            <a:r>
              <a:rPr lang="nl-NL" dirty="0"/>
              <a:t>7</a:t>
            </a:r>
            <a:r>
              <a:rPr lang="nl-NL" spc="50" dirty="0"/>
              <a:t>  B</a:t>
            </a:r>
            <a:r>
              <a:rPr lang="nl-NL" dirty="0"/>
              <a:t>ouwstenen op maat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pic>
        <p:nvPicPr>
          <p:cNvPr id="6" name="Tijdelijke aanduiding voor inhoud 3">
            <a:extLst>
              <a:ext uri="{FF2B5EF4-FFF2-40B4-BE49-F238E27FC236}">
                <a16:creationId xmlns:a16="http://schemas.microsoft.com/office/drawing/2014/main" id="{1C9694BA-5D36-AE78-75FF-672BB7EB619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701" y="1279744"/>
            <a:ext cx="12405300" cy="7240354"/>
          </a:xfrm>
          <a:prstGeom prst="rect">
            <a:avLst/>
          </a:prstGeom>
        </p:spPr>
      </p:pic>
      <p:pic>
        <p:nvPicPr>
          <p:cNvPr id="5" name="Tijdelijke aanduiding voor inhoud 3">
            <a:extLst>
              <a:ext uri="{FF2B5EF4-FFF2-40B4-BE49-F238E27FC236}">
                <a16:creationId xmlns:a16="http://schemas.microsoft.com/office/drawing/2014/main" id="{50A1702C-71E7-80F1-CB49-55AC04DE6FF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153"/>
          <a:stretch/>
        </p:blipFill>
        <p:spPr>
          <a:xfrm>
            <a:off x="6440413" y="6446785"/>
            <a:ext cx="6194894" cy="3385206"/>
          </a:xfrm>
          <a:prstGeom prst="rect">
            <a:avLst/>
          </a:prstGeom>
        </p:spPr>
      </p:pic>
      <p:sp>
        <p:nvSpPr>
          <p:cNvPr id="7" name="Tekstvak 6">
            <a:extLst>
              <a:ext uri="{FF2B5EF4-FFF2-40B4-BE49-F238E27FC236}">
                <a16:creationId xmlns:a16="http://schemas.microsoft.com/office/drawing/2014/main" id="{3016B085-6437-C92D-70BE-0A1894E92C8A}"/>
              </a:ext>
            </a:extLst>
          </p:cNvPr>
          <p:cNvSpPr txBox="1"/>
          <p:nvPr/>
        </p:nvSpPr>
        <p:spPr>
          <a:xfrm>
            <a:off x="4651300" y="8642760"/>
            <a:ext cx="3685940" cy="1200329"/>
          </a:xfrm>
          <a:prstGeom prst="rect">
            <a:avLst/>
          </a:prstGeom>
          <a:noFill/>
        </p:spPr>
        <p:txBody>
          <a:bodyPr wrap="square">
            <a:spAutoFit/>
          </a:bodyPr>
          <a:lstStyle/>
          <a:p>
            <a:pPr algn="l"/>
            <a:r>
              <a:rPr lang="en-US" b="1" dirty="0" err="1">
                <a:solidFill>
                  <a:schemeClr val="tx1"/>
                </a:solidFill>
                <a:latin typeface="+mn-lt"/>
                <a:ea typeface="Verdana" panose="020B0604030504040204" pitchFamily="34" charset="0"/>
                <a:cs typeface="Calibri" panose="020F0502020204030204" pitchFamily="34" charset="0"/>
              </a:rPr>
              <a:t>Signaleringskaart</a:t>
            </a:r>
            <a:r>
              <a:rPr lang="en-US" b="1" dirty="0">
                <a:solidFill>
                  <a:schemeClr val="tx1"/>
                </a:solidFill>
                <a:latin typeface="+mn-lt"/>
                <a:ea typeface="Verdana" panose="020B0604030504040204" pitchFamily="34" charset="0"/>
                <a:cs typeface="Calibri" panose="020F0502020204030204" pitchFamily="34" charset="0"/>
              </a:rPr>
              <a:t>: </a:t>
            </a:r>
          </a:p>
          <a:p>
            <a:pPr marL="457200" indent="-457200" algn="l">
              <a:buClr>
                <a:srgbClr val="FF0000"/>
              </a:buClr>
              <a:buSzPct val="75000"/>
              <a:buFont typeface="Systeemlettertype regulier"/>
              <a:buChar char="🟥"/>
            </a:pPr>
            <a:r>
              <a:rPr lang="en-US" dirty="0">
                <a:solidFill>
                  <a:schemeClr val="tx1"/>
                </a:solidFill>
                <a:latin typeface="+mn-lt"/>
                <a:ea typeface="Verdana" panose="020B0604030504040204" pitchFamily="34" charset="0"/>
                <a:cs typeface="Calibri" panose="020F0502020204030204" pitchFamily="34" charset="0"/>
              </a:rPr>
              <a:t>Rood = </a:t>
            </a:r>
            <a:r>
              <a:rPr lang="en-US" dirty="0" err="1">
                <a:solidFill>
                  <a:schemeClr val="tx1"/>
                </a:solidFill>
                <a:latin typeface="+mn-lt"/>
                <a:ea typeface="Verdana" panose="020B0604030504040204" pitchFamily="34" charset="0"/>
                <a:cs typeface="Calibri" panose="020F0502020204030204" pitchFamily="34" charset="0"/>
              </a:rPr>
              <a:t>ongeschikt</a:t>
            </a:r>
            <a:r>
              <a:rPr lang="en-US" dirty="0">
                <a:solidFill>
                  <a:schemeClr val="tx1"/>
                </a:solidFill>
                <a:latin typeface="+mn-lt"/>
                <a:ea typeface="Verdana" panose="020B0604030504040204" pitchFamily="34" charset="0"/>
                <a:cs typeface="Calibri" panose="020F0502020204030204" pitchFamily="34" charset="0"/>
              </a:rPr>
              <a:t> </a:t>
            </a:r>
          </a:p>
          <a:p>
            <a:pPr marL="457200" indent="-457200" algn="l">
              <a:buClr>
                <a:srgbClr val="FFC000"/>
              </a:buClr>
              <a:buSzPct val="75000"/>
              <a:buFont typeface="Systeemlettertype regulier"/>
              <a:buChar char="🟧"/>
            </a:pPr>
            <a:r>
              <a:rPr lang="en-US" dirty="0" err="1">
                <a:solidFill>
                  <a:schemeClr val="tx1"/>
                </a:solidFill>
                <a:latin typeface="+mn-lt"/>
                <a:ea typeface="Verdana" panose="020B0604030504040204" pitchFamily="34" charset="0"/>
                <a:cs typeface="Calibri" panose="020F0502020204030204" pitchFamily="34" charset="0"/>
              </a:rPr>
              <a:t>Oranje</a:t>
            </a:r>
            <a:r>
              <a:rPr lang="en-US" dirty="0">
                <a:solidFill>
                  <a:schemeClr val="tx1"/>
                </a:solidFill>
                <a:latin typeface="+mn-lt"/>
                <a:ea typeface="Verdana" panose="020B0604030504040204" pitchFamily="34" charset="0"/>
                <a:cs typeface="Calibri" panose="020F0502020204030204" pitchFamily="34" charset="0"/>
              </a:rPr>
              <a:t> = </a:t>
            </a:r>
            <a:r>
              <a:rPr lang="en-US" dirty="0" err="1">
                <a:solidFill>
                  <a:schemeClr val="tx1"/>
                </a:solidFill>
                <a:latin typeface="+mn-lt"/>
                <a:ea typeface="Verdana" panose="020B0604030504040204" pitchFamily="34" charset="0"/>
                <a:cs typeface="Calibri" panose="020F0502020204030204" pitchFamily="34" charset="0"/>
              </a:rPr>
              <a:t>beperkt</a:t>
            </a:r>
            <a:r>
              <a:rPr lang="en-US" dirty="0">
                <a:solidFill>
                  <a:schemeClr val="tx1"/>
                </a:solidFill>
                <a:latin typeface="+mn-lt"/>
                <a:ea typeface="Verdana" panose="020B0604030504040204" pitchFamily="34" charset="0"/>
                <a:cs typeface="Calibri" panose="020F0502020204030204" pitchFamily="34" charset="0"/>
              </a:rPr>
              <a:t> </a:t>
            </a:r>
            <a:r>
              <a:rPr lang="en-US" dirty="0" err="1">
                <a:solidFill>
                  <a:schemeClr val="tx1"/>
                </a:solidFill>
                <a:latin typeface="+mn-lt"/>
                <a:ea typeface="Verdana" panose="020B0604030504040204" pitchFamily="34" charset="0"/>
                <a:cs typeface="Calibri" panose="020F0502020204030204" pitchFamily="34" charset="0"/>
              </a:rPr>
              <a:t>geschikt</a:t>
            </a:r>
            <a:r>
              <a:rPr lang="en-US" dirty="0">
                <a:solidFill>
                  <a:schemeClr val="tx1"/>
                </a:solidFill>
                <a:latin typeface="+mn-lt"/>
                <a:ea typeface="Verdana" panose="020B0604030504040204" pitchFamily="34" charset="0"/>
                <a:cs typeface="Calibri" panose="020F0502020204030204" pitchFamily="34" charset="0"/>
              </a:rPr>
              <a:t> </a:t>
            </a:r>
          </a:p>
          <a:p>
            <a:pPr marL="457200" indent="-457200" algn="l">
              <a:buClr>
                <a:srgbClr val="00B050"/>
              </a:buClr>
              <a:buSzPct val="75000"/>
              <a:buFont typeface="Systeemlettertype regulier"/>
              <a:buChar char="🟩"/>
            </a:pPr>
            <a:r>
              <a:rPr lang="en-US" dirty="0">
                <a:solidFill>
                  <a:schemeClr val="tx1"/>
                </a:solidFill>
                <a:latin typeface="+mn-lt"/>
                <a:ea typeface="Verdana" panose="020B0604030504040204" pitchFamily="34" charset="0"/>
                <a:cs typeface="Calibri" panose="020F0502020204030204" pitchFamily="34" charset="0"/>
              </a:rPr>
              <a:t>Groen = </a:t>
            </a:r>
            <a:r>
              <a:rPr lang="en-US" dirty="0" err="1">
                <a:solidFill>
                  <a:schemeClr val="tx1"/>
                </a:solidFill>
                <a:latin typeface="+mn-lt"/>
                <a:ea typeface="Verdana" panose="020B0604030504040204" pitchFamily="34" charset="0"/>
                <a:cs typeface="Calibri" panose="020F0502020204030204" pitchFamily="34" charset="0"/>
              </a:rPr>
              <a:t>afweegbaar</a:t>
            </a:r>
            <a:endParaRPr lang="en-US" dirty="0">
              <a:solidFill>
                <a:schemeClr val="tx1"/>
              </a:solidFill>
              <a:latin typeface="+mn-lt"/>
              <a:ea typeface="Verdana" panose="020B0604030504040204" pitchFamily="34" charset="0"/>
              <a:cs typeface="Calibri" panose="020F0502020204030204" pitchFamily="34" charset="0"/>
            </a:endParaRPr>
          </a:p>
        </p:txBody>
      </p:sp>
    </p:spTree>
    <p:extLst>
      <p:ext uri="{BB962C8B-B14F-4D97-AF65-F5344CB8AC3E}">
        <p14:creationId xmlns:p14="http://schemas.microsoft.com/office/powerpoint/2010/main" val="12082057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F8DE4AC6-4236-302C-A8C0-F3EF66319283}"/>
              </a:ext>
            </a:extLst>
          </p:cNvPr>
          <p:cNvSpPr txBox="1"/>
          <p:nvPr/>
        </p:nvSpPr>
        <p:spPr>
          <a:xfrm>
            <a:off x="12850612" y="1080000"/>
            <a:ext cx="5842638" cy="6647974"/>
          </a:xfrm>
          <a:prstGeom prst="rect">
            <a:avLst/>
          </a:prstGeom>
        </p:spPr>
        <p:txBody>
          <a:bodyPr vert="horz" wrap="square" lIns="0" tIns="0" rIns="0" bIns="0" rtlCol="0">
            <a:spAutoFit/>
          </a:bodyPr>
          <a:lstStyle/>
          <a:p>
            <a:pPr marR="5080">
              <a:tabLst>
                <a:tab pos="766445" algn="l"/>
              </a:tabLst>
            </a:pPr>
            <a:r>
              <a:rPr lang="nl-NL" sz="6000" b="1" dirty="0">
                <a:solidFill>
                  <a:srgbClr val="01689B"/>
                </a:solidFill>
                <a:latin typeface="+mj-lt"/>
              </a:rPr>
              <a:t>Onderliggende kaartlagen signaleringskaart</a:t>
            </a:r>
          </a:p>
          <a:p>
            <a:endParaRPr lang="nl-NL" sz="2800" dirty="0">
              <a:latin typeface="+mn-lt"/>
            </a:endParaRPr>
          </a:p>
          <a:p>
            <a:r>
              <a:rPr lang="nl-NL" sz="2800" dirty="0">
                <a:latin typeface="+mn-lt"/>
              </a:rPr>
              <a:t>Deze kaart is gemaakt voor de provincie Noord-Brabant. </a:t>
            </a:r>
          </a:p>
          <a:p>
            <a:endParaRPr lang="nl-NL" sz="2800" dirty="0">
              <a:highlight>
                <a:srgbClr val="FFFF00"/>
              </a:highlight>
              <a:latin typeface="+mn-lt"/>
            </a:endParaRPr>
          </a:p>
          <a:p>
            <a:r>
              <a:rPr lang="nl-NL" sz="2800" b="1" dirty="0">
                <a:latin typeface="+mn-lt"/>
                <a:cs typeface="Calibri"/>
              </a:rPr>
              <a:t>Waarom is zo’n kaart nodig?</a:t>
            </a:r>
            <a:endParaRPr lang="nl-NL" sz="2800" b="1" dirty="0">
              <a:latin typeface="+mn-lt"/>
            </a:endParaRPr>
          </a:p>
          <a:p>
            <a:r>
              <a:rPr lang="nl-NL" sz="2800" dirty="0">
                <a:solidFill>
                  <a:schemeClr val="tx1"/>
                </a:solidFill>
                <a:latin typeface="+mn-lt"/>
              </a:rPr>
              <a:t>Bodemtype, hoogteverschillen en watersystemen zijn maatgevend voor wat er lokaal mogelijk is. Niet alles kan overal.</a:t>
            </a:r>
          </a:p>
        </p:txBody>
      </p:sp>
      <p:sp>
        <p:nvSpPr>
          <p:cNvPr id="2" name="Tijdelijke aanduiding voor dianummer 1">
            <a:extLst>
              <a:ext uri="{FF2B5EF4-FFF2-40B4-BE49-F238E27FC236}">
                <a16:creationId xmlns:a16="http://schemas.microsoft.com/office/drawing/2014/main" id="{BF0472B4-3B24-8923-9A20-9C0D1AFFE98B}"/>
              </a:ext>
            </a:extLst>
          </p:cNvPr>
          <p:cNvSpPr>
            <a:spLocks noGrp="1"/>
          </p:cNvSpPr>
          <p:nvPr>
            <p:ph type="sldNum" sz="quarter" idx="7"/>
          </p:nvPr>
        </p:nvSpPr>
        <p:spPr>
          <a:xfrm>
            <a:off x="1532532" y="10514466"/>
            <a:ext cx="8519518" cy="514821"/>
          </a:xfrm>
        </p:spPr>
        <p:txBody>
          <a:bodyPr/>
          <a:lstStyle/>
          <a:p>
            <a:pPr marL="38100">
              <a:lnSpc>
                <a:spcPts val="1975"/>
              </a:lnSpc>
            </a:pPr>
            <a:r>
              <a:rPr lang="nl-NL" dirty="0"/>
              <a:t>8</a:t>
            </a:r>
            <a:r>
              <a:rPr lang="nl-NL" spc="50" dirty="0"/>
              <a:t>  B</a:t>
            </a:r>
            <a:r>
              <a:rPr lang="nl-NL" dirty="0"/>
              <a:t>ouwstenen op maat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pic>
        <p:nvPicPr>
          <p:cNvPr id="4" name="Tijdelijke aanduiding voor inhoud 3">
            <a:extLst>
              <a:ext uri="{FF2B5EF4-FFF2-40B4-BE49-F238E27FC236}">
                <a16:creationId xmlns:a16="http://schemas.microsoft.com/office/drawing/2014/main" id="{F432D688-6888-98F0-68CD-1B2F0E64BB96}"/>
              </a:ext>
            </a:extLst>
          </p:cNvPr>
          <p:cNvPicPr>
            <a:picLocks noChangeAspect="1"/>
          </p:cNvPicPr>
          <p:nvPr/>
        </p:nvPicPr>
        <p:blipFill rotWithShape="1">
          <a:blip r:embed="rId4">
            <a:extLst>
              <a:ext uri="{28A0092B-C50C-407E-A947-70E740481C1C}">
                <a14:useLocalDpi xmlns:a14="http://schemas.microsoft.com/office/drawing/2010/main" val="0"/>
              </a:ext>
            </a:extLst>
          </a:blip>
          <a:srcRect l="923" t="19429" r="930" b="1441"/>
          <a:stretch/>
        </p:blipFill>
        <p:spPr>
          <a:xfrm>
            <a:off x="0" y="1279744"/>
            <a:ext cx="12434831" cy="6975638"/>
          </a:xfrm>
          <a:prstGeom prst="rect">
            <a:avLst/>
          </a:prstGeom>
        </p:spPr>
      </p:pic>
    </p:spTree>
    <p:extLst>
      <p:ext uri="{BB962C8B-B14F-4D97-AF65-F5344CB8AC3E}">
        <p14:creationId xmlns:p14="http://schemas.microsoft.com/office/powerpoint/2010/main" val="31003049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object 5"/>
          <p:cNvSpPr txBox="1">
            <a:spLocks noGrp="1"/>
          </p:cNvSpPr>
          <p:nvPr>
            <p:ph type="sldNum" sz="quarter" idx="7"/>
          </p:nvPr>
        </p:nvSpPr>
        <p:spPr>
          <a:xfrm>
            <a:off x="1532532" y="10514466"/>
            <a:ext cx="4939030" cy="258340"/>
          </a:xfrm>
          <a:prstGeom prst="rect">
            <a:avLst/>
          </a:prstGeom>
        </p:spPr>
        <p:txBody>
          <a:bodyPr vert="horz" wrap="square" lIns="0" tIns="0" rIns="0" bIns="0" rtlCol="0">
            <a:spAutoFit/>
          </a:bodyPr>
          <a:lstStyle/>
          <a:p>
            <a:pPr marL="38100">
              <a:lnSpc>
                <a:spcPts val="1975"/>
              </a:lnSpc>
            </a:pPr>
            <a:r>
              <a:rPr lang="nl-NL" dirty="0">
                <a:solidFill>
                  <a:srgbClr val="39870C"/>
                </a:solidFill>
              </a:rPr>
              <a:t>     </a:t>
            </a:r>
            <a:r>
              <a:rPr dirty="0">
                <a:solidFill>
                  <a:srgbClr val="39870C"/>
                </a:solidFill>
              </a:rPr>
              <a:t>•</a:t>
            </a:r>
            <a:r>
              <a:rPr spc="55" dirty="0">
                <a:solidFill>
                  <a:srgbClr val="39870C"/>
                </a:solidFill>
              </a:rPr>
              <a:t>  </a:t>
            </a:r>
            <a:r>
              <a:rPr dirty="0">
                <a:solidFill>
                  <a:srgbClr val="39870C"/>
                </a:solidFill>
              </a:rPr>
              <a:t>Workshop</a:t>
            </a:r>
            <a:r>
              <a:rPr spc="5" dirty="0">
                <a:solidFill>
                  <a:srgbClr val="39870C"/>
                </a:solidFill>
              </a:rPr>
              <a:t> </a:t>
            </a:r>
            <a:r>
              <a:rPr dirty="0"/>
              <a:t>Klimaatrobuuste</a:t>
            </a:r>
            <a:r>
              <a:rPr spc="5" dirty="0"/>
              <a:t> </a:t>
            </a:r>
            <a:r>
              <a:rPr spc="-10" dirty="0"/>
              <a:t>landschappen</a:t>
            </a:r>
          </a:p>
        </p:txBody>
      </p:sp>
      <p:sp>
        <p:nvSpPr>
          <p:cNvPr id="2" name="object 2">
            <a:extLst>
              <a:ext uri="{FF2B5EF4-FFF2-40B4-BE49-F238E27FC236}">
                <a16:creationId xmlns:a16="http://schemas.microsoft.com/office/drawing/2014/main" id="{A594555B-2CE8-FC1C-E0A6-4B500732543B}"/>
              </a:ext>
            </a:extLst>
          </p:cNvPr>
          <p:cNvSpPr txBox="1"/>
          <p:nvPr/>
        </p:nvSpPr>
        <p:spPr>
          <a:xfrm>
            <a:off x="1698890" y="1335420"/>
            <a:ext cx="8353160" cy="7817525"/>
          </a:xfrm>
          <a:prstGeom prst="rect">
            <a:avLst/>
          </a:prstGeom>
        </p:spPr>
        <p:txBody>
          <a:bodyPr vert="horz" wrap="square" lIns="0" tIns="0" rIns="0" bIns="0" numCol="1" spcCol="720000" rtlCol="0">
            <a:spAutoFit/>
          </a:bodyPr>
          <a:lstStyle/>
          <a:p>
            <a:r>
              <a:rPr lang="nl-NL" sz="6000" b="1" dirty="0">
                <a:solidFill>
                  <a:srgbClr val="01689B"/>
                </a:solidFill>
                <a:latin typeface="+mj-lt"/>
              </a:rPr>
              <a:t>Colofon</a:t>
            </a:r>
            <a:br>
              <a:rPr lang="nl-NL" sz="2800" dirty="0">
                <a:solidFill>
                  <a:schemeClr val="tx1"/>
                </a:solidFill>
                <a:latin typeface="+mn-lt"/>
              </a:rPr>
            </a:br>
            <a:r>
              <a:rPr lang="nl-NL" sz="2800" dirty="0">
                <a:solidFill>
                  <a:schemeClr val="tx1"/>
                </a:solidFill>
                <a:latin typeface="+mn-lt"/>
              </a:rPr>
              <a:t>De workshop </a:t>
            </a:r>
            <a:r>
              <a:rPr lang="nl-NL" sz="2800" dirty="0" err="1">
                <a:solidFill>
                  <a:schemeClr val="tx1"/>
                </a:solidFill>
                <a:latin typeface="+mn-lt"/>
              </a:rPr>
              <a:t>Klimaatrobuuste</a:t>
            </a:r>
            <a:r>
              <a:rPr lang="nl-NL" sz="2800" dirty="0">
                <a:solidFill>
                  <a:schemeClr val="tx1"/>
                </a:solidFill>
                <a:latin typeface="+mn-lt"/>
              </a:rPr>
              <a:t> Landschappen is een initiatief van de Provincie Noord-Brabant en het Waterschap Aa en Maas. Dit document kwam mede tot stand dankzij financiering door de Europese Unie. Veel achtergrondinformatie is te vinden op: </a:t>
            </a:r>
            <a:r>
              <a:rPr lang="nl-NL" sz="2800" dirty="0">
                <a:solidFill>
                  <a:srgbClr val="01689B"/>
                </a:solidFill>
                <a:latin typeface="+mn-lt"/>
                <a:hlinkClick r:id="rId4">
                  <a:extLst>
                    <a:ext uri="{A12FA001-AC4F-418D-AE19-62706E023703}">
                      <ahyp:hlinkClr xmlns:ahyp="http://schemas.microsoft.com/office/drawing/2018/hyperlinkcolor" val="tx"/>
                    </a:ext>
                  </a:extLst>
                </a:hlinkClick>
              </a:rPr>
              <a:t>klimaatadaptatiebrabant.nl</a:t>
            </a:r>
            <a:endParaRPr lang="nl-NL" sz="2800" dirty="0">
              <a:solidFill>
                <a:srgbClr val="01689B"/>
              </a:solidFill>
              <a:latin typeface="+mn-lt"/>
            </a:endParaRPr>
          </a:p>
          <a:p>
            <a:endParaRPr lang="nl-NL" sz="2800" dirty="0">
              <a:solidFill>
                <a:schemeClr val="tx1"/>
              </a:solidFill>
              <a:latin typeface="+mn-lt"/>
            </a:endParaRPr>
          </a:p>
          <a:p>
            <a:r>
              <a:rPr lang="nl-NL" sz="2800" i="1" dirty="0">
                <a:solidFill>
                  <a:schemeClr val="tx1"/>
                </a:solidFill>
                <a:latin typeface="+mn-lt"/>
              </a:rPr>
              <a:t>Begeleiding</a:t>
            </a:r>
            <a:r>
              <a:rPr lang="nl-NL" sz="2800" dirty="0">
                <a:solidFill>
                  <a:schemeClr val="tx1"/>
                </a:solidFill>
                <a:latin typeface="+mn-lt"/>
              </a:rPr>
              <a:t>: Sarah Van Bost, Susan </a:t>
            </a:r>
            <a:r>
              <a:rPr lang="nl-NL" sz="2800" dirty="0" err="1">
                <a:solidFill>
                  <a:schemeClr val="tx1"/>
                </a:solidFill>
                <a:latin typeface="+mn-lt"/>
              </a:rPr>
              <a:t>Dingarten</a:t>
            </a:r>
            <a:r>
              <a:rPr lang="nl-NL" sz="2800" dirty="0">
                <a:solidFill>
                  <a:schemeClr val="tx1"/>
                </a:solidFill>
                <a:latin typeface="+mn-lt"/>
              </a:rPr>
              <a:t> (waterschap Aa en Maas) en Frank van Lamoen (provincie Noord-Brabant)</a:t>
            </a:r>
          </a:p>
          <a:p>
            <a:r>
              <a:rPr lang="nl-NL" sz="2800" i="1" dirty="0">
                <a:solidFill>
                  <a:schemeClr val="tx1"/>
                </a:solidFill>
                <a:latin typeface="+mn-lt"/>
              </a:rPr>
              <a:t>Tekst, redactie en vormgeving</a:t>
            </a:r>
            <a:r>
              <a:rPr lang="nl-NL" sz="2800" dirty="0">
                <a:solidFill>
                  <a:schemeClr val="tx1"/>
                </a:solidFill>
                <a:latin typeface="+mn-lt"/>
              </a:rPr>
              <a:t>: Ria de Wit, Pieter Kuiper, Sybren Vlasblom (Helder en Duidelijk)</a:t>
            </a:r>
          </a:p>
          <a:p>
            <a:r>
              <a:rPr lang="nl-NL" sz="2800" i="1" dirty="0">
                <a:solidFill>
                  <a:schemeClr val="tx1"/>
                </a:solidFill>
                <a:latin typeface="+mn-lt"/>
              </a:rPr>
              <a:t>Beeld</a:t>
            </a:r>
            <a:r>
              <a:rPr lang="nl-NL" sz="2800" dirty="0">
                <a:solidFill>
                  <a:schemeClr val="tx1"/>
                </a:solidFill>
                <a:latin typeface="+mn-lt"/>
              </a:rPr>
              <a:t>: Beeldbank waterschap Aa en Maas (tenzij anders vermeld)</a:t>
            </a:r>
            <a:br>
              <a:rPr lang="nl-NL" sz="2800" dirty="0">
                <a:solidFill>
                  <a:schemeClr val="tx1"/>
                </a:solidFill>
                <a:latin typeface="+mn-lt"/>
              </a:rPr>
            </a:br>
            <a:br>
              <a:rPr lang="nl-NL" sz="2800" dirty="0">
                <a:solidFill>
                  <a:schemeClr val="tx1"/>
                </a:solidFill>
                <a:latin typeface="+mn-lt"/>
              </a:rPr>
            </a:br>
            <a:r>
              <a:rPr lang="nl-NL" sz="2800" i="1" dirty="0">
                <a:solidFill>
                  <a:schemeClr val="tx1"/>
                </a:solidFill>
                <a:latin typeface="+mn-lt"/>
              </a:rPr>
              <a:t>maart 2024</a:t>
            </a:r>
            <a:endParaRPr lang="nl-NL" sz="2800" dirty="0">
              <a:solidFill>
                <a:schemeClr val="tx1"/>
              </a:solidFill>
              <a:latin typeface="+mn-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object 7"/>
          <p:cNvPicPr/>
          <p:nvPr/>
        </p:nvPicPr>
        <p:blipFill>
          <a:blip r:embed="rId3" cstate="print"/>
          <a:stretch>
            <a:fillRect/>
          </a:stretch>
        </p:blipFill>
        <p:spPr>
          <a:xfrm>
            <a:off x="14987776" y="10587390"/>
            <a:ext cx="1574215" cy="102780"/>
          </a:xfrm>
          <a:prstGeom prst="rect">
            <a:avLst/>
          </a:prstGeom>
        </p:spPr>
      </p:pic>
      <p:sp>
        <p:nvSpPr>
          <p:cNvPr id="10" name="object 10"/>
          <p:cNvSpPr txBox="1">
            <a:spLocks noGrp="1"/>
          </p:cNvSpPr>
          <p:nvPr>
            <p:ph type="sldNum" sz="quarter" idx="7"/>
          </p:nvPr>
        </p:nvSpPr>
        <p:spPr>
          <a:xfrm>
            <a:off x="1532532" y="10514466"/>
            <a:ext cx="7655398" cy="258340"/>
          </a:xfrm>
          <a:prstGeom prst="rect">
            <a:avLst/>
          </a:prstGeom>
        </p:spPr>
        <p:txBody>
          <a:bodyPr vert="horz" wrap="square" lIns="0" tIns="0" rIns="0" bIns="0" rtlCol="0">
            <a:spAutoFit/>
          </a:bodyPr>
          <a:lstStyle/>
          <a:p>
            <a:pPr marL="38100">
              <a:lnSpc>
                <a:spcPts val="1975"/>
              </a:lnSpc>
            </a:pPr>
            <a:r>
              <a:rPr lang="nl-NL" dirty="0"/>
              <a:t>2 </a:t>
            </a:r>
            <a:r>
              <a:rPr lang="nl-NL" spc="50" dirty="0"/>
              <a:t> Pitch </a:t>
            </a:r>
            <a:r>
              <a:rPr spc="50" dirty="0"/>
              <a:t> </a:t>
            </a:r>
            <a:r>
              <a:rPr dirty="0">
                <a:solidFill>
                  <a:srgbClr val="39870C"/>
                </a:solidFill>
              </a:rPr>
              <a:t>•</a:t>
            </a:r>
            <a:r>
              <a:rPr spc="50" dirty="0">
                <a:solidFill>
                  <a:srgbClr val="39870C"/>
                </a:solidFill>
              </a:rPr>
              <a:t>  </a:t>
            </a:r>
            <a:r>
              <a:rPr dirty="0">
                <a:solidFill>
                  <a:srgbClr val="39870C"/>
                </a:solidFill>
              </a:rPr>
              <a:t>Workshop</a:t>
            </a:r>
            <a:r>
              <a:rPr spc="5" dirty="0">
                <a:solidFill>
                  <a:srgbClr val="39870C"/>
                </a:solidFill>
              </a:rPr>
              <a:t> </a:t>
            </a:r>
            <a:r>
              <a:rPr dirty="0"/>
              <a:t>Klimaatrobuuste</a:t>
            </a:r>
            <a:r>
              <a:rPr spc="5" dirty="0"/>
              <a:t> </a:t>
            </a:r>
            <a:r>
              <a:rPr spc="-10" dirty="0"/>
              <a:t>landschappen</a:t>
            </a:r>
          </a:p>
        </p:txBody>
      </p:sp>
      <p:sp>
        <p:nvSpPr>
          <p:cNvPr id="14" name="Tekstvak 13">
            <a:extLst>
              <a:ext uri="{FF2B5EF4-FFF2-40B4-BE49-F238E27FC236}">
                <a16:creationId xmlns:a16="http://schemas.microsoft.com/office/drawing/2014/main" id="{2476803D-6D2D-5C15-0024-D7748B5E79CF}"/>
              </a:ext>
            </a:extLst>
          </p:cNvPr>
          <p:cNvSpPr txBox="1"/>
          <p:nvPr/>
        </p:nvSpPr>
        <p:spPr>
          <a:xfrm>
            <a:off x="1845810" y="1440000"/>
            <a:ext cx="16489362" cy="4539704"/>
          </a:xfrm>
          <a:prstGeom prst="rect">
            <a:avLst/>
          </a:prstGeom>
          <a:noFill/>
        </p:spPr>
        <p:txBody>
          <a:bodyPr wrap="square" rtlCol="0">
            <a:spAutoFit/>
          </a:bodyPr>
          <a:lstStyle/>
          <a:p>
            <a:pPr algn="l"/>
            <a:r>
              <a:rPr lang="nl-NL" sz="4400" dirty="0">
                <a:solidFill>
                  <a:srgbClr val="FFFFFF"/>
                </a:solidFill>
                <a:latin typeface="+mn-lt"/>
                <a:cs typeface="Calibri-Light"/>
              </a:rPr>
              <a:t>Hoe maak je mensen enthousiast voor de workshop? Verleid ze met een korte pitch. Hiermee kun je twee doelen bereiken:</a:t>
            </a:r>
          </a:p>
          <a:p>
            <a:pPr algn="l"/>
            <a:endParaRPr lang="nl-NL" sz="4400" dirty="0">
              <a:solidFill>
                <a:srgbClr val="FFFFFF"/>
              </a:solidFill>
              <a:latin typeface="+mn-lt"/>
              <a:cs typeface="Calibri-Light"/>
            </a:endParaRPr>
          </a:p>
          <a:p>
            <a:pPr marL="1155700" indent="-1143000">
              <a:spcBef>
                <a:spcPts val="1505"/>
              </a:spcBef>
              <a:buSzPct val="96000"/>
              <a:buFont typeface="+mj-lt"/>
              <a:buAutoNum type="arabicPeriod"/>
              <a:tabLst>
                <a:tab pos="765810" algn="l"/>
              </a:tabLst>
            </a:pPr>
            <a:r>
              <a:rPr lang="nl-NL" sz="4400" b="1" dirty="0">
                <a:solidFill>
                  <a:srgbClr val="F9E11E"/>
                </a:solidFill>
                <a:latin typeface="+mj-lt"/>
                <a:cs typeface="Calibri"/>
              </a:rPr>
              <a:t>De workshop promoten bij leidinggevenden en/of bestuurders, zodat je hem mag geven</a:t>
            </a:r>
          </a:p>
          <a:p>
            <a:pPr marL="1155700" indent="-1143000">
              <a:spcBef>
                <a:spcPts val="1505"/>
              </a:spcBef>
              <a:buFont typeface="+mj-lt"/>
              <a:buAutoNum type="arabicPeriod"/>
              <a:tabLst>
                <a:tab pos="765810" algn="l"/>
              </a:tabLst>
            </a:pPr>
            <a:r>
              <a:rPr lang="nl-NL" sz="4400" b="1" dirty="0">
                <a:solidFill>
                  <a:srgbClr val="F9E11E"/>
                </a:solidFill>
                <a:latin typeface="+mj-lt"/>
                <a:cs typeface="Calibri"/>
              </a:rPr>
              <a:t>Deelnemers werven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object 10"/>
          <p:cNvSpPr txBox="1">
            <a:spLocks noGrp="1"/>
          </p:cNvSpPr>
          <p:nvPr>
            <p:ph type="sldNum" sz="quarter" idx="7"/>
          </p:nvPr>
        </p:nvSpPr>
        <p:spPr>
          <a:xfrm>
            <a:off x="1532532" y="10514466"/>
            <a:ext cx="7583388" cy="258340"/>
          </a:xfrm>
          <a:prstGeom prst="rect">
            <a:avLst/>
          </a:prstGeom>
        </p:spPr>
        <p:txBody>
          <a:bodyPr vert="horz" wrap="square" lIns="0" tIns="0" rIns="0" bIns="0" rtlCol="0">
            <a:spAutoFit/>
          </a:bodyPr>
          <a:lstStyle/>
          <a:p>
            <a:pPr marL="38100">
              <a:lnSpc>
                <a:spcPts val="1975"/>
              </a:lnSpc>
            </a:pPr>
            <a:r>
              <a:rPr lang="nl-NL" dirty="0"/>
              <a:t>3 </a:t>
            </a:r>
            <a:r>
              <a:rPr lang="nl-NL" spc="50" dirty="0"/>
              <a:t> Pitch </a:t>
            </a:r>
            <a:r>
              <a:rPr spc="50" dirty="0"/>
              <a:t> </a:t>
            </a:r>
            <a:r>
              <a:rPr dirty="0">
                <a:solidFill>
                  <a:srgbClr val="39870C"/>
                </a:solidFill>
              </a:rPr>
              <a:t>•</a:t>
            </a:r>
            <a:r>
              <a:rPr spc="50" dirty="0">
                <a:solidFill>
                  <a:srgbClr val="39870C"/>
                </a:solidFill>
              </a:rPr>
              <a:t>  </a:t>
            </a:r>
            <a:r>
              <a:rPr dirty="0">
                <a:solidFill>
                  <a:srgbClr val="39870C"/>
                </a:solidFill>
              </a:rPr>
              <a:t>Workshop</a:t>
            </a:r>
            <a:r>
              <a:rPr spc="5" dirty="0">
                <a:solidFill>
                  <a:srgbClr val="39870C"/>
                </a:solidFill>
              </a:rPr>
              <a:t> </a:t>
            </a:r>
            <a:r>
              <a:rPr dirty="0"/>
              <a:t>Klimaatrobuuste</a:t>
            </a:r>
            <a:r>
              <a:rPr spc="5" dirty="0"/>
              <a:t> </a:t>
            </a:r>
            <a:r>
              <a:rPr spc="-10" dirty="0"/>
              <a:t>landschappen</a:t>
            </a:r>
          </a:p>
        </p:txBody>
      </p:sp>
      <p:sp>
        <p:nvSpPr>
          <p:cNvPr id="9" name="object 9"/>
          <p:cNvSpPr txBox="1"/>
          <p:nvPr/>
        </p:nvSpPr>
        <p:spPr>
          <a:xfrm>
            <a:off x="1832898" y="1080000"/>
            <a:ext cx="16489362" cy="7322517"/>
          </a:xfrm>
          <a:prstGeom prst="rect">
            <a:avLst/>
          </a:prstGeom>
        </p:spPr>
        <p:txBody>
          <a:bodyPr vert="horz" wrap="square" lIns="0" tIns="0" rIns="0" bIns="0" rtlCol="0">
            <a:spAutoFit/>
          </a:bodyPr>
          <a:lstStyle/>
          <a:p>
            <a:pPr marL="12700">
              <a:spcBef>
                <a:spcPts val="120"/>
              </a:spcBef>
            </a:pPr>
            <a:r>
              <a:rPr lang="nl-NL" sz="6000" b="1" spc="-10" dirty="0">
                <a:solidFill>
                  <a:srgbClr val="01689B"/>
                </a:solidFill>
                <a:latin typeface="+mj-lt"/>
                <a:cs typeface="Calibri"/>
              </a:rPr>
              <a:t>Pitch 1</a:t>
            </a:r>
          </a:p>
          <a:p>
            <a:pPr>
              <a:spcBef>
                <a:spcPts val="120"/>
              </a:spcBef>
            </a:pPr>
            <a:r>
              <a:rPr sz="4400" b="1" spc="-10" dirty="0">
                <a:solidFill>
                  <a:srgbClr val="39870C"/>
                </a:solidFill>
                <a:latin typeface="+mj-lt"/>
                <a:cs typeface="Calibri"/>
              </a:rPr>
              <a:t>Water</a:t>
            </a:r>
            <a:r>
              <a:rPr sz="4400" b="1" spc="-125" dirty="0">
                <a:solidFill>
                  <a:srgbClr val="39870C"/>
                </a:solidFill>
                <a:latin typeface="+mj-lt"/>
                <a:cs typeface="Calibri"/>
              </a:rPr>
              <a:t> </a:t>
            </a:r>
            <a:r>
              <a:rPr sz="4400" b="1" dirty="0">
                <a:solidFill>
                  <a:srgbClr val="39870C"/>
                </a:solidFill>
                <a:latin typeface="+mj-lt"/>
                <a:cs typeface="Calibri"/>
              </a:rPr>
              <a:t>en</a:t>
            </a:r>
            <a:r>
              <a:rPr sz="4400" b="1" spc="-110" dirty="0">
                <a:solidFill>
                  <a:srgbClr val="39870C"/>
                </a:solidFill>
                <a:latin typeface="+mj-lt"/>
                <a:cs typeface="Calibri"/>
              </a:rPr>
              <a:t> </a:t>
            </a:r>
            <a:r>
              <a:rPr sz="4400" b="1" dirty="0" err="1">
                <a:solidFill>
                  <a:srgbClr val="39870C"/>
                </a:solidFill>
                <a:latin typeface="+mj-lt"/>
                <a:cs typeface="Calibri"/>
              </a:rPr>
              <a:t>bodem</a:t>
            </a:r>
            <a:r>
              <a:rPr sz="4400" b="1" spc="-110" dirty="0">
                <a:solidFill>
                  <a:srgbClr val="39870C"/>
                </a:solidFill>
                <a:latin typeface="+mj-lt"/>
                <a:cs typeface="Calibri"/>
              </a:rPr>
              <a:t> </a:t>
            </a:r>
            <a:r>
              <a:rPr sz="4400" b="1" dirty="0" err="1">
                <a:solidFill>
                  <a:srgbClr val="39870C"/>
                </a:solidFill>
                <a:latin typeface="+mj-lt"/>
                <a:cs typeface="Calibri"/>
              </a:rPr>
              <a:t>sturend</a:t>
            </a:r>
            <a:endParaRPr sz="4400" dirty="0">
              <a:latin typeface="+mj-lt"/>
              <a:cs typeface="Calibri"/>
            </a:endParaRPr>
          </a:p>
          <a:p>
            <a:pPr marL="12700" marR="5080">
              <a:spcBef>
                <a:spcPts val="170"/>
              </a:spcBef>
            </a:pPr>
            <a:endParaRPr lang="nl-NL" sz="2800" dirty="0">
              <a:latin typeface="+mn-lt"/>
              <a:cs typeface="Calibri-Light"/>
            </a:endParaRPr>
          </a:p>
          <a:p>
            <a:pPr marL="12700" marR="5080">
              <a:spcBef>
                <a:spcPts val="170"/>
              </a:spcBef>
            </a:pPr>
            <a:r>
              <a:rPr lang="nl-NL" sz="2800" dirty="0">
                <a:latin typeface="+mn-lt"/>
                <a:cs typeface="Calibri-Light"/>
              </a:rPr>
              <a:t>“Water en bodem krijgen een doorslaggevende rol bij de ruimtelijke keuzes.</a:t>
            </a:r>
            <a:br>
              <a:rPr lang="nl-NL" sz="2800" dirty="0">
                <a:latin typeface="+mn-lt"/>
                <a:cs typeface="Calibri-Light"/>
              </a:rPr>
            </a:br>
            <a:r>
              <a:rPr lang="nl-NL" sz="2800" dirty="0">
                <a:latin typeface="+mn-lt"/>
                <a:cs typeface="Calibri-Light"/>
              </a:rPr>
              <a:t>Zo zorgen we voor een landschap dat bestendig is voor het (toekomstige) klimaat.” </a:t>
            </a:r>
          </a:p>
          <a:p>
            <a:pPr marL="12700" marR="5080">
              <a:spcBef>
                <a:spcPts val="170"/>
              </a:spcBef>
            </a:pPr>
            <a:endParaRPr lang="nl-NL" sz="2800" dirty="0">
              <a:latin typeface="+mn-lt"/>
              <a:cs typeface="Calibri-Light"/>
            </a:endParaRPr>
          </a:p>
          <a:p>
            <a:pPr marL="12700" marR="5080">
              <a:spcBef>
                <a:spcPts val="170"/>
              </a:spcBef>
            </a:pPr>
            <a:r>
              <a:rPr lang="nl-NL" sz="2800" dirty="0">
                <a:latin typeface="+mn-lt"/>
                <a:cs typeface="Calibri-Light"/>
              </a:rPr>
              <a:t>Deze boodschap is afgegeven door het Rijk </a:t>
            </a:r>
            <a:r>
              <a:rPr lang="nl-NL" sz="2800" u="sng" dirty="0">
                <a:solidFill>
                  <a:srgbClr val="01689B"/>
                </a:solidFill>
                <a:latin typeface="+mn-lt"/>
                <a:cs typeface="Calibri-Light"/>
                <a:hlinkClick r:id="rId3">
                  <a:extLst>
                    <a:ext uri="{A12FA001-AC4F-418D-AE19-62706E023703}">
                      <ahyp:hlinkClr xmlns:ahyp="http://schemas.microsoft.com/office/drawing/2018/hyperlinkcolor" val="tx"/>
                    </a:ext>
                  </a:extLst>
                </a:hlinkClick>
              </a:rPr>
              <a:t>(Kamerbrief ‘Water en bodem sturend’ van 25 november 2022) </a:t>
            </a:r>
            <a:r>
              <a:rPr lang="nl-NL" sz="2800" dirty="0">
                <a:latin typeface="+mn-lt"/>
                <a:cs typeface="Calibri-Light"/>
              </a:rPr>
              <a:t>en heeft gevolgen voor de keuzes die we maken bij het inrichten van het landschap. </a:t>
            </a:r>
          </a:p>
          <a:p>
            <a:pPr marL="12700" marR="5080">
              <a:spcBef>
                <a:spcPts val="170"/>
              </a:spcBef>
            </a:pPr>
            <a:endParaRPr lang="nl-NL" sz="2800" dirty="0">
              <a:latin typeface="+mn-lt"/>
              <a:cs typeface="Calibri-Light"/>
            </a:endParaRPr>
          </a:p>
          <a:p>
            <a:pPr marL="12700" marR="5080">
              <a:spcBef>
                <a:spcPts val="170"/>
              </a:spcBef>
            </a:pPr>
            <a:r>
              <a:rPr lang="nl-NL" sz="2800" dirty="0">
                <a:latin typeface="+mn-lt"/>
                <a:cs typeface="Calibri-Light"/>
              </a:rPr>
              <a:t>Dit is een stevige opgave die vraagt om een andere aanpak. Hoe doen we dat? </a:t>
            </a:r>
          </a:p>
          <a:p>
            <a:pPr marL="12700" marR="5080">
              <a:spcBef>
                <a:spcPts val="170"/>
              </a:spcBef>
            </a:pPr>
            <a:endParaRPr lang="nl-NL" sz="2800" dirty="0">
              <a:latin typeface="+mn-lt"/>
              <a:cs typeface="Calibri-Light"/>
            </a:endParaRPr>
          </a:p>
          <a:p>
            <a:pPr marL="12700" marR="5080">
              <a:spcBef>
                <a:spcPts val="170"/>
              </a:spcBef>
            </a:pPr>
            <a:r>
              <a:rPr lang="nl-NL" sz="2800" dirty="0">
                <a:latin typeface="+mn-lt"/>
                <a:cs typeface="Calibri-Light"/>
              </a:rPr>
              <a:t>Tijdens de workshop ‘</a:t>
            </a:r>
            <a:r>
              <a:rPr lang="nl-NL" sz="2800" dirty="0" err="1">
                <a:latin typeface="+mn-lt"/>
                <a:cs typeface="Calibri-Light"/>
              </a:rPr>
              <a:t>Klimaatrobuuste</a:t>
            </a:r>
            <a:r>
              <a:rPr lang="nl-NL" sz="2800" dirty="0">
                <a:latin typeface="+mn-lt"/>
                <a:cs typeface="Calibri-Light"/>
              </a:rPr>
              <a:t> landschappen’ verkennen we gezamenlijk wat die andere aanpak betekent.</a:t>
            </a:r>
          </a:p>
          <a:p>
            <a:pPr marL="12700" marR="5080">
              <a:spcBef>
                <a:spcPts val="170"/>
              </a:spcBef>
            </a:pPr>
            <a:endParaRPr lang="nl-NL" sz="4800" dirty="0">
              <a:latin typeface="+mn-lt"/>
              <a:cs typeface="Calibri-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xfrm>
            <a:off x="1532532" y="10514466"/>
            <a:ext cx="7943438" cy="258340"/>
          </a:xfrm>
          <a:prstGeom prst="rect">
            <a:avLst/>
          </a:prstGeom>
        </p:spPr>
        <p:txBody>
          <a:bodyPr vert="horz" wrap="square" lIns="0" tIns="0" rIns="0" bIns="0" rtlCol="0">
            <a:spAutoFit/>
          </a:bodyPr>
          <a:lstStyle/>
          <a:p>
            <a:pPr marL="38100">
              <a:lnSpc>
                <a:spcPts val="1975"/>
              </a:lnSpc>
            </a:pPr>
            <a:r>
              <a:rPr lang="nl-NL" spc="50" dirty="0"/>
              <a:t>4  Pitch  </a:t>
            </a:r>
            <a:r>
              <a:rPr lang="nl-NL" dirty="0">
                <a:solidFill>
                  <a:srgbClr val="39870C"/>
                </a:solidFill>
              </a:rPr>
              <a:t>•</a:t>
            </a:r>
            <a:r>
              <a:rPr lang="nl-NL" spc="50" dirty="0">
                <a:solidFill>
                  <a:srgbClr val="39870C"/>
                </a:solidFill>
              </a:rPr>
              <a:t>  </a:t>
            </a:r>
            <a:r>
              <a:rPr dirty="0">
                <a:solidFill>
                  <a:srgbClr val="39870C"/>
                </a:solidFill>
              </a:rPr>
              <a:t>Workshop</a:t>
            </a:r>
            <a:r>
              <a:rPr spc="5" dirty="0">
                <a:solidFill>
                  <a:srgbClr val="39870C"/>
                </a:solidFill>
              </a:rPr>
              <a:t> </a:t>
            </a:r>
            <a:r>
              <a:rPr dirty="0"/>
              <a:t>Klimaatrobuuste</a:t>
            </a:r>
            <a:r>
              <a:rPr spc="5" dirty="0"/>
              <a:t> </a:t>
            </a:r>
            <a:r>
              <a:rPr spc="-10" dirty="0"/>
              <a:t>landschappen</a:t>
            </a:r>
          </a:p>
        </p:txBody>
      </p:sp>
      <p:sp>
        <p:nvSpPr>
          <p:cNvPr id="3" name="object 3"/>
          <p:cNvSpPr txBox="1"/>
          <p:nvPr/>
        </p:nvSpPr>
        <p:spPr>
          <a:xfrm>
            <a:off x="1843088" y="1080000"/>
            <a:ext cx="16489362" cy="6478697"/>
          </a:xfrm>
          <a:prstGeom prst="rect">
            <a:avLst/>
          </a:prstGeom>
        </p:spPr>
        <p:txBody>
          <a:bodyPr vert="horz" wrap="square" lIns="0" tIns="0" rIns="0" bIns="0" rtlCol="0">
            <a:spAutoFit/>
          </a:bodyPr>
          <a:lstStyle/>
          <a:p>
            <a:pPr marL="12700" marR="2143125">
              <a:spcBef>
                <a:spcPts val="1255"/>
              </a:spcBef>
            </a:pPr>
            <a:r>
              <a:rPr lang="nl-NL" sz="6000" b="1" spc="-25" dirty="0">
                <a:solidFill>
                  <a:srgbClr val="01689B"/>
                </a:solidFill>
                <a:latin typeface="+mj-lt"/>
              </a:rPr>
              <a:t>Pitch 2</a:t>
            </a:r>
          </a:p>
          <a:p>
            <a:pPr marL="12700" marR="2143125"/>
            <a:r>
              <a:rPr lang="nl-NL" sz="4400" b="1" dirty="0">
                <a:solidFill>
                  <a:srgbClr val="39870C"/>
                </a:solidFill>
                <a:latin typeface="+mj-lt"/>
                <a:cs typeface="Calibri"/>
              </a:rPr>
              <a:t>Mogelijke aanleidingen voor de workshop: </a:t>
            </a:r>
          </a:p>
          <a:p>
            <a:pPr marL="12700" marR="2143125"/>
            <a:endParaRPr sz="4400" dirty="0">
              <a:latin typeface="+mj-lt"/>
              <a:cs typeface="Calibri"/>
            </a:endParaRPr>
          </a:p>
          <a:p>
            <a:pPr marL="698500" marR="5080" indent="-685800" algn="l">
              <a:spcBef>
                <a:spcPts val="2090"/>
              </a:spcBef>
              <a:buFont typeface="Arial" panose="020B0604020202020204" pitchFamily="34" charset="0"/>
              <a:buChar char="•"/>
            </a:pPr>
            <a:r>
              <a:rPr lang="nl-NL" sz="2800" dirty="0">
                <a:latin typeface="+mn-lt"/>
                <a:cs typeface="Calibri-Light"/>
              </a:rPr>
              <a:t>Er is behoefte aan een gedeeld beeld van een </a:t>
            </a:r>
            <a:r>
              <a:rPr lang="nl-NL" sz="2800" dirty="0" err="1">
                <a:latin typeface="+mn-lt"/>
                <a:cs typeface="Calibri-Light"/>
              </a:rPr>
              <a:t>klimaatrobuust</a:t>
            </a:r>
            <a:r>
              <a:rPr lang="nl-NL" sz="2800" dirty="0">
                <a:latin typeface="+mn-lt"/>
                <a:cs typeface="Calibri-Light"/>
              </a:rPr>
              <a:t> landschap. </a:t>
            </a:r>
          </a:p>
          <a:p>
            <a:pPr marL="698500" marR="5080" indent="-685800" algn="l">
              <a:spcBef>
                <a:spcPts val="2090"/>
              </a:spcBef>
              <a:buFont typeface="Arial" panose="020B0604020202020204" pitchFamily="34" charset="0"/>
              <a:buChar char="•"/>
            </a:pPr>
            <a:r>
              <a:rPr lang="nl-NL" sz="2800" dirty="0">
                <a:latin typeface="+mn-lt"/>
                <a:cs typeface="Calibri-Light"/>
              </a:rPr>
              <a:t>Er is behoefte aan kennis van het water- en bodemsysteem. </a:t>
            </a:r>
          </a:p>
          <a:p>
            <a:pPr marL="698500" marR="5080" indent="-685800" algn="l">
              <a:spcBef>
                <a:spcPts val="2090"/>
              </a:spcBef>
              <a:buFont typeface="Arial" panose="020B0604020202020204" pitchFamily="34" charset="0"/>
              <a:buChar char="•"/>
            </a:pPr>
            <a:r>
              <a:rPr lang="nl-NL" sz="2800" dirty="0">
                <a:latin typeface="+mn-lt"/>
                <a:cs typeface="Calibri-Light"/>
              </a:rPr>
              <a:t>Een omgevingsvisie, planvisie en/of milieueffectrapport is in de maak.</a:t>
            </a:r>
          </a:p>
          <a:p>
            <a:pPr marL="698500" marR="5080" indent="-685800" algn="l">
              <a:spcBef>
                <a:spcPts val="2090"/>
              </a:spcBef>
              <a:buFont typeface="Arial" panose="020B0604020202020204" pitchFamily="34" charset="0"/>
              <a:buChar char="•"/>
            </a:pPr>
            <a:r>
              <a:rPr lang="nl-NL" sz="2800" dirty="0">
                <a:latin typeface="+mn-lt"/>
                <a:cs typeface="Calibri-Light"/>
              </a:rPr>
              <a:t>Er is zicht op een nieuw te ontwikkelen locatie (voorbereiding grondaankoop of vestiging voorkeursrecht).</a:t>
            </a:r>
          </a:p>
          <a:p>
            <a:pPr marL="698500" marR="5080" indent="-685800" algn="l">
              <a:spcBef>
                <a:spcPts val="2090"/>
              </a:spcBef>
              <a:buFont typeface="Arial" panose="020B0604020202020204" pitchFamily="34" charset="0"/>
              <a:buChar char="•"/>
            </a:pPr>
            <a:r>
              <a:rPr lang="nl-NL" sz="2800" dirty="0">
                <a:latin typeface="+mn-lt"/>
                <a:cs typeface="Calibri-Light"/>
              </a:rPr>
              <a:t>Er wordt gewerkt aan een ruimtelijk (schets)ontwerp voor een gebied of een locatie. </a:t>
            </a:r>
          </a:p>
          <a:p>
            <a:pPr marL="698500" marR="5080" indent="-685800" algn="l">
              <a:spcBef>
                <a:spcPts val="2090"/>
              </a:spcBef>
              <a:buFont typeface="Arial" panose="020B0604020202020204" pitchFamily="34" charset="0"/>
              <a:buChar char="•"/>
            </a:pPr>
            <a:r>
              <a:rPr lang="nl-NL" sz="2800" dirty="0">
                <a:latin typeface="+mn-lt"/>
                <a:cs typeface="Calibri-Light"/>
              </a:rPr>
              <a:t>Er is een knelpunt dat moet worden opgelost. Denk aan wateroverlast op straat of verzakking door droogte.</a:t>
            </a:r>
          </a:p>
        </p:txBody>
      </p:sp>
    </p:spTree>
    <p:extLst>
      <p:ext uri="{BB962C8B-B14F-4D97-AF65-F5344CB8AC3E}">
        <p14:creationId xmlns:p14="http://schemas.microsoft.com/office/powerpoint/2010/main" val="2019947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xfrm>
            <a:off x="1532532" y="10514466"/>
            <a:ext cx="7511378" cy="258340"/>
          </a:xfrm>
          <a:prstGeom prst="rect">
            <a:avLst/>
          </a:prstGeom>
        </p:spPr>
        <p:txBody>
          <a:bodyPr vert="horz" wrap="square" lIns="0" tIns="0" rIns="0" bIns="0" rtlCol="0">
            <a:spAutoFit/>
          </a:bodyPr>
          <a:lstStyle/>
          <a:p>
            <a:pPr marL="38100">
              <a:lnSpc>
                <a:spcPts val="1975"/>
              </a:lnSpc>
            </a:pPr>
            <a:r>
              <a:rPr lang="nl-NL" spc="50" dirty="0"/>
              <a:t>4  Pitch </a:t>
            </a:r>
            <a:r>
              <a:rPr spc="50" dirty="0"/>
              <a:t> </a:t>
            </a:r>
            <a:r>
              <a:rPr dirty="0">
                <a:solidFill>
                  <a:srgbClr val="39870C"/>
                </a:solidFill>
              </a:rPr>
              <a:t>•</a:t>
            </a:r>
            <a:r>
              <a:rPr spc="50" dirty="0">
                <a:solidFill>
                  <a:srgbClr val="39870C"/>
                </a:solidFill>
              </a:rPr>
              <a:t>  </a:t>
            </a:r>
            <a:r>
              <a:rPr dirty="0">
                <a:solidFill>
                  <a:srgbClr val="39870C"/>
                </a:solidFill>
              </a:rPr>
              <a:t>Workshop</a:t>
            </a:r>
            <a:r>
              <a:rPr spc="5" dirty="0">
                <a:solidFill>
                  <a:srgbClr val="39870C"/>
                </a:solidFill>
              </a:rPr>
              <a:t> </a:t>
            </a:r>
            <a:r>
              <a:rPr dirty="0"/>
              <a:t>Klimaatrobuuste</a:t>
            </a:r>
            <a:r>
              <a:rPr spc="5" dirty="0"/>
              <a:t> </a:t>
            </a:r>
            <a:r>
              <a:rPr spc="-10" dirty="0"/>
              <a:t>landschappen</a:t>
            </a:r>
          </a:p>
        </p:txBody>
      </p:sp>
      <p:sp>
        <p:nvSpPr>
          <p:cNvPr id="3" name="object 3"/>
          <p:cNvSpPr txBox="1"/>
          <p:nvPr/>
        </p:nvSpPr>
        <p:spPr>
          <a:xfrm>
            <a:off x="1843088" y="1080000"/>
            <a:ext cx="16489362" cy="8209940"/>
          </a:xfrm>
          <a:prstGeom prst="rect">
            <a:avLst/>
          </a:prstGeom>
        </p:spPr>
        <p:txBody>
          <a:bodyPr vert="horz" wrap="square" lIns="0" tIns="0" rIns="0" bIns="0" rtlCol="0">
            <a:spAutoFit/>
          </a:bodyPr>
          <a:lstStyle/>
          <a:p>
            <a:pPr marL="12700" marR="2143125">
              <a:spcBef>
                <a:spcPts val="1255"/>
              </a:spcBef>
            </a:pPr>
            <a:r>
              <a:rPr lang="nl-NL" sz="6000" b="1" spc="-25" dirty="0">
                <a:solidFill>
                  <a:srgbClr val="01689B"/>
                </a:solidFill>
                <a:latin typeface="+mj-lt"/>
              </a:rPr>
              <a:t>Pitch 3</a:t>
            </a:r>
          </a:p>
          <a:p>
            <a:pPr marL="12700" marR="2143125"/>
            <a:r>
              <a:rPr lang="nl-NL" sz="4400" b="1" dirty="0">
                <a:solidFill>
                  <a:srgbClr val="39870C"/>
                </a:solidFill>
                <a:latin typeface="+mj-lt"/>
                <a:cs typeface="Calibri"/>
              </a:rPr>
              <a:t>Doel van de workshop: </a:t>
            </a:r>
            <a:br>
              <a:rPr lang="nl-NL" sz="4400" b="1" dirty="0">
                <a:solidFill>
                  <a:srgbClr val="39870C"/>
                </a:solidFill>
                <a:latin typeface="+mj-lt"/>
                <a:cs typeface="Calibri"/>
              </a:rPr>
            </a:br>
            <a:r>
              <a:rPr lang="nl-NL" sz="4400" b="1" dirty="0">
                <a:solidFill>
                  <a:srgbClr val="39870C"/>
                </a:solidFill>
                <a:latin typeface="+mj-lt"/>
                <a:cs typeface="Calibri"/>
              </a:rPr>
              <a:t>werken aan een </a:t>
            </a:r>
            <a:r>
              <a:rPr lang="nl-NL" sz="4400" b="1" dirty="0" err="1">
                <a:solidFill>
                  <a:srgbClr val="39870C"/>
                </a:solidFill>
                <a:latin typeface="+mj-lt"/>
                <a:cs typeface="Calibri"/>
              </a:rPr>
              <a:t>klimaatrobuust</a:t>
            </a:r>
            <a:r>
              <a:rPr lang="nl-NL" sz="4400" b="1" dirty="0">
                <a:solidFill>
                  <a:srgbClr val="39870C"/>
                </a:solidFill>
                <a:latin typeface="+mj-lt"/>
                <a:cs typeface="Calibri"/>
              </a:rPr>
              <a:t> landschap. </a:t>
            </a:r>
            <a:endParaRPr sz="4400" dirty="0">
              <a:latin typeface="+mj-lt"/>
              <a:cs typeface="Calibri"/>
            </a:endParaRPr>
          </a:p>
          <a:p>
            <a:pPr marL="12700" marR="5080" algn="l">
              <a:spcBef>
                <a:spcPts val="2090"/>
              </a:spcBef>
            </a:pPr>
            <a:endParaRPr lang="nl-NL" sz="2800" dirty="0">
              <a:latin typeface="Calibri-Light"/>
              <a:cs typeface="Calibri-Light"/>
            </a:endParaRPr>
          </a:p>
          <a:p>
            <a:pPr marL="12700" marR="5080" algn="l">
              <a:spcBef>
                <a:spcPts val="2090"/>
              </a:spcBef>
            </a:pPr>
            <a:r>
              <a:rPr lang="nl-NL" sz="2800" dirty="0">
                <a:latin typeface="Calibri-Light"/>
                <a:cs typeface="Calibri-Light"/>
              </a:rPr>
              <a:t>Aan de hand van een concreet voorbeeld uit de betreffende gemeente gaan we:</a:t>
            </a:r>
          </a:p>
          <a:p>
            <a:pPr marL="698500" marR="5080" indent="-685800" algn="l">
              <a:spcBef>
                <a:spcPts val="2090"/>
              </a:spcBef>
              <a:buFont typeface="Arial" panose="020B0604020202020204" pitchFamily="34" charset="0"/>
              <a:buChar char="•"/>
            </a:pPr>
            <a:r>
              <a:rPr lang="nl-NL" sz="2800" dirty="0">
                <a:latin typeface="Calibri-Light"/>
                <a:cs typeface="Calibri-Light"/>
              </a:rPr>
              <a:t>ontdekken wat een </a:t>
            </a:r>
            <a:r>
              <a:rPr lang="nl-NL" sz="2800" dirty="0" err="1">
                <a:latin typeface="Calibri-Light"/>
                <a:cs typeface="Calibri-Light"/>
              </a:rPr>
              <a:t>klimaatrobuust</a:t>
            </a:r>
            <a:r>
              <a:rPr lang="nl-NL" sz="2800" dirty="0">
                <a:latin typeface="Calibri-Light"/>
                <a:cs typeface="Calibri-Light"/>
              </a:rPr>
              <a:t> landschap is</a:t>
            </a:r>
          </a:p>
          <a:p>
            <a:pPr marL="698500" marR="5080" indent="-685800" algn="l">
              <a:spcBef>
                <a:spcPts val="2090"/>
              </a:spcBef>
              <a:buFont typeface="Arial" panose="020B0604020202020204" pitchFamily="34" charset="0"/>
              <a:buChar char="•"/>
            </a:pPr>
            <a:r>
              <a:rPr lang="nl-NL" sz="2800" dirty="0">
                <a:latin typeface="Calibri-Light"/>
                <a:cs typeface="Calibri-Light"/>
              </a:rPr>
              <a:t>kennisnemen van de opbouw van het landschap, inclusief het watersysteem </a:t>
            </a:r>
          </a:p>
          <a:p>
            <a:pPr marL="698500" marR="5080" indent="-685800" algn="l">
              <a:spcBef>
                <a:spcPts val="2090"/>
              </a:spcBef>
              <a:buFont typeface="Arial" panose="020B0604020202020204" pitchFamily="34" charset="0"/>
              <a:buChar char="•"/>
            </a:pPr>
            <a:r>
              <a:rPr lang="nl-NL" sz="2800" dirty="0">
                <a:latin typeface="Calibri-Light"/>
                <a:cs typeface="Calibri-Light"/>
              </a:rPr>
              <a:t>de zeven principes van ’water en bodem sturend’ toepassen (niet in de praktijk, maar ‘op de tekentafel’)</a:t>
            </a:r>
          </a:p>
          <a:p>
            <a:pPr marL="698500" marR="5080" indent="-685800" algn="l">
              <a:spcBef>
                <a:spcPts val="2090"/>
              </a:spcBef>
              <a:buFont typeface="Arial" panose="020B0604020202020204" pitchFamily="34" charset="0"/>
              <a:buChar char="•"/>
            </a:pPr>
            <a:r>
              <a:rPr lang="nl-NL" sz="2800" dirty="0">
                <a:latin typeface="Calibri-Light"/>
                <a:cs typeface="Calibri-Light"/>
              </a:rPr>
              <a:t>inzien welke mogelijkheden en beperkingen een landschap met zich meebrengt</a:t>
            </a:r>
          </a:p>
          <a:p>
            <a:pPr marL="698500" marR="5080" indent="-685800" algn="l">
              <a:spcBef>
                <a:spcPts val="2090"/>
              </a:spcBef>
              <a:buFont typeface="Arial" panose="020B0604020202020204" pitchFamily="34" charset="0"/>
              <a:buChar char="•"/>
            </a:pPr>
            <a:r>
              <a:rPr lang="nl-NL" sz="2800" dirty="0">
                <a:latin typeface="Calibri-Light"/>
                <a:cs typeface="Calibri-Light"/>
              </a:rPr>
              <a:t>begrijpen welke stappen nodig zijn om een landschap </a:t>
            </a:r>
            <a:r>
              <a:rPr lang="nl-NL" sz="2800" dirty="0" err="1">
                <a:latin typeface="Calibri-Light"/>
                <a:cs typeface="Calibri-Light"/>
              </a:rPr>
              <a:t>klimaatrobuust</a:t>
            </a:r>
            <a:r>
              <a:rPr lang="nl-NL" sz="2800" dirty="0">
                <a:latin typeface="Calibri-Light"/>
                <a:cs typeface="Calibri-Light"/>
              </a:rPr>
              <a:t> in te richten en te beheren</a:t>
            </a:r>
          </a:p>
          <a:p>
            <a:pPr marL="12700" marR="5080" algn="just">
              <a:spcBef>
                <a:spcPts val="2090"/>
              </a:spcBef>
            </a:pPr>
            <a:endParaRPr lang="nl-NL" sz="4950" dirty="0">
              <a:latin typeface="Calibri-Light"/>
              <a:cs typeface="Calibri-Ligh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xfrm>
            <a:off x="1532532" y="10514466"/>
            <a:ext cx="7007308" cy="258340"/>
          </a:xfrm>
          <a:prstGeom prst="rect">
            <a:avLst/>
          </a:prstGeom>
        </p:spPr>
        <p:txBody>
          <a:bodyPr vert="horz" wrap="square" lIns="0" tIns="0" rIns="0" bIns="0" rtlCol="0">
            <a:spAutoFit/>
          </a:bodyPr>
          <a:lstStyle/>
          <a:p>
            <a:pPr marL="38100">
              <a:lnSpc>
                <a:spcPts val="1975"/>
              </a:lnSpc>
            </a:pPr>
            <a:r>
              <a:rPr lang="nl-NL" spc="50" dirty="0"/>
              <a:t>6  Pitch</a:t>
            </a:r>
            <a:r>
              <a:rPr spc="50" dirty="0"/>
              <a:t>  </a:t>
            </a:r>
            <a:r>
              <a:rPr dirty="0">
                <a:solidFill>
                  <a:srgbClr val="39870C"/>
                </a:solidFill>
              </a:rPr>
              <a:t>•</a:t>
            </a:r>
            <a:r>
              <a:rPr spc="50" dirty="0">
                <a:solidFill>
                  <a:srgbClr val="39870C"/>
                </a:solidFill>
              </a:rPr>
              <a:t>  </a:t>
            </a:r>
            <a:r>
              <a:rPr dirty="0">
                <a:solidFill>
                  <a:srgbClr val="39870C"/>
                </a:solidFill>
              </a:rPr>
              <a:t>Workshop</a:t>
            </a:r>
            <a:r>
              <a:rPr spc="5" dirty="0">
                <a:solidFill>
                  <a:srgbClr val="39870C"/>
                </a:solidFill>
              </a:rPr>
              <a:t> </a:t>
            </a:r>
            <a:r>
              <a:rPr dirty="0"/>
              <a:t>Klimaatrobuuste</a:t>
            </a:r>
            <a:r>
              <a:rPr spc="5" dirty="0"/>
              <a:t> </a:t>
            </a:r>
            <a:r>
              <a:rPr spc="-10" dirty="0"/>
              <a:t>landschappen</a:t>
            </a:r>
          </a:p>
        </p:txBody>
      </p:sp>
      <p:sp>
        <p:nvSpPr>
          <p:cNvPr id="3" name="object 3"/>
          <p:cNvSpPr txBox="1"/>
          <p:nvPr/>
        </p:nvSpPr>
        <p:spPr>
          <a:xfrm>
            <a:off x="1843088" y="1080000"/>
            <a:ext cx="16489362" cy="4355038"/>
          </a:xfrm>
          <a:prstGeom prst="rect">
            <a:avLst/>
          </a:prstGeom>
        </p:spPr>
        <p:txBody>
          <a:bodyPr vert="horz" wrap="square" lIns="0" tIns="0" rIns="0" bIns="0" rtlCol="0">
            <a:spAutoFit/>
          </a:bodyPr>
          <a:lstStyle/>
          <a:p>
            <a:pPr marR="2143125"/>
            <a:r>
              <a:rPr lang="nl-NL" sz="6000" b="1" spc="-25" dirty="0">
                <a:solidFill>
                  <a:srgbClr val="01689B"/>
                </a:solidFill>
                <a:latin typeface="+mj-lt"/>
              </a:rPr>
              <a:t>Pitch 4</a:t>
            </a:r>
          </a:p>
          <a:p>
            <a:pPr marR="2143125"/>
            <a:r>
              <a:rPr lang="nl-NL" sz="4400" b="1" dirty="0">
                <a:solidFill>
                  <a:srgbClr val="39870C"/>
                </a:solidFill>
                <a:latin typeface="+mj-lt"/>
                <a:cs typeface="Calibri"/>
              </a:rPr>
              <a:t>Doelgroepen</a:t>
            </a:r>
            <a:br>
              <a:rPr lang="nl-NL" sz="4400" b="1" dirty="0">
                <a:solidFill>
                  <a:srgbClr val="39870C"/>
                </a:solidFill>
                <a:latin typeface="+mj-lt"/>
                <a:cs typeface="Calibri"/>
              </a:rPr>
            </a:br>
            <a:r>
              <a:rPr lang="nl-NL" sz="4400" b="1" dirty="0">
                <a:solidFill>
                  <a:srgbClr val="39870C"/>
                </a:solidFill>
                <a:latin typeface="+mj-lt"/>
                <a:cs typeface="Calibri"/>
              </a:rPr>
              <a:t>(voor wie is de workshop geschikt?)</a:t>
            </a:r>
          </a:p>
          <a:p>
            <a:pPr marR="2143125"/>
            <a:endParaRPr lang="nl-NL" sz="4400" b="1" dirty="0">
              <a:solidFill>
                <a:srgbClr val="39870C"/>
              </a:solidFill>
              <a:latin typeface="+mj-lt"/>
              <a:cs typeface="Calibri"/>
            </a:endParaRPr>
          </a:p>
          <a:p>
            <a:pPr marL="698500" marR="5080" indent="-685800" algn="l">
              <a:spcBef>
                <a:spcPts val="2090"/>
              </a:spcBef>
              <a:buFont typeface="Arial" panose="020B0604020202020204" pitchFamily="34" charset="0"/>
              <a:buChar char="•"/>
            </a:pPr>
            <a:r>
              <a:rPr lang="nl-NL" sz="2800" dirty="0">
                <a:latin typeface="+mn-lt"/>
                <a:cs typeface="Calibri-Light"/>
              </a:rPr>
              <a:t>Ambtenaren en bestuurders die betrokken zijn bij keuzes in de fysieke leefomgeving.</a:t>
            </a:r>
          </a:p>
          <a:p>
            <a:pPr marL="698500" marR="5080" indent="-685800" algn="l">
              <a:spcBef>
                <a:spcPts val="2090"/>
              </a:spcBef>
              <a:buFont typeface="Arial" panose="020B0604020202020204" pitchFamily="34" charset="0"/>
              <a:buChar char="•"/>
            </a:pPr>
            <a:r>
              <a:rPr lang="nl-NL" sz="2800" dirty="0">
                <a:latin typeface="+mn-lt"/>
                <a:cs typeface="Calibri-Light"/>
              </a:rPr>
              <a:t>Overige partijen in het ruimtelijk domein, zoals advies- en ontwerpbureaus, ontwikkelaars, financiers.</a:t>
            </a:r>
          </a:p>
        </p:txBody>
      </p:sp>
    </p:spTree>
    <p:extLst>
      <p:ext uri="{BB962C8B-B14F-4D97-AF65-F5344CB8AC3E}">
        <p14:creationId xmlns:p14="http://schemas.microsoft.com/office/powerpoint/2010/main" val="611396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object 2"/>
          <p:cNvPicPr>
            <a:picLocks noChangeAspect="1"/>
          </p:cNvPicPr>
          <p:nvPr/>
        </p:nvPicPr>
        <p:blipFill>
          <a:blip r:embed="rId3" cstate="print"/>
          <a:stretch>
            <a:fillRect/>
          </a:stretch>
        </p:blipFill>
        <p:spPr>
          <a:xfrm>
            <a:off x="-75074" y="2987002"/>
            <a:ext cx="9107186" cy="6984008"/>
          </a:xfrm>
          <a:prstGeom prst="rect">
            <a:avLst/>
          </a:prstGeom>
        </p:spPr>
      </p:pic>
      <p:sp>
        <p:nvSpPr>
          <p:cNvPr id="3" name="object 3"/>
          <p:cNvSpPr txBox="1">
            <a:spLocks noGrp="1"/>
          </p:cNvSpPr>
          <p:nvPr>
            <p:ph type="title"/>
          </p:nvPr>
        </p:nvSpPr>
        <p:spPr>
          <a:xfrm>
            <a:off x="1824064" y="1080000"/>
            <a:ext cx="16508386" cy="2600712"/>
          </a:xfrm>
          <a:prstGeom prst="rect">
            <a:avLst/>
          </a:prstGeom>
        </p:spPr>
        <p:txBody>
          <a:bodyPr vert="horz" wrap="square" lIns="0" tIns="15240" rIns="0" bIns="0" rtlCol="0">
            <a:spAutoFit/>
          </a:bodyPr>
          <a:lstStyle/>
          <a:p>
            <a:pPr marL="12700">
              <a:spcBef>
                <a:spcPts val="120"/>
              </a:spcBef>
            </a:pPr>
            <a:r>
              <a:rPr lang="nl-NL" sz="6000" b="1" spc="-25" dirty="0">
                <a:solidFill>
                  <a:srgbClr val="01689B"/>
                </a:solidFill>
                <a:latin typeface="+mj-lt"/>
              </a:rPr>
              <a:t>Pitch 5</a:t>
            </a:r>
            <a:br>
              <a:rPr lang="nl-NL" sz="6000" b="1" spc="-25" dirty="0">
                <a:solidFill>
                  <a:srgbClr val="01689B"/>
                </a:solidFill>
                <a:latin typeface="+mj-lt"/>
              </a:rPr>
            </a:br>
            <a:r>
              <a:rPr lang="nl-NL" sz="4400" dirty="0">
                <a:solidFill>
                  <a:srgbClr val="39870C"/>
                </a:solidFill>
                <a:latin typeface="+mj-lt"/>
                <a:cs typeface="Calibri-Light"/>
              </a:rPr>
              <a:t>Zelf aan de slag!</a:t>
            </a:r>
            <a:br>
              <a:rPr lang="nl-NL" sz="6000" dirty="0">
                <a:solidFill>
                  <a:srgbClr val="39870C"/>
                </a:solidFill>
                <a:latin typeface="+mj-lt"/>
                <a:cs typeface="Calibri-Light"/>
              </a:rPr>
            </a:br>
            <a:endParaRPr sz="6000" dirty="0">
              <a:latin typeface="+mj-lt"/>
            </a:endParaRPr>
          </a:p>
        </p:txBody>
      </p:sp>
      <p:sp>
        <p:nvSpPr>
          <p:cNvPr id="5" name="object 5"/>
          <p:cNvSpPr txBox="1">
            <a:spLocks noGrp="1"/>
          </p:cNvSpPr>
          <p:nvPr>
            <p:ph type="sldNum" sz="quarter" idx="7"/>
          </p:nvPr>
        </p:nvSpPr>
        <p:spPr>
          <a:xfrm>
            <a:off x="1532532" y="10514466"/>
            <a:ext cx="8159468" cy="258340"/>
          </a:xfrm>
          <a:prstGeom prst="rect">
            <a:avLst/>
          </a:prstGeom>
        </p:spPr>
        <p:txBody>
          <a:bodyPr vert="horz" wrap="square" lIns="0" tIns="0" rIns="0" bIns="0" rtlCol="0">
            <a:spAutoFit/>
          </a:bodyPr>
          <a:lstStyle/>
          <a:p>
            <a:pPr marL="38100">
              <a:lnSpc>
                <a:spcPts val="1975"/>
              </a:lnSpc>
            </a:pPr>
            <a:r>
              <a:rPr lang="nl-NL" spc="50" dirty="0"/>
              <a:t>7  Pitch</a:t>
            </a:r>
            <a:r>
              <a:rPr spc="50" dirty="0"/>
              <a:t>  </a:t>
            </a:r>
            <a:r>
              <a:rPr dirty="0">
                <a:solidFill>
                  <a:srgbClr val="39870C"/>
                </a:solidFill>
              </a:rPr>
              <a:t>•</a:t>
            </a:r>
            <a:r>
              <a:rPr spc="50" dirty="0">
                <a:solidFill>
                  <a:srgbClr val="39870C"/>
                </a:solidFill>
              </a:rPr>
              <a:t>  </a:t>
            </a:r>
            <a:r>
              <a:rPr dirty="0">
                <a:solidFill>
                  <a:srgbClr val="39870C"/>
                </a:solidFill>
              </a:rPr>
              <a:t>Workshop</a:t>
            </a:r>
            <a:r>
              <a:rPr spc="5" dirty="0">
                <a:solidFill>
                  <a:srgbClr val="39870C"/>
                </a:solidFill>
              </a:rPr>
              <a:t> </a:t>
            </a:r>
            <a:r>
              <a:rPr dirty="0"/>
              <a:t>Klimaatrobuuste</a:t>
            </a:r>
            <a:r>
              <a:rPr spc="5" dirty="0"/>
              <a:t> </a:t>
            </a:r>
            <a:r>
              <a:rPr spc="-10" dirty="0"/>
              <a:t>landschappen</a:t>
            </a:r>
          </a:p>
        </p:txBody>
      </p:sp>
      <p:sp>
        <p:nvSpPr>
          <p:cNvPr id="6" name="object 4">
            <a:extLst>
              <a:ext uri="{FF2B5EF4-FFF2-40B4-BE49-F238E27FC236}">
                <a16:creationId xmlns:a16="http://schemas.microsoft.com/office/drawing/2014/main" id="{DE4A3B4D-71FF-587B-C3B1-15B1212BB42B}"/>
              </a:ext>
            </a:extLst>
          </p:cNvPr>
          <p:cNvSpPr txBox="1"/>
          <p:nvPr/>
        </p:nvSpPr>
        <p:spPr>
          <a:xfrm>
            <a:off x="9597758" y="2297697"/>
            <a:ext cx="8734691" cy="4764125"/>
          </a:xfrm>
          <a:prstGeom prst="rect">
            <a:avLst/>
          </a:prstGeom>
        </p:spPr>
        <p:txBody>
          <a:bodyPr vert="horz" wrap="square" lIns="0" tIns="54610" rIns="0" bIns="0" rtlCol="0">
            <a:spAutoFit/>
          </a:bodyPr>
          <a:lstStyle/>
          <a:p>
            <a:pPr marL="12700" marR="1223645">
              <a:spcBef>
                <a:spcPts val="430"/>
              </a:spcBef>
            </a:pPr>
            <a:endParaRPr lang="nl-NL" sz="4400" b="1" dirty="0">
              <a:solidFill>
                <a:srgbClr val="01689B"/>
              </a:solidFill>
              <a:latin typeface="+mj-lt"/>
              <a:cs typeface="Calibri-Light"/>
            </a:endParaRPr>
          </a:p>
          <a:p>
            <a:pPr marL="12700" marR="1223645">
              <a:spcBef>
                <a:spcPts val="430"/>
              </a:spcBef>
            </a:pPr>
            <a:r>
              <a:rPr lang="nl-NL" sz="2800" b="1" dirty="0">
                <a:solidFill>
                  <a:schemeClr val="tx1"/>
                </a:solidFill>
                <a:latin typeface="+mj-lt"/>
              </a:rPr>
              <a:t>Het</a:t>
            </a:r>
            <a:r>
              <a:rPr lang="nl-NL" sz="2800" b="1" spc="-70" dirty="0">
                <a:solidFill>
                  <a:schemeClr val="tx1"/>
                </a:solidFill>
                <a:latin typeface="+mj-lt"/>
              </a:rPr>
              <a:t> </a:t>
            </a:r>
            <a:r>
              <a:rPr lang="nl-NL" sz="2800" b="1" dirty="0">
                <a:solidFill>
                  <a:schemeClr val="tx1"/>
                </a:solidFill>
                <a:latin typeface="+mj-lt"/>
              </a:rPr>
              <a:t>gebied</a:t>
            </a:r>
            <a:r>
              <a:rPr lang="nl-NL" sz="2800" b="1" spc="-55" dirty="0">
                <a:solidFill>
                  <a:schemeClr val="tx1"/>
                </a:solidFill>
                <a:latin typeface="+mj-lt"/>
              </a:rPr>
              <a:t> </a:t>
            </a:r>
            <a:r>
              <a:rPr lang="nl-NL" sz="2800" b="1" dirty="0">
                <a:solidFill>
                  <a:schemeClr val="tx1"/>
                </a:solidFill>
                <a:latin typeface="+mj-lt"/>
              </a:rPr>
              <a:t>ontwerpen</a:t>
            </a:r>
            <a:r>
              <a:rPr lang="nl-NL" sz="2800" b="1" spc="-55" dirty="0">
                <a:solidFill>
                  <a:schemeClr val="tx1"/>
                </a:solidFill>
                <a:latin typeface="+mj-lt"/>
              </a:rPr>
              <a:t> </a:t>
            </a:r>
            <a:r>
              <a:rPr lang="nl-NL" sz="2800" b="1" dirty="0">
                <a:solidFill>
                  <a:schemeClr val="tx1"/>
                </a:solidFill>
                <a:latin typeface="+mj-lt"/>
              </a:rPr>
              <a:t>met</a:t>
            </a:r>
            <a:r>
              <a:rPr lang="nl-NL" sz="2800" b="1" spc="-55" dirty="0">
                <a:solidFill>
                  <a:schemeClr val="tx1"/>
                </a:solidFill>
                <a:latin typeface="+mj-lt"/>
              </a:rPr>
              <a:t> </a:t>
            </a:r>
            <a:r>
              <a:rPr lang="nl-NL" sz="2800" b="1" dirty="0">
                <a:solidFill>
                  <a:schemeClr val="tx1"/>
                </a:solidFill>
                <a:latin typeface="+mj-lt"/>
              </a:rPr>
              <a:t>behulp</a:t>
            </a:r>
            <a:r>
              <a:rPr lang="nl-NL" sz="2800" b="1" spc="-55" dirty="0">
                <a:solidFill>
                  <a:schemeClr val="tx1"/>
                </a:solidFill>
                <a:latin typeface="+mj-lt"/>
              </a:rPr>
              <a:t> </a:t>
            </a:r>
            <a:r>
              <a:rPr lang="nl-NL" sz="2800" b="1" dirty="0">
                <a:solidFill>
                  <a:schemeClr val="tx1"/>
                </a:solidFill>
                <a:latin typeface="+mj-lt"/>
              </a:rPr>
              <a:t>van</a:t>
            </a:r>
            <a:r>
              <a:rPr lang="nl-NL" sz="2800" b="1" spc="-55" dirty="0">
                <a:solidFill>
                  <a:schemeClr val="tx1"/>
                </a:solidFill>
                <a:latin typeface="+mj-lt"/>
              </a:rPr>
              <a:t> </a:t>
            </a:r>
            <a:r>
              <a:rPr lang="nl-NL" sz="2800" b="1" spc="-10" dirty="0">
                <a:solidFill>
                  <a:schemeClr val="tx1"/>
                </a:solidFill>
                <a:latin typeface="+mj-lt"/>
              </a:rPr>
              <a:t>kaarten</a:t>
            </a:r>
          </a:p>
          <a:p>
            <a:pPr marL="12700" marR="1223645">
              <a:spcBef>
                <a:spcPts val="430"/>
              </a:spcBef>
            </a:pPr>
            <a:endParaRPr lang="nl-NL" sz="2800" b="1" dirty="0">
              <a:solidFill>
                <a:schemeClr val="tx1"/>
              </a:solidFill>
              <a:latin typeface="+mj-lt"/>
              <a:cs typeface="Calibri-Light"/>
            </a:endParaRPr>
          </a:p>
          <a:p>
            <a:pPr marL="12700" marR="1223645">
              <a:spcBef>
                <a:spcPts val="430"/>
              </a:spcBef>
            </a:pPr>
            <a:r>
              <a:rPr lang="nl-NL" sz="2800" dirty="0">
                <a:latin typeface="+mn-lt"/>
                <a:cs typeface="Calibri-Light"/>
              </a:rPr>
              <a:t>Tijdens de workshop maken we gebruik van kaarten en andere gegevens over het landschap. Op basis daarvan gaat de groep het gebied inrichten. Tegelijkertijd houden we rekening met het principe ‘water en bodem sturend’. Wat is er dan mogelijk? En wat niet? Dat wordt meteen duidelijk.</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20CDBA122481459756DBDE6E0B8387" ma:contentTypeVersion="8" ma:contentTypeDescription="Een nieuw document maken." ma:contentTypeScope="" ma:versionID="d4930350b018b2b73f90053087f2bafa">
  <xsd:schema xmlns:xsd="http://www.w3.org/2001/XMLSchema" xmlns:xs="http://www.w3.org/2001/XMLSchema" xmlns:p="http://schemas.microsoft.com/office/2006/metadata/properties" xmlns:ns2="a73289ee-3df5-4c8a-abff-36e58848a7c4" xmlns:ns3="af2deb03-4893-4c6d-9ff8-abcbf975ae44" targetNamespace="http://schemas.microsoft.com/office/2006/metadata/properties" ma:root="true" ma:fieldsID="921cb804f594f19408fe189568d6c290" ns2:_="" ns3:_="">
    <xsd:import namespace="a73289ee-3df5-4c8a-abff-36e58848a7c4"/>
    <xsd:import namespace="af2deb03-4893-4c6d-9ff8-abcbf975ae4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3289ee-3df5-4c8a-abff-36e58848a7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f2deb03-4893-4c6d-9ff8-abcbf975ae44"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af2deb03-4893-4c6d-9ff8-abcbf975ae44">
      <UserInfo>
        <DisplayName>Oomen, Erik</DisplayName>
        <AccountId>41</AccountId>
        <AccountType/>
      </UserInfo>
      <UserInfo>
        <DisplayName>Ria de Wit</DisplayName>
        <AccountId>37</AccountId>
        <AccountType/>
      </UserInfo>
      <UserInfo>
        <DisplayName>Pieter Kuiper</DisplayName>
        <AccountId>38</AccountId>
        <AccountType/>
      </UserInfo>
    </SharedWithUsers>
  </documentManagement>
</p:properties>
</file>

<file path=customXml/itemProps1.xml><?xml version="1.0" encoding="utf-8"?>
<ds:datastoreItem xmlns:ds="http://schemas.openxmlformats.org/officeDocument/2006/customXml" ds:itemID="{6482571A-D34C-4150-9B61-424B29EED1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3289ee-3df5-4c8a-abff-36e58848a7c4"/>
    <ds:schemaRef ds:uri="af2deb03-4893-4c6d-9ff8-abcbf975ae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F9489C6-5D8C-4E34-ADBE-47B2E031F4C3}">
  <ds:schemaRefs>
    <ds:schemaRef ds:uri="http://schemas.microsoft.com/sharepoint/v3/contenttype/forms"/>
  </ds:schemaRefs>
</ds:datastoreItem>
</file>

<file path=customXml/itemProps3.xml><?xml version="1.0" encoding="utf-8"?>
<ds:datastoreItem xmlns:ds="http://schemas.openxmlformats.org/officeDocument/2006/customXml" ds:itemID="{CACA452A-265D-4C90-A89F-4329CB9C7236}">
  <ds:schemaRefs>
    <ds:schemaRef ds:uri="http://schemas.microsoft.com/office/2006/metadata/properties"/>
    <ds:schemaRef ds:uri="http://schemas.microsoft.com/office/infopath/2007/PartnerControls"/>
    <ds:schemaRef ds:uri="af2deb03-4893-4c6d-9ff8-abcbf975ae44"/>
  </ds:schemaRefs>
</ds:datastoreItem>
</file>

<file path=docProps/app.xml><?xml version="1.0" encoding="utf-8"?>
<Properties xmlns="http://schemas.openxmlformats.org/officeDocument/2006/extended-properties" xmlns:vt="http://schemas.openxmlformats.org/officeDocument/2006/docPropsVTypes">
  <Template/>
  <TotalTime>2477</TotalTime>
  <Words>2616</Words>
  <Application>Microsoft Office PowerPoint</Application>
  <PresentationFormat>Custom</PresentationFormat>
  <Paragraphs>318</Paragraphs>
  <Slides>37</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Aptos</vt:lpstr>
      <vt:lpstr>Arial</vt:lpstr>
      <vt:lpstr>Calibri</vt:lpstr>
      <vt:lpstr>Calibri-Light</vt:lpstr>
      <vt:lpstr>Systeemlettertype regulier</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Pitch 5 Zelf aan de slag! </vt:lpstr>
      <vt:lpstr>Deel 2</vt:lpstr>
      <vt:lpstr>PowerPoint Presentation</vt:lpstr>
      <vt:lpstr>Wat moet je allemaal regelen? Checklist</vt:lpstr>
      <vt:lpstr>PowerPoint Presentation</vt:lpstr>
      <vt:lpstr>Deel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Deel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Mennno van Bijsterveldt</dc:creator>
  <cp:lastModifiedBy>Menno van Bijsterveldt</cp:lastModifiedBy>
  <cp:revision>59</cp:revision>
  <cp:lastPrinted>2024-03-07T15:54:32Z</cp:lastPrinted>
  <dcterms:created xsi:type="dcterms:W3CDTF">2023-12-14T12:41:26Z</dcterms:created>
  <dcterms:modified xsi:type="dcterms:W3CDTF">2024-06-26T14:04:03Z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2023-12-14T00:00:00Z</vt:filetime>
  </property>
  <property fmtid="{D5CDD505-2E9C-101B-9397-08002B2CF9AE}" pid="3" name="Creator">
    <vt:lpwstr>Adobe InDesign 19.1 (Macintosh)</vt:lpwstr>
  </property>
  <property fmtid="{D5CDD505-2E9C-101B-9397-08002B2CF9AE}" pid="4" name="LastSaved">
    <vt:filetime>2023-12-14T00:00:00Z</vt:filetime>
  </property>
  <property fmtid="{D5CDD505-2E9C-101B-9397-08002B2CF9AE}" pid="5" name="Producer">
    <vt:lpwstr>Adobe PDF Library 17.0</vt:lpwstr>
  </property>
  <property fmtid="{D5CDD505-2E9C-101B-9397-08002B2CF9AE}" pid="6" name="ContentTypeId">
    <vt:lpwstr>0x0101003A20CDBA122481459756DBDE6E0B8387</vt:lpwstr>
  </property>
</Properties>
</file>